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7FF64992_91ACED43.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sldIdLst>
    <p:sldId id="256" r:id="rId5"/>
    <p:sldId id="2146847093" r:id="rId6"/>
    <p:sldId id="2146847120" r:id="rId7"/>
    <p:sldId id="627" r:id="rId8"/>
    <p:sldId id="2146847113" r:id="rId9"/>
    <p:sldId id="2076136326" r:id="rId10"/>
    <p:sldId id="2076136362" r:id="rId11"/>
    <p:sldId id="2146847098" r:id="rId12"/>
    <p:sldId id="1052" r:id="rId13"/>
    <p:sldId id="2076136341" r:id="rId14"/>
    <p:sldId id="2146847118" r:id="rId15"/>
    <p:sldId id="264" r:id="rId16"/>
    <p:sldId id="2146847108" r:id="rId17"/>
    <p:sldId id="2146847095" r:id="rId18"/>
    <p:sldId id="2076136342" r:id="rId19"/>
    <p:sldId id="278" r:id="rId20"/>
    <p:sldId id="2146847106" r:id="rId21"/>
    <p:sldId id="2076138244" r:id="rId22"/>
    <p:sldId id="852" r:id="rId23"/>
    <p:sldId id="2076138281" r:id="rId24"/>
    <p:sldId id="288" r:id="rId25"/>
    <p:sldId id="296" r:id="rId26"/>
    <p:sldId id="2146847109" r:id="rId27"/>
    <p:sldId id="2146847111" r:id="rId28"/>
    <p:sldId id="2146847117" r:id="rId29"/>
    <p:sldId id="2076136339" r:id="rId30"/>
    <p:sldId id="543" r:id="rId31"/>
    <p:sldId id="696" r:id="rId32"/>
    <p:sldId id="685" r:id="rId33"/>
    <p:sldId id="676" r:id="rId34"/>
    <p:sldId id="2146847112" r:id="rId35"/>
    <p:sldId id="2146847065" r:id="rId36"/>
    <p:sldId id="2076136340" r:id="rId37"/>
    <p:sldId id="2146847088" r:id="rId38"/>
    <p:sldId id="2146847131" r:id="rId39"/>
    <p:sldId id="2146847123" r:id="rId40"/>
    <p:sldId id="2146847122" r:id="rId41"/>
    <p:sldId id="475" r:id="rId42"/>
    <p:sldId id="3267" r:id="rId43"/>
    <p:sldId id="2076136347" r:id="rId44"/>
    <p:sldId id="2076136348" r:id="rId45"/>
    <p:sldId id="404" r:id="rId46"/>
    <p:sldId id="2145706661" r:id="rId47"/>
    <p:sldId id="2076136349" r:id="rId48"/>
    <p:sldId id="2076136330" r:id="rId49"/>
    <p:sldId id="2146847114" r:id="rId50"/>
    <p:sldId id="2146847115" r:id="rId51"/>
    <p:sldId id="2146847116" r:id="rId52"/>
    <p:sldId id="474" r:id="rId53"/>
    <p:sldId id="2145706671" r:id="rId54"/>
    <p:sldId id="2076136315" r:id="rId55"/>
    <p:sldId id="214684712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2AEAB"/>
    <a:srgbClr val="B9B9B9"/>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Nikolaj Bjorner" userId="063a94de-0c49-4d58-b22f-4505b39fd664" providerId="ADAL" clId="{4355F72C-E4F5-4723-913A-2D2C5C1FB9C3}"/>
    <pc:docChg chg="modSld">
      <pc:chgData name="Nikolaj Bjorner" userId="063a94de-0c49-4d58-b22f-4505b39fd664" providerId="ADAL" clId="{4355F72C-E4F5-4723-913A-2D2C5C1FB9C3}" dt="2023-05-22T10:43:59.936" v="16" actId="20577"/>
      <pc:docMkLst>
        <pc:docMk/>
      </pc:docMkLst>
      <pc:sldChg chg="modSp mod">
        <pc:chgData name="Nikolaj Bjorner" userId="063a94de-0c49-4d58-b22f-4505b39fd664" providerId="ADAL" clId="{4355F72C-E4F5-4723-913A-2D2C5C1FB9C3}" dt="2023-05-22T10:43:59.936" v="16" actId="20577"/>
        <pc:sldMkLst>
          <pc:docMk/>
          <pc:sldMk cId="3387305703" sldId="256"/>
        </pc:sldMkLst>
        <pc:spChg chg="mod">
          <ac:chgData name="Nikolaj Bjorner" userId="063a94de-0c49-4d58-b22f-4505b39fd664" providerId="ADAL" clId="{4355F72C-E4F5-4723-913A-2D2C5C1FB9C3}" dt="2023-05-22T10:43:59.936" v="16" actId="20577"/>
          <ac:spMkLst>
            <pc:docMk/>
            <pc:sldMk cId="3387305703" sldId="256"/>
            <ac:spMk id="4" creationId="{2D2A9979-0EE4-44F5-969A-9F830E4DF0F0}"/>
          </ac:spMkLst>
        </pc:spChg>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chrishaw_microsoft_com/Documents/research/talk/AEA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Performance of verified</a:t>
            </a:r>
            <a:r>
              <a:rPr lang="en-US" sz="1800" baseline="0"/>
              <a:t> </a:t>
            </a:r>
            <a:r>
              <a:rPr lang="en-US" sz="1800"/>
              <a:t>symmetric crypto / hash implementations</a:t>
            </a:r>
          </a:p>
          <a:p>
            <a:pPr>
              <a:defRPr sz="1800"/>
            </a:pPr>
            <a:endParaRPr lang="en-US"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dLbl>
              <c:idx val="0"/>
              <c:layout>
                <c:manualLayout>
                  <c:x val="-0.13733408796788169"/>
                  <c:y val="-5.2365579302587353E-2"/>
                </c:manualLayout>
              </c:layout>
              <c:tx>
                <c:rich>
                  <a:bodyPr/>
                  <a:lstStyle/>
                  <a:p>
                    <a:fld id="{DD0EC416-16E8-4244-958F-775744F3FD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524F-4999-89C1-2E23867B1FD1}"/>
                </c:ext>
              </c:extLst>
            </c:dLbl>
            <c:dLbl>
              <c:idx val="1"/>
              <c:layout>
                <c:manualLayout>
                  <c:x val="-9.3915858247857725E-2"/>
                  <c:y val="-5.0862954630671163E-2"/>
                </c:manualLayout>
              </c:layout>
              <c:tx>
                <c:rich>
                  <a:bodyPr/>
                  <a:lstStyle/>
                  <a:p>
                    <a:fld id="{70F482D7-2890-4519-A7D3-8D022BB7C61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524F-4999-89C1-2E23867B1FD1}"/>
                </c:ext>
              </c:extLst>
            </c:dLbl>
            <c:dLbl>
              <c:idx val="2"/>
              <c:layout>
                <c:manualLayout>
                  <c:x val="-5.7569083814081878E-2"/>
                  <c:y val="-5.4145481814773237E-2"/>
                </c:manualLayout>
              </c:layout>
              <c:tx>
                <c:rich>
                  <a:bodyPr/>
                  <a:lstStyle/>
                  <a:p>
                    <a:fld id="{7C7BCD7B-859C-445D-AA26-28CF45055E5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524F-4999-89C1-2E23867B1FD1}"/>
                </c:ext>
              </c:extLst>
            </c:dLbl>
            <c:dLbl>
              <c:idx val="3"/>
              <c:layout>
                <c:manualLayout>
                  <c:x val="-0.24408098420232149"/>
                  <c:y val="-6.3248218972628417E-2"/>
                </c:manualLayout>
              </c:layout>
              <c:tx>
                <c:rich>
                  <a:bodyPr/>
                  <a:lstStyle/>
                  <a:p>
                    <a:fld id="{8AD549EA-085E-4985-8059-90E08DC0B08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524F-4999-89C1-2E23867B1FD1}"/>
                </c:ext>
              </c:extLst>
            </c:dLbl>
            <c:dLbl>
              <c:idx val="4"/>
              <c:layout>
                <c:manualLayout>
                  <c:x val="-9.770094627200604E-2"/>
                  <c:y val="-6.3361079865016962E-2"/>
                </c:manualLayout>
              </c:layout>
              <c:tx>
                <c:rich>
                  <a:bodyPr/>
                  <a:lstStyle/>
                  <a:p>
                    <a:fld id="{A849C0FC-D340-47BA-8A48-4AA1177475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524F-4999-89C1-2E23867B1FD1}"/>
                </c:ext>
              </c:extLst>
            </c:dLbl>
            <c:dLbl>
              <c:idx val="5"/>
              <c:layout>
                <c:manualLayout>
                  <c:x val="-7.9171358309089043E-2"/>
                  <c:y val="-5.6550431196100572E-2"/>
                </c:manualLayout>
              </c:layout>
              <c:tx>
                <c:rich>
                  <a:bodyPr/>
                  <a:lstStyle/>
                  <a:p>
                    <a:fld id="{DA8EAAD7-964E-445F-8295-AB41A549AC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524F-4999-89C1-2E23867B1FD1}"/>
                </c:ext>
              </c:extLst>
            </c:dLbl>
            <c:dLbl>
              <c:idx val="6"/>
              <c:layout>
                <c:manualLayout>
                  <c:x val="8.3671760449855772E-4"/>
                  <c:y val="-6.0579490063742032E-2"/>
                </c:manualLayout>
              </c:layout>
              <c:tx>
                <c:rich>
                  <a:bodyPr/>
                  <a:lstStyle/>
                  <a:p>
                    <a:fld id="{DE1C0789-25B8-4418-8817-618E339584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524F-4999-89C1-2E23867B1FD1}"/>
                </c:ext>
              </c:extLst>
            </c:dLbl>
            <c:spPr>
              <a:solidFill>
                <a:sysClr val="window" lastClr="FFFFFF"/>
              </a:solidFill>
              <a:ln w="28575">
                <a:solidFill>
                  <a:srgbClr val="FFCC00"/>
                </a:solid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rgbClr val="002060"/>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15:showLeaderLines val="0"/>
              </c:ext>
            </c:extLst>
          </c:dLbls>
          <c:xVal>
            <c:numRef>
              <c:f>Sheet1!$B$2:$B$8</c:f>
              <c:numCache>
                <c:formatCode>General</c:formatCode>
                <c:ptCount val="7"/>
                <c:pt idx="0">
                  <c:v>2014</c:v>
                </c:pt>
                <c:pt idx="1">
                  <c:v>2015</c:v>
                </c:pt>
                <c:pt idx="2">
                  <c:v>2017</c:v>
                </c:pt>
                <c:pt idx="3">
                  <c:v>2017</c:v>
                </c:pt>
                <c:pt idx="4">
                  <c:v>2018</c:v>
                </c:pt>
                <c:pt idx="5">
                  <c:v>2019</c:v>
                </c:pt>
                <c:pt idx="6">
                  <c:v>2019</c:v>
                </c:pt>
              </c:numCache>
            </c:numRef>
          </c:xVal>
          <c:yVal>
            <c:numRef>
              <c:f>Sheet1!$C$2:$C$8</c:f>
              <c:numCache>
                <c:formatCode>General</c:formatCode>
                <c:ptCount val="7"/>
                <c:pt idx="0">
                  <c:v>7.0000000000000007E-2</c:v>
                </c:pt>
                <c:pt idx="1">
                  <c:v>0.2</c:v>
                </c:pt>
                <c:pt idx="2">
                  <c:v>0.7</c:v>
                </c:pt>
                <c:pt idx="3">
                  <c:v>0.5</c:v>
                </c:pt>
                <c:pt idx="4">
                  <c:v>1</c:v>
                </c:pt>
                <c:pt idx="5">
                  <c:v>1.35</c:v>
                </c:pt>
                <c:pt idx="6">
                  <c:v>6.4</c:v>
                </c:pt>
              </c:numCache>
            </c:numRef>
          </c:yVal>
          <c:smooth val="0"/>
          <c:extLst>
            <c:ext xmlns:c15="http://schemas.microsoft.com/office/drawing/2012/chart" uri="{02D57815-91ED-43cb-92C2-25804820EDAC}">
              <c15:datalabelsRange>
                <c15:f>Sheet1!$D$2:$D$8</c15:f>
                <c15:dlblRangeCache>
                  <c:ptCount val="7"/>
                  <c:pt idx="0">
                    <c:v>Ironclad Apps SHA256</c:v>
                  </c:pt>
                  <c:pt idx="1">
                    <c:v>Andrew Appel SHA256</c:v>
                  </c:pt>
                  <c:pt idx="2">
                    <c:v>HACL* ChachaPoly</c:v>
                  </c:pt>
                  <c:pt idx="3">
                    <c:v>Vale AES-CBC+Poly1305</c:v>
                  </c:pt>
                  <c:pt idx="4">
                    <c:v>Vale AES-GCM-128</c:v>
                  </c:pt>
                  <c:pt idx="5">
                    <c:v>Jasmin ChaCha20 + Poly1305</c:v>
                  </c:pt>
                  <c:pt idx="6">
                    <c:v>Vale AES-GCM-128</c:v>
                  </c:pt>
                </c15:dlblRangeCache>
              </c15:datalabelsRange>
            </c:ext>
            <c:ext xmlns:c16="http://schemas.microsoft.com/office/drawing/2014/chart" uri="{C3380CC4-5D6E-409C-BE32-E72D297353CC}">
              <c16:uniqueId val="{00000007-524F-4999-89C1-2E23867B1FD1}"/>
            </c:ext>
          </c:extLst>
        </c:ser>
        <c:dLbls>
          <c:showLegendKey val="0"/>
          <c:showVal val="0"/>
          <c:showCatName val="0"/>
          <c:showSerName val="0"/>
          <c:showPercent val="0"/>
          <c:showBubbleSize val="0"/>
        </c:dLbls>
        <c:axId val="886026416"/>
        <c:axId val="886020512"/>
      </c:scatterChart>
      <c:valAx>
        <c:axId val="8860264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86020512"/>
        <c:crosses val="autoZero"/>
        <c:crossBetween val="midCat"/>
      </c:valAx>
      <c:valAx>
        <c:axId val="886020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GB/s</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60264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modernComment_7FF64992_91ACED43.xml><?xml version="1.0" encoding="utf-8"?>
<p188:cmLst xmlns:a="http://schemas.openxmlformats.org/drawingml/2006/main" xmlns:r="http://schemas.openxmlformats.org/officeDocument/2006/relationships" xmlns:p188="http://schemas.microsoft.com/office/powerpoint/2018/8/main">
  <p188:cm id="{88BA478D-6F99-40E8-B5B7-8A23CB971881}" authorId="{A85B0912-FB81-8FD2-44D4-757D47508651}" created="2021-09-27T18:57:41.729">
    <pc:sldMkLst xmlns:pc="http://schemas.microsoft.com/office/powerpoint/2013/main/command">
      <pc:docMk/>
      <pc:sldMk cId="1299134600" sldId="269"/>
    </pc:sldMkLst>
    <p188:replyLst>
      <p188:reply id="{4ACB0DE1-2476-494D-A753-BCF51570EB3E}" authorId="{F9022D19-80BC-4377-42D4-21A039B7833B}" created="2022-09-17T21:00:33.311">
        <p188:txBody>
          <a:bodyPr/>
          <a:lstStyle/>
          <a:p>
            <a:r>
              <a:rPr lang="en-US"/>
              <a:t>Added intro, probably will cut lower half of intro slide for such a bird's eye view talk.</a:t>
            </a:r>
          </a:p>
        </p188:txBody>
      </p188:reply>
    </p188:replyLst>
    <p188:txBody>
      <a:bodyPr/>
      <a:lstStyle/>
      <a:p>
        <a:r>
          <a:rPr lang="en-US"/>
          <a:t>In the transition from this slide to the next, shall we make it clear what are the challenges and how we solve them? If we have more time for the presentation, maybe we should provide more details on our solution?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555562-5A7B-4A24-8A5B-967D1FEB15D2}" type="doc">
      <dgm:prSet loTypeId="urn:microsoft.com/office/officeart/2005/8/layout/process1" loCatId="process" qsTypeId="urn:microsoft.com/office/officeart/2005/8/quickstyle/simple1" qsCatId="simple" csTypeId="urn:microsoft.com/office/officeart/2005/8/colors/accent1_2" csCatId="accent1" phldr="1"/>
      <dgm:spPr/>
    </dgm:pt>
    <dgm:pt modelId="{912A4A3A-0DA0-4CB2-AA42-631A23A486CF}">
      <dgm:prSet phldrT="[Text]"/>
      <dgm:spPr/>
      <dgm:t>
        <a:bodyPr/>
        <a:lstStyle/>
        <a:p>
          <a:r>
            <a:rPr lang="en-US"/>
            <a:t>Design</a:t>
          </a:r>
        </a:p>
      </dgm:t>
    </dgm:pt>
    <dgm:pt modelId="{475D259C-F45B-416E-BB06-AB3BE5A332C7}" type="parTrans" cxnId="{EC0697EC-B6F7-432C-B271-7E3047F96B55}">
      <dgm:prSet/>
      <dgm:spPr/>
      <dgm:t>
        <a:bodyPr/>
        <a:lstStyle/>
        <a:p>
          <a:endParaRPr lang="en-US"/>
        </a:p>
      </dgm:t>
    </dgm:pt>
    <dgm:pt modelId="{CDEF6053-3382-49B8-8D2D-178A467BD0D8}" type="sibTrans" cxnId="{EC0697EC-B6F7-432C-B271-7E3047F96B55}">
      <dgm:prSet/>
      <dgm:spPr/>
      <dgm:t>
        <a:bodyPr/>
        <a:lstStyle/>
        <a:p>
          <a:endParaRPr lang="en-US"/>
        </a:p>
      </dgm:t>
    </dgm:pt>
    <dgm:pt modelId="{93442A5D-AEC7-4F91-AD15-D662B054364B}">
      <dgm:prSet phldrT="[Text]"/>
      <dgm:spPr/>
      <dgm:t>
        <a:bodyPr/>
        <a:lstStyle/>
        <a:p>
          <a:r>
            <a:rPr lang="en-US"/>
            <a:t>Implement</a:t>
          </a:r>
        </a:p>
      </dgm:t>
    </dgm:pt>
    <dgm:pt modelId="{19C51352-584B-423B-8B5E-9D6B8EB0EAAF}" type="parTrans" cxnId="{4A235C35-4303-445D-97C7-04DF79279820}">
      <dgm:prSet/>
      <dgm:spPr/>
      <dgm:t>
        <a:bodyPr/>
        <a:lstStyle/>
        <a:p>
          <a:endParaRPr lang="en-US"/>
        </a:p>
      </dgm:t>
    </dgm:pt>
    <dgm:pt modelId="{F662A91F-3FC6-4092-A17A-BFB1F4550795}" type="sibTrans" cxnId="{4A235C35-4303-445D-97C7-04DF79279820}">
      <dgm:prSet/>
      <dgm:spPr/>
      <dgm:t>
        <a:bodyPr/>
        <a:lstStyle/>
        <a:p>
          <a:endParaRPr lang="en-US"/>
        </a:p>
      </dgm:t>
    </dgm:pt>
    <dgm:pt modelId="{A8CFA577-EC84-49A7-B155-39421A4F2D92}">
      <dgm:prSet phldrT="[Text]"/>
      <dgm:spPr/>
      <dgm:t>
        <a:bodyPr/>
        <a:lstStyle/>
        <a:p>
          <a:r>
            <a:rPr lang="en-US"/>
            <a:t>Test</a:t>
          </a:r>
        </a:p>
      </dgm:t>
    </dgm:pt>
    <dgm:pt modelId="{A81096F7-C88D-41C6-988A-C000D674A1D3}" type="parTrans" cxnId="{EF4B9749-0541-4DD9-AA9A-D39E9A0CD7BF}">
      <dgm:prSet/>
      <dgm:spPr/>
      <dgm:t>
        <a:bodyPr/>
        <a:lstStyle/>
        <a:p>
          <a:endParaRPr lang="en-US"/>
        </a:p>
      </dgm:t>
    </dgm:pt>
    <dgm:pt modelId="{F22A5DED-C727-40C1-A3D3-C842F683885A}" type="sibTrans" cxnId="{EF4B9749-0541-4DD9-AA9A-D39E9A0CD7BF}">
      <dgm:prSet/>
      <dgm:spPr/>
      <dgm:t>
        <a:bodyPr/>
        <a:lstStyle/>
        <a:p>
          <a:endParaRPr lang="en-US"/>
        </a:p>
      </dgm:t>
    </dgm:pt>
    <dgm:pt modelId="{7495D63C-DF79-4B76-862F-EC89F0BAC499}">
      <dgm:prSet phldrT="[Text]"/>
      <dgm:spPr/>
      <dgm:t>
        <a:bodyPr/>
        <a:lstStyle/>
        <a:p>
          <a:r>
            <a:rPr lang="en-US"/>
            <a:t>Deploy</a:t>
          </a:r>
        </a:p>
      </dgm:t>
    </dgm:pt>
    <dgm:pt modelId="{6EF8F237-839B-4614-BBE8-C3B2FF2DFA06}" type="parTrans" cxnId="{2B95D104-1351-46F5-9F61-82BEC6BFCF39}">
      <dgm:prSet/>
      <dgm:spPr/>
      <dgm:t>
        <a:bodyPr/>
        <a:lstStyle/>
        <a:p>
          <a:endParaRPr lang="en-US"/>
        </a:p>
      </dgm:t>
    </dgm:pt>
    <dgm:pt modelId="{FD8BDCBB-8C5F-4CC8-BB92-F5231F84B057}" type="sibTrans" cxnId="{2B95D104-1351-46F5-9F61-82BEC6BFCF39}">
      <dgm:prSet/>
      <dgm:spPr/>
      <dgm:t>
        <a:bodyPr/>
        <a:lstStyle/>
        <a:p>
          <a:endParaRPr lang="en-US"/>
        </a:p>
      </dgm:t>
    </dgm:pt>
    <dgm:pt modelId="{929BFB1D-BDCC-4C02-8B3C-E544A358C5B4}">
      <dgm:prSet phldrT="[Text]"/>
      <dgm:spPr/>
      <dgm:t>
        <a:bodyPr/>
        <a:lstStyle/>
        <a:p>
          <a:r>
            <a:rPr lang="en-US"/>
            <a:t>Diagnose</a:t>
          </a:r>
        </a:p>
      </dgm:t>
    </dgm:pt>
    <dgm:pt modelId="{BD7946C3-1CFA-4F12-A7A9-B8FCD5718E8F}" type="parTrans" cxnId="{77785F1F-0064-404B-92AF-ECFDAB3D07D7}">
      <dgm:prSet/>
      <dgm:spPr/>
      <dgm:t>
        <a:bodyPr/>
        <a:lstStyle/>
        <a:p>
          <a:endParaRPr lang="en-US"/>
        </a:p>
      </dgm:t>
    </dgm:pt>
    <dgm:pt modelId="{CB305B3A-6ECF-41B5-841F-05EC4CFF248F}" type="sibTrans" cxnId="{77785F1F-0064-404B-92AF-ECFDAB3D07D7}">
      <dgm:prSet/>
      <dgm:spPr/>
      <dgm:t>
        <a:bodyPr/>
        <a:lstStyle/>
        <a:p>
          <a:endParaRPr lang="en-US"/>
        </a:p>
      </dgm:t>
    </dgm:pt>
    <dgm:pt modelId="{B6497620-90EB-4289-A731-CDE65076D372}" type="pres">
      <dgm:prSet presAssocID="{77555562-5A7B-4A24-8A5B-967D1FEB15D2}" presName="Name0" presStyleCnt="0">
        <dgm:presLayoutVars>
          <dgm:dir/>
          <dgm:resizeHandles val="exact"/>
        </dgm:presLayoutVars>
      </dgm:prSet>
      <dgm:spPr/>
    </dgm:pt>
    <dgm:pt modelId="{5C4D3E23-3330-4331-A9AF-A5CBD6637756}" type="pres">
      <dgm:prSet presAssocID="{912A4A3A-0DA0-4CB2-AA42-631A23A486CF}" presName="node" presStyleLbl="node1" presStyleIdx="0" presStyleCnt="5">
        <dgm:presLayoutVars>
          <dgm:bulletEnabled val="1"/>
        </dgm:presLayoutVars>
      </dgm:prSet>
      <dgm:spPr/>
    </dgm:pt>
    <dgm:pt modelId="{543E0C2C-E9A1-4E5B-BF99-AD7F5477427A}" type="pres">
      <dgm:prSet presAssocID="{CDEF6053-3382-49B8-8D2D-178A467BD0D8}" presName="sibTrans" presStyleLbl="sibTrans2D1" presStyleIdx="0" presStyleCnt="4"/>
      <dgm:spPr/>
    </dgm:pt>
    <dgm:pt modelId="{4976503C-9C75-4BA6-935C-4A8242F7E997}" type="pres">
      <dgm:prSet presAssocID="{CDEF6053-3382-49B8-8D2D-178A467BD0D8}" presName="connectorText" presStyleLbl="sibTrans2D1" presStyleIdx="0" presStyleCnt="4"/>
      <dgm:spPr/>
    </dgm:pt>
    <dgm:pt modelId="{2B51417E-578A-4273-9DB4-2BF5ACAB02CA}" type="pres">
      <dgm:prSet presAssocID="{93442A5D-AEC7-4F91-AD15-D662B054364B}" presName="node" presStyleLbl="node1" presStyleIdx="1" presStyleCnt="5">
        <dgm:presLayoutVars>
          <dgm:bulletEnabled val="1"/>
        </dgm:presLayoutVars>
      </dgm:prSet>
      <dgm:spPr/>
    </dgm:pt>
    <dgm:pt modelId="{2E6E3D33-5404-44DF-AFBC-0F2863202017}" type="pres">
      <dgm:prSet presAssocID="{F662A91F-3FC6-4092-A17A-BFB1F4550795}" presName="sibTrans" presStyleLbl="sibTrans2D1" presStyleIdx="1" presStyleCnt="4"/>
      <dgm:spPr/>
    </dgm:pt>
    <dgm:pt modelId="{5C5102FA-C0F0-4AED-A710-AB24FEA75CF4}" type="pres">
      <dgm:prSet presAssocID="{F662A91F-3FC6-4092-A17A-BFB1F4550795}" presName="connectorText" presStyleLbl="sibTrans2D1" presStyleIdx="1" presStyleCnt="4"/>
      <dgm:spPr/>
    </dgm:pt>
    <dgm:pt modelId="{5800F0D0-3224-40A3-965A-D9C44C5BBB85}" type="pres">
      <dgm:prSet presAssocID="{A8CFA577-EC84-49A7-B155-39421A4F2D92}" presName="node" presStyleLbl="node1" presStyleIdx="2" presStyleCnt="5">
        <dgm:presLayoutVars>
          <dgm:bulletEnabled val="1"/>
        </dgm:presLayoutVars>
      </dgm:prSet>
      <dgm:spPr/>
    </dgm:pt>
    <dgm:pt modelId="{E6C65941-2670-4B04-B23E-2963748F7461}" type="pres">
      <dgm:prSet presAssocID="{F22A5DED-C727-40C1-A3D3-C842F683885A}" presName="sibTrans" presStyleLbl="sibTrans2D1" presStyleIdx="2" presStyleCnt="4"/>
      <dgm:spPr/>
    </dgm:pt>
    <dgm:pt modelId="{F87D1A5D-01F0-4335-9D59-0F033C08C9D3}" type="pres">
      <dgm:prSet presAssocID="{F22A5DED-C727-40C1-A3D3-C842F683885A}" presName="connectorText" presStyleLbl="sibTrans2D1" presStyleIdx="2" presStyleCnt="4"/>
      <dgm:spPr/>
    </dgm:pt>
    <dgm:pt modelId="{71E9EA4F-2166-4E82-89F5-199038EF54E7}" type="pres">
      <dgm:prSet presAssocID="{7495D63C-DF79-4B76-862F-EC89F0BAC499}" presName="node" presStyleLbl="node1" presStyleIdx="3" presStyleCnt="5">
        <dgm:presLayoutVars>
          <dgm:bulletEnabled val="1"/>
        </dgm:presLayoutVars>
      </dgm:prSet>
      <dgm:spPr/>
    </dgm:pt>
    <dgm:pt modelId="{EDCC882F-3E71-41DD-BDB6-4D870C2DC9A4}" type="pres">
      <dgm:prSet presAssocID="{FD8BDCBB-8C5F-4CC8-BB92-F5231F84B057}" presName="sibTrans" presStyleLbl="sibTrans2D1" presStyleIdx="3" presStyleCnt="4"/>
      <dgm:spPr/>
    </dgm:pt>
    <dgm:pt modelId="{A22E965A-1D3D-4593-9F3D-762BE64DC271}" type="pres">
      <dgm:prSet presAssocID="{FD8BDCBB-8C5F-4CC8-BB92-F5231F84B057}" presName="connectorText" presStyleLbl="sibTrans2D1" presStyleIdx="3" presStyleCnt="4"/>
      <dgm:spPr/>
    </dgm:pt>
    <dgm:pt modelId="{AFEE2F66-96A9-44C8-A29B-1B830742F5DB}" type="pres">
      <dgm:prSet presAssocID="{929BFB1D-BDCC-4C02-8B3C-E544A358C5B4}" presName="node" presStyleLbl="node1" presStyleIdx="4" presStyleCnt="5">
        <dgm:presLayoutVars>
          <dgm:bulletEnabled val="1"/>
        </dgm:presLayoutVars>
      </dgm:prSet>
      <dgm:spPr/>
    </dgm:pt>
  </dgm:ptLst>
  <dgm:cxnLst>
    <dgm:cxn modelId="{28B2D503-3C49-4694-8C94-5BD44F58D7FD}" type="presOf" srcId="{F22A5DED-C727-40C1-A3D3-C842F683885A}" destId="{E6C65941-2670-4B04-B23E-2963748F7461}" srcOrd="0" destOrd="0" presId="urn:microsoft.com/office/officeart/2005/8/layout/process1"/>
    <dgm:cxn modelId="{2B95D104-1351-46F5-9F61-82BEC6BFCF39}" srcId="{77555562-5A7B-4A24-8A5B-967D1FEB15D2}" destId="{7495D63C-DF79-4B76-862F-EC89F0BAC499}" srcOrd="3" destOrd="0" parTransId="{6EF8F237-839B-4614-BBE8-C3B2FF2DFA06}" sibTransId="{FD8BDCBB-8C5F-4CC8-BB92-F5231F84B057}"/>
    <dgm:cxn modelId="{8CCCBF0E-41C2-4602-95A3-D43170E41D3A}" type="presOf" srcId="{CDEF6053-3382-49B8-8D2D-178A467BD0D8}" destId="{543E0C2C-E9A1-4E5B-BF99-AD7F5477427A}" srcOrd="0" destOrd="0" presId="urn:microsoft.com/office/officeart/2005/8/layout/process1"/>
    <dgm:cxn modelId="{DB246D12-CE47-416E-824B-AD7F467C2135}" type="presOf" srcId="{F662A91F-3FC6-4092-A17A-BFB1F4550795}" destId="{2E6E3D33-5404-44DF-AFBC-0F2863202017}" srcOrd="0" destOrd="0" presId="urn:microsoft.com/office/officeart/2005/8/layout/process1"/>
    <dgm:cxn modelId="{C2D9DB14-B256-404A-97AE-FC552B8F71EF}" type="presOf" srcId="{CDEF6053-3382-49B8-8D2D-178A467BD0D8}" destId="{4976503C-9C75-4BA6-935C-4A8242F7E997}" srcOrd="1" destOrd="0" presId="urn:microsoft.com/office/officeart/2005/8/layout/process1"/>
    <dgm:cxn modelId="{C40DD515-0FC1-433F-8C39-897F075E7142}" type="presOf" srcId="{F662A91F-3FC6-4092-A17A-BFB1F4550795}" destId="{5C5102FA-C0F0-4AED-A710-AB24FEA75CF4}" srcOrd="1" destOrd="0" presId="urn:microsoft.com/office/officeart/2005/8/layout/process1"/>
    <dgm:cxn modelId="{77785F1F-0064-404B-92AF-ECFDAB3D07D7}" srcId="{77555562-5A7B-4A24-8A5B-967D1FEB15D2}" destId="{929BFB1D-BDCC-4C02-8B3C-E544A358C5B4}" srcOrd="4" destOrd="0" parTransId="{BD7946C3-1CFA-4F12-A7A9-B8FCD5718E8F}" sibTransId="{CB305B3A-6ECF-41B5-841F-05EC4CFF248F}"/>
    <dgm:cxn modelId="{4A235C35-4303-445D-97C7-04DF79279820}" srcId="{77555562-5A7B-4A24-8A5B-967D1FEB15D2}" destId="{93442A5D-AEC7-4F91-AD15-D662B054364B}" srcOrd="1" destOrd="0" parTransId="{19C51352-584B-423B-8B5E-9D6B8EB0EAAF}" sibTransId="{F662A91F-3FC6-4092-A17A-BFB1F4550795}"/>
    <dgm:cxn modelId="{EF4B9749-0541-4DD9-AA9A-D39E9A0CD7BF}" srcId="{77555562-5A7B-4A24-8A5B-967D1FEB15D2}" destId="{A8CFA577-EC84-49A7-B155-39421A4F2D92}" srcOrd="2" destOrd="0" parTransId="{A81096F7-C88D-41C6-988A-C000D674A1D3}" sibTransId="{F22A5DED-C727-40C1-A3D3-C842F683885A}"/>
    <dgm:cxn modelId="{4E650E56-AD14-4AC3-AA27-60C19C9535BF}" type="presOf" srcId="{912A4A3A-0DA0-4CB2-AA42-631A23A486CF}" destId="{5C4D3E23-3330-4331-A9AF-A5CBD6637756}" srcOrd="0" destOrd="0" presId="urn:microsoft.com/office/officeart/2005/8/layout/process1"/>
    <dgm:cxn modelId="{05328B9A-5DC6-4C66-A94F-1F8CF8CB2C92}" type="presOf" srcId="{77555562-5A7B-4A24-8A5B-967D1FEB15D2}" destId="{B6497620-90EB-4289-A731-CDE65076D372}" srcOrd="0" destOrd="0" presId="urn:microsoft.com/office/officeart/2005/8/layout/process1"/>
    <dgm:cxn modelId="{D6B6C2A3-7C44-4024-9DC5-08DAA0563CE9}" type="presOf" srcId="{FD8BDCBB-8C5F-4CC8-BB92-F5231F84B057}" destId="{A22E965A-1D3D-4593-9F3D-762BE64DC271}" srcOrd="1" destOrd="0" presId="urn:microsoft.com/office/officeart/2005/8/layout/process1"/>
    <dgm:cxn modelId="{784083A7-06C3-408E-A556-C73D3FECC9BD}" type="presOf" srcId="{929BFB1D-BDCC-4C02-8B3C-E544A358C5B4}" destId="{AFEE2F66-96A9-44C8-A29B-1B830742F5DB}" srcOrd="0" destOrd="0" presId="urn:microsoft.com/office/officeart/2005/8/layout/process1"/>
    <dgm:cxn modelId="{DA7850CD-548F-4F16-A969-5F9FFC23F787}" type="presOf" srcId="{FD8BDCBB-8C5F-4CC8-BB92-F5231F84B057}" destId="{EDCC882F-3E71-41DD-BDB6-4D870C2DC9A4}" srcOrd="0" destOrd="0" presId="urn:microsoft.com/office/officeart/2005/8/layout/process1"/>
    <dgm:cxn modelId="{0C300FEA-BD85-433B-A4C8-59245DD1063A}" type="presOf" srcId="{F22A5DED-C727-40C1-A3D3-C842F683885A}" destId="{F87D1A5D-01F0-4335-9D59-0F033C08C9D3}" srcOrd="1" destOrd="0" presId="urn:microsoft.com/office/officeart/2005/8/layout/process1"/>
    <dgm:cxn modelId="{43F823EB-898A-426C-BF15-79121C1A10BB}" type="presOf" srcId="{7495D63C-DF79-4B76-862F-EC89F0BAC499}" destId="{71E9EA4F-2166-4E82-89F5-199038EF54E7}" srcOrd="0" destOrd="0" presId="urn:microsoft.com/office/officeart/2005/8/layout/process1"/>
    <dgm:cxn modelId="{EC0697EC-B6F7-432C-B271-7E3047F96B55}" srcId="{77555562-5A7B-4A24-8A5B-967D1FEB15D2}" destId="{912A4A3A-0DA0-4CB2-AA42-631A23A486CF}" srcOrd="0" destOrd="0" parTransId="{475D259C-F45B-416E-BB06-AB3BE5A332C7}" sibTransId="{CDEF6053-3382-49B8-8D2D-178A467BD0D8}"/>
    <dgm:cxn modelId="{34ECA7FD-47ED-4607-A2D5-CCE12FBC39B7}" type="presOf" srcId="{A8CFA577-EC84-49A7-B155-39421A4F2D92}" destId="{5800F0D0-3224-40A3-965A-D9C44C5BBB85}" srcOrd="0" destOrd="0" presId="urn:microsoft.com/office/officeart/2005/8/layout/process1"/>
    <dgm:cxn modelId="{5B3DE5FD-7035-4034-B507-F4A5232EF080}" type="presOf" srcId="{93442A5D-AEC7-4F91-AD15-D662B054364B}" destId="{2B51417E-578A-4273-9DB4-2BF5ACAB02CA}" srcOrd="0" destOrd="0" presId="urn:microsoft.com/office/officeart/2005/8/layout/process1"/>
    <dgm:cxn modelId="{E1D0C143-5F3C-4172-BBF8-8EED53856DFA}" type="presParOf" srcId="{B6497620-90EB-4289-A731-CDE65076D372}" destId="{5C4D3E23-3330-4331-A9AF-A5CBD6637756}" srcOrd="0" destOrd="0" presId="urn:microsoft.com/office/officeart/2005/8/layout/process1"/>
    <dgm:cxn modelId="{2ACC2C72-5FE7-4F1B-B7AB-D6D36C16EBE9}" type="presParOf" srcId="{B6497620-90EB-4289-A731-CDE65076D372}" destId="{543E0C2C-E9A1-4E5B-BF99-AD7F5477427A}" srcOrd="1" destOrd="0" presId="urn:microsoft.com/office/officeart/2005/8/layout/process1"/>
    <dgm:cxn modelId="{B71CDB56-CC1F-4080-A2F0-A873C9F3450A}" type="presParOf" srcId="{543E0C2C-E9A1-4E5B-BF99-AD7F5477427A}" destId="{4976503C-9C75-4BA6-935C-4A8242F7E997}" srcOrd="0" destOrd="0" presId="urn:microsoft.com/office/officeart/2005/8/layout/process1"/>
    <dgm:cxn modelId="{1C8D6FB2-9B75-4922-97E4-B6907546EE72}" type="presParOf" srcId="{B6497620-90EB-4289-A731-CDE65076D372}" destId="{2B51417E-578A-4273-9DB4-2BF5ACAB02CA}" srcOrd="2" destOrd="0" presId="urn:microsoft.com/office/officeart/2005/8/layout/process1"/>
    <dgm:cxn modelId="{98AA5A1C-889C-4136-A5BF-96745919C6FE}" type="presParOf" srcId="{B6497620-90EB-4289-A731-CDE65076D372}" destId="{2E6E3D33-5404-44DF-AFBC-0F2863202017}" srcOrd="3" destOrd="0" presId="urn:microsoft.com/office/officeart/2005/8/layout/process1"/>
    <dgm:cxn modelId="{692A3D4D-E8AA-46C6-801F-DAAB21A18D76}" type="presParOf" srcId="{2E6E3D33-5404-44DF-AFBC-0F2863202017}" destId="{5C5102FA-C0F0-4AED-A710-AB24FEA75CF4}" srcOrd="0" destOrd="0" presId="urn:microsoft.com/office/officeart/2005/8/layout/process1"/>
    <dgm:cxn modelId="{077CE474-BB16-4B2F-A2CF-FE39644E1EFD}" type="presParOf" srcId="{B6497620-90EB-4289-A731-CDE65076D372}" destId="{5800F0D0-3224-40A3-965A-D9C44C5BBB85}" srcOrd="4" destOrd="0" presId="urn:microsoft.com/office/officeart/2005/8/layout/process1"/>
    <dgm:cxn modelId="{2C7434A3-62C8-44F8-A3C9-6005A75DD5B4}" type="presParOf" srcId="{B6497620-90EB-4289-A731-CDE65076D372}" destId="{E6C65941-2670-4B04-B23E-2963748F7461}" srcOrd="5" destOrd="0" presId="urn:microsoft.com/office/officeart/2005/8/layout/process1"/>
    <dgm:cxn modelId="{665B2933-1C17-4631-8D4A-EC5C6CAF6B36}" type="presParOf" srcId="{E6C65941-2670-4B04-B23E-2963748F7461}" destId="{F87D1A5D-01F0-4335-9D59-0F033C08C9D3}" srcOrd="0" destOrd="0" presId="urn:microsoft.com/office/officeart/2005/8/layout/process1"/>
    <dgm:cxn modelId="{0FCCF7C3-DA13-4B52-B363-D499BD8389DA}" type="presParOf" srcId="{B6497620-90EB-4289-A731-CDE65076D372}" destId="{71E9EA4F-2166-4E82-89F5-199038EF54E7}" srcOrd="6" destOrd="0" presId="urn:microsoft.com/office/officeart/2005/8/layout/process1"/>
    <dgm:cxn modelId="{4505B572-D982-4367-B72D-57F7562E0600}" type="presParOf" srcId="{B6497620-90EB-4289-A731-CDE65076D372}" destId="{EDCC882F-3E71-41DD-BDB6-4D870C2DC9A4}" srcOrd="7" destOrd="0" presId="urn:microsoft.com/office/officeart/2005/8/layout/process1"/>
    <dgm:cxn modelId="{8DE64632-0E74-4566-B4B1-84E4D00DFCEA}" type="presParOf" srcId="{EDCC882F-3E71-41DD-BDB6-4D870C2DC9A4}" destId="{A22E965A-1D3D-4593-9F3D-762BE64DC271}" srcOrd="0" destOrd="0" presId="urn:microsoft.com/office/officeart/2005/8/layout/process1"/>
    <dgm:cxn modelId="{34A1CE9E-2F0C-4514-B03E-FDFFFE5DA119}" type="presParOf" srcId="{B6497620-90EB-4289-A731-CDE65076D372}" destId="{AFEE2F66-96A9-44C8-A29B-1B830742F5D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FE5981-2594-4BB9-B107-E970665B8D4A}" type="doc">
      <dgm:prSet loTypeId="urn:microsoft.com/office/officeart/2005/8/layout/radial1" loCatId="relationship" qsTypeId="urn:microsoft.com/office/officeart/2005/8/quickstyle/simple1" qsCatId="simple" csTypeId="urn:microsoft.com/office/officeart/2005/8/colors/colorful5" csCatId="colorful" phldr="1"/>
      <dgm:spPr/>
      <dgm:t>
        <a:bodyPr/>
        <a:lstStyle/>
        <a:p>
          <a:endParaRPr lang="en-US"/>
        </a:p>
      </dgm:t>
    </dgm:pt>
    <dgm:pt modelId="{1E60427E-BE4E-4D5F-B06A-83AA422FDD30}">
      <dgm:prSet phldrT="[Text]"/>
      <dgm:spPr/>
      <dgm:t>
        <a:bodyPr/>
        <a:lstStyle/>
        <a:p>
          <a:r>
            <a:rPr lang="en-US" i="1"/>
            <a:t>Security validation</a:t>
          </a:r>
        </a:p>
      </dgm:t>
    </dgm:pt>
    <dgm:pt modelId="{9CA2C6BA-5AB5-480A-828B-5CF676BEF439}" type="parTrans" cxnId="{8A481FAC-190E-440C-BBFA-C86D6CE1A209}">
      <dgm:prSet/>
      <dgm:spPr/>
      <dgm:t>
        <a:bodyPr/>
        <a:lstStyle/>
        <a:p>
          <a:endParaRPr lang="en-US"/>
        </a:p>
      </dgm:t>
    </dgm:pt>
    <dgm:pt modelId="{38870BA4-0670-4E08-A45F-A7350590B22A}" type="sibTrans" cxnId="{8A481FAC-190E-440C-BBFA-C86D6CE1A209}">
      <dgm:prSet/>
      <dgm:spPr/>
      <dgm:t>
        <a:bodyPr/>
        <a:lstStyle/>
        <a:p>
          <a:endParaRPr lang="en-US"/>
        </a:p>
      </dgm:t>
    </dgm:pt>
    <dgm:pt modelId="{B0E61847-25CB-4841-AA1D-23508EBEC60C}">
      <dgm:prSet phldrT="[Text]"/>
      <dgm:spPr/>
      <dgm:t>
        <a:bodyPr/>
        <a:lstStyle/>
        <a:p>
          <a:r>
            <a:rPr lang="en-US" i="1"/>
            <a:t>Regression &amp; Parity validation</a:t>
          </a:r>
        </a:p>
      </dgm:t>
    </dgm:pt>
    <dgm:pt modelId="{FADBFD26-A2FE-4351-B014-9957F856F4D9}" type="parTrans" cxnId="{677DED53-1382-498E-A42B-CEE974982BED}">
      <dgm:prSet/>
      <dgm:spPr/>
      <dgm:t>
        <a:bodyPr/>
        <a:lstStyle/>
        <a:p>
          <a:endParaRPr lang="en-US"/>
        </a:p>
      </dgm:t>
    </dgm:pt>
    <dgm:pt modelId="{6D895E30-6EC8-4C79-96AE-8A455A3C8CD1}" type="sibTrans" cxnId="{677DED53-1382-498E-A42B-CEE974982BED}">
      <dgm:prSet/>
      <dgm:spPr/>
      <dgm:t>
        <a:bodyPr/>
        <a:lstStyle/>
        <a:p>
          <a:endParaRPr lang="en-US"/>
        </a:p>
      </dgm:t>
    </dgm:pt>
    <dgm:pt modelId="{38FE8D12-BE3E-49B0-A9D3-F62FDF726666}">
      <dgm:prSet phldrT="[Text]"/>
      <dgm:spPr/>
      <dgm:t>
        <a:bodyPr/>
        <a:lstStyle/>
        <a:p>
          <a:r>
            <a:rPr lang="en-US" i="1"/>
            <a:t>Reliability validation</a:t>
          </a:r>
        </a:p>
      </dgm:t>
    </dgm:pt>
    <dgm:pt modelId="{A9A7E60F-76E6-4CFF-A090-C043604375FB}" type="parTrans" cxnId="{66DF6602-AA1C-4B16-ACFF-E7918524852A}">
      <dgm:prSet/>
      <dgm:spPr/>
      <dgm:t>
        <a:bodyPr/>
        <a:lstStyle/>
        <a:p>
          <a:endParaRPr lang="en-US"/>
        </a:p>
      </dgm:t>
    </dgm:pt>
    <dgm:pt modelId="{427E1DBC-F631-475E-8B75-E918527EE8C3}" type="sibTrans" cxnId="{66DF6602-AA1C-4B16-ACFF-E7918524852A}">
      <dgm:prSet/>
      <dgm:spPr/>
      <dgm:t>
        <a:bodyPr/>
        <a:lstStyle/>
        <a:p>
          <a:endParaRPr lang="en-US"/>
        </a:p>
      </dgm:t>
    </dgm:pt>
    <dgm:pt modelId="{8BE5CE8F-D0AE-4128-803A-71DCF1DB922B}">
      <dgm:prSet phldrT="[Text]" custT="1"/>
      <dgm:spPr>
        <a:solidFill>
          <a:schemeClr val="accent2">
            <a:lumMod val="75000"/>
          </a:schemeClr>
        </a:solidFill>
      </dgm:spPr>
      <dgm:t>
        <a:bodyPr/>
        <a:lstStyle/>
        <a:p>
          <a:r>
            <a:rPr lang="en-US" sz="2600"/>
            <a:t>RESTler core</a:t>
          </a:r>
        </a:p>
      </dgm:t>
    </dgm:pt>
    <dgm:pt modelId="{0C761F9A-29B0-4F10-997C-0B5280DDFFB7}" type="sibTrans" cxnId="{37F0CBC6-5673-445E-901F-906A3C0E5E56}">
      <dgm:prSet/>
      <dgm:spPr/>
      <dgm:t>
        <a:bodyPr/>
        <a:lstStyle/>
        <a:p>
          <a:endParaRPr lang="en-US"/>
        </a:p>
      </dgm:t>
    </dgm:pt>
    <dgm:pt modelId="{94599E82-A5BC-4CA5-9BCC-9AE53E21DBB2}" type="parTrans" cxnId="{37F0CBC6-5673-445E-901F-906A3C0E5E56}">
      <dgm:prSet/>
      <dgm:spPr/>
      <dgm:t>
        <a:bodyPr/>
        <a:lstStyle/>
        <a:p>
          <a:endParaRPr lang="en-US"/>
        </a:p>
      </dgm:t>
    </dgm:pt>
    <dgm:pt modelId="{F4E1DF6D-5136-4119-9FBA-224228D864F2}" type="pres">
      <dgm:prSet presAssocID="{A9FE5981-2594-4BB9-B107-E970665B8D4A}" presName="cycle" presStyleCnt="0">
        <dgm:presLayoutVars>
          <dgm:chMax val="1"/>
          <dgm:dir/>
          <dgm:animLvl val="ctr"/>
          <dgm:resizeHandles val="exact"/>
        </dgm:presLayoutVars>
      </dgm:prSet>
      <dgm:spPr/>
    </dgm:pt>
    <dgm:pt modelId="{F05863D5-5D72-462F-957F-1E62AB037415}" type="pres">
      <dgm:prSet presAssocID="{8BE5CE8F-D0AE-4128-803A-71DCF1DB922B}" presName="centerShape" presStyleLbl="node0" presStyleIdx="0" presStyleCnt="1" custLinFactNeighborX="-9508" custLinFactNeighborY="-51440"/>
      <dgm:spPr/>
    </dgm:pt>
    <dgm:pt modelId="{F13CFB63-2B41-4091-82EF-7A47984109C3}" type="pres">
      <dgm:prSet presAssocID="{9CA2C6BA-5AB5-480A-828B-5CF676BEF439}" presName="Name9" presStyleLbl="parChTrans1D2" presStyleIdx="0" presStyleCnt="3"/>
      <dgm:spPr/>
    </dgm:pt>
    <dgm:pt modelId="{84F270CB-0D6A-41DB-8B11-CD0C96F2FE1E}" type="pres">
      <dgm:prSet presAssocID="{9CA2C6BA-5AB5-480A-828B-5CF676BEF439}" presName="connTx" presStyleLbl="parChTrans1D2" presStyleIdx="0" presStyleCnt="3"/>
      <dgm:spPr/>
    </dgm:pt>
    <dgm:pt modelId="{D18F6E30-762B-47ED-8C11-E3BCDE10F7AC}" type="pres">
      <dgm:prSet presAssocID="{1E60427E-BE4E-4D5F-B06A-83AA422FDD30}" presName="node" presStyleLbl="node1" presStyleIdx="0" presStyleCnt="3" custRadScaleRad="142683" custRadScaleInc="-145744">
        <dgm:presLayoutVars>
          <dgm:bulletEnabled val="1"/>
        </dgm:presLayoutVars>
      </dgm:prSet>
      <dgm:spPr/>
    </dgm:pt>
    <dgm:pt modelId="{6635E1FD-B3A1-411B-B52F-3F5DD2D6D6F8}" type="pres">
      <dgm:prSet presAssocID="{FADBFD26-A2FE-4351-B014-9957F856F4D9}" presName="Name9" presStyleLbl="parChTrans1D2" presStyleIdx="1" presStyleCnt="3"/>
      <dgm:spPr/>
    </dgm:pt>
    <dgm:pt modelId="{A168B0F8-D86C-4F34-BC57-CBB3BFC859A0}" type="pres">
      <dgm:prSet presAssocID="{FADBFD26-A2FE-4351-B014-9957F856F4D9}" presName="connTx" presStyleLbl="parChTrans1D2" presStyleIdx="1" presStyleCnt="3"/>
      <dgm:spPr/>
    </dgm:pt>
    <dgm:pt modelId="{E13EED4A-ADCD-4863-9A9B-DB5CE07549C3}" type="pres">
      <dgm:prSet presAssocID="{B0E61847-25CB-4841-AA1D-23508EBEC60C}" presName="node" presStyleLbl="node1" presStyleIdx="1" presStyleCnt="3" custRadScaleRad="186138" custRadScaleInc="-54579">
        <dgm:presLayoutVars>
          <dgm:bulletEnabled val="1"/>
        </dgm:presLayoutVars>
      </dgm:prSet>
      <dgm:spPr/>
    </dgm:pt>
    <dgm:pt modelId="{264BB304-2EB0-40BB-A8FE-FA512D7F288A}" type="pres">
      <dgm:prSet presAssocID="{A9A7E60F-76E6-4CFF-A090-C043604375FB}" presName="Name9" presStyleLbl="parChTrans1D2" presStyleIdx="2" presStyleCnt="3"/>
      <dgm:spPr/>
    </dgm:pt>
    <dgm:pt modelId="{71277353-A107-43B2-B8D2-61F718EC483B}" type="pres">
      <dgm:prSet presAssocID="{A9A7E60F-76E6-4CFF-A090-C043604375FB}" presName="connTx" presStyleLbl="parChTrans1D2" presStyleIdx="2" presStyleCnt="3"/>
      <dgm:spPr/>
    </dgm:pt>
    <dgm:pt modelId="{72CEC23E-DDA2-4CE5-9843-DF67E232A352}" type="pres">
      <dgm:prSet presAssocID="{38FE8D12-BE3E-49B0-A9D3-F62FDF726666}" presName="node" presStyleLbl="node1" presStyleIdx="2" presStyleCnt="3" custRadScaleRad="20881" custRadScaleInc="-291089">
        <dgm:presLayoutVars>
          <dgm:bulletEnabled val="1"/>
        </dgm:presLayoutVars>
      </dgm:prSet>
      <dgm:spPr/>
    </dgm:pt>
  </dgm:ptLst>
  <dgm:cxnLst>
    <dgm:cxn modelId="{66DF6602-AA1C-4B16-ACFF-E7918524852A}" srcId="{8BE5CE8F-D0AE-4128-803A-71DCF1DB922B}" destId="{38FE8D12-BE3E-49B0-A9D3-F62FDF726666}" srcOrd="2" destOrd="0" parTransId="{A9A7E60F-76E6-4CFF-A090-C043604375FB}" sibTransId="{427E1DBC-F631-475E-8B75-E918527EE8C3}"/>
    <dgm:cxn modelId="{22FAE51D-E9EC-4A54-BD5A-20EFF397A419}" type="presOf" srcId="{A9A7E60F-76E6-4CFF-A090-C043604375FB}" destId="{264BB304-2EB0-40BB-A8FE-FA512D7F288A}" srcOrd="0" destOrd="0" presId="urn:microsoft.com/office/officeart/2005/8/layout/radial1"/>
    <dgm:cxn modelId="{3DA2233A-214E-44A5-B544-8A3B77E6605A}" type="presOf" srcId="{FADBFD26-A2FE-4351-B014-9957F856F4D9}" destId="{A168B0F8-D86C-4F34-BC57-CBB3BFC859A0}" srcOrd="1" destOrd="0" presId="urn:microsoft.com/office/officeart/2005/8/layout/radial1"/>
    <dgm:cxn modelId="{61A3ED45-CDB5-4663-B4FA-DF946B00BCA2}" type="presOf" srcId="{A9A7E60F-76E6-4CFF-A090-C043604375FB}" destId="{71277353-A107-43B2-B8D2-61F718EC483B}" srcOrd="1" destOrd="0" presId="urn:microsoft.com/office/officeart/2005/8/layout/radial1"/>
    <dgm:cxn modelId="{EA2D6346-1209-4CB4-A8BF-75EA091982EA}" type="presOf" srcId="{9CA2C6BA-5AB5-480A-828B-5CF676BEF439}" destId="{84F270CB-0D6A-41DB-8B11-CD0C96F2FE1E}" srcOrd="1" destOrd="0" presId="urn:microsoft.com/office/officeart/2005/8/layout/radial1"/>
    <dgm:cxn modelId="{7BCBDB71-F7D3-4C31-90A8-36EB9D64B37F}" type="presOf" srcId="{8BE5CE8F-D0AE-4128-803A-71DCF1DB922B}" destId="{F05863D5-5D72-462F-957F-1E62AB037415}" srcOrd="0" destOrd="0" presId="urn:microsoft.com/office/officeart/2005/8/layout/radial1"/>
    <dgm:cxn modelId="{EEF5A652-EB18-4877-A44A-8C1178A510D3}" type="presOf" srcId="{A9FE5981-2594-4BB9-B107-E970665B8D4A}" destId="{F4E1DF6D-5136-4119-9FBA-224228D864F2}" srcOrd="0" destOrd="0" presId="urn:microsoft.com/office/officeart/2005/8/layout/radial1"/>
    <dgm:cxn modelId="{677DED53-1382-498E-A42B-CEE974982BED}" srcId="{8BE5CE8F-D0AE-4128-803A-71DCF1DB922B}" destId="{B0E61847-25CB-4841-AA1D-23508EBEC60C}" srcOrd="1" destOrd="0" parTransId="{FADBFD26-A2FE-4351-B014-9957F856F4D9}" sibTransId="{6D895E30-6EC8-4C79-96AE-8A455A3C8CD1}"/>
    <dgm:cxn modelId="{8A481FAC-190E-440C-BBFA-C86D6CE1A209}" srcId="{8BE5CE8F-D0AE-4128-803A-71DCF1DB922B}" destId="{1E60427E-BE4E-4D5F-B06A-83AA422FDD30}" srcOrd="0" destOrd="0" parTransId="{9CA2C6BA-5AB5-480A-828B-5CF676BEF439}" sibTransId="{38870BA4-0670-4E08-A45F-A7350590B22A}"/>
    <dgm:cxn modelId="{393BA1AD-3AAD-421E-8678-FB5F3323C2D3}" type="presOf" srcId="{9CA2C6BA-5AB5-480A-828B-5CF676BEF439}" destId="{F13CFB63-2B41-4091-82EF-7A47984109C3}" srcOrd="0" destOrd="0" presId="urn:microsoft.com/office/officeart/2005/8/layout/radial1"/>
    <dgm:cxn modelId="{FDBD50BA-BDE5-4C38-B5C9-1384846A57FC}" type="presOf" srcId="{1E60427E-BE4E-4D5F-B06A-83AA422FDD30}" destId="{D18F6E30-762B-47ED-8C11-E3BCDE10F7AC}" srcOrd="0" destOrd="0" presId="urn:microsoft.com/office/officeart/2005/8/layout/radial1"/>
    <dgm:cxn modelId="{7770A9C2-E2B7-4AB0-B412-FEB6D2A55AEE}" type="presOf" srcId="{FADBFD26-A2FE-4351-B014-9957F856F4D9}" destId="{6635E1FD-B3A1-411B-B52F-3F5DD2D6D6F8}" srcOrd="0" destOrd="0" presId="urn:microsoft.com/office/officeart/2005/8/layout/radial1"/>
    <dgm:cxn modelId="{37F0CBC6-5673-445E-901F-906A3C0E5E56}" srcId="{A9FE5981-2594-4BB9-B107-E970665B8D4A}" destId="{8BE5CE8F-D0AE-4128-803A-71DCF1DB922B}" srcOrd="0" destOrd="0" parTransId="{94599E82-A5BC-4CA5-9BCC-9AE53E21DBB2}" sibTransId="{0C761F9A-29B0-4F10-997C-0B5280DDFFB7}"/>
    <dgm:cxn modelId="{527856E4-C610-47D9-A956-88EC08BC0837}" type="presOf" srcId="{38FE8D12-BE3E-49B0-A9D3-F62FDF726666}" destId="{72CEC23E-DDA2-4CE5-9843-DF67E232A352}" srcOrd="0" destOrd="0" presId="urn:microsoft.com/office/officeart/2005/8/layout/radial1"/>
    <dgm:cxn modelId="{1450CEFC-960B-4927-9817-3499965E0262}" type="presOf" srcId="{B0E61847-25CB-4841-AA1D-23508EBEC60C}" destId="{E13EED4A-ADCD-4863-9A9B-DB5CE07549C3}" srcOrd="0" destOrd="0" presId="urn:microsoft.com/office/officeart/2005/8/layout/radial1"/>
    <dgm:cxn modelId="{A9923194-B4A5-4FB9-A389-25D6D66D79F7}" type="presParOf" srcId="{F4E1DF6D-5136-4119-9FBA-224228D864F2}" destId="{F05863D5-5D72-462F-957F-1E62AB037415}" srcOrd="0" destOrd="0" presId="urn:microsoft.com/office/officeart/2005/8/layout/radial1"/>
    <dgm:cxn modelId="{1457D28C-930E-44B3-BDCB-75B032D43A76}" type="presParOf" srcId="{F4E1DF6D-5136-4119-9FBA-224228D864F2}" destId="{F13CFB63-2B41-4091-82EF-7A47984109C3}" srcOrd="1" destOrd="0" presId="urn:microsoft.com/office/officeart/2005/8/layout/radial1"/>
    <dgm:cxn modelId="{55E00057-E364-4D9C-9EA0-D6FC488AF8D4}" type="presParOf" srcId="{F13CFB63-2B41-4091-82EF-7A47984109C3}" destId="{84F270CB-0D6A-41DB-8B11-CD0C96F2FE1E}" srcOrd="0" destOrd="0" presId="urn:microsoft.com/office/officeart/2005/8/layout/radial1"/>
    <dgm:cxn modelId="{89CE6DFE-FE8C-4E3A-8678-A9DDDC26B7DD}" type="presParOf" srcId="{F4E1DF6D-5136-4119-9FBA-224228D864F2}" destId="{D18F6E30-762B-47ED-8C11-E3BCDE10F7AC}" srcOrd="2" destOrd="0" presId="urn:microsoft.com/office/officeart/2005/8/layout/radial1"/>
    <dgm:cxn modelId="{05F6F3EC-43F3-46AB-A7F3-09F8F2BF4DBC}" type="presParOf" srcId="{F4E1DF6D-5136-4119-9FBA-224228D864F2}" destId="{6635E1FD-B3A1-411B-B52F-3F5DD2D6D6F8}" srcOrd="3" destOrd="0" presId="urn:microsoft.com/office/officeart/2005/8/layout/radial1"/>
    <dgm:cxn modelId="{50BFA969-7AF8-4892-8A7F-3345E1EF3ED8}" type="presParOf" srcId="{6635E1FD-B3A1-411B-B52F-3F5DD2D6D6F8}" destId="{A168B0F8-D86C-4F34-BC57-CBB3BFC859A0}" srcOrd="0" destOrd="0" presId="urn:microsoft.com/office/officeart/2005/8/layout/radial1"/>
    <dgm:cxn modelId="{CB21E7F7-7996-443F-BFF3-1CD7F31A1B11}" type="presParOf" srcId="{F4E1DF6D-5136-4119-9FBA-224228D864F2}" destId="{E13EED4A-ADCD-4863-9A9B-DB5CE07549C3}" srcOrd="4" destOrd="0" presId="urn:microsoft.com/office/officeart/2005/8/layout/radial1"/>
    <dgm:cxn modelId="{9A17DC73-CDA2-44F9-8FE2-6BFB0FB5A9CD}" type="presParOf" srcId="{F4E1DF6D-5136-4119-9FBA-224228D864F2}" destId="{264BB304-2EB0-40BB-A8FE-FA512D7F288A}" srcOrd="5" destOrd="0" presId="urn:microsoft.com/office/officeart/2005/8/layout/radial1"/>
    <dgm:cxn modelId="{AC54D2AB-FABF-4F21-86D0-01DFC43A3B9C}" type="presParOf" srcId="{264BB304-2EB0-40BB-A8FE-FA512D7F288A}" destId="{71277353-A107-43B2-B8D2-61F718EC483B}" srcOrd="0" destOrd="0" presId="urn:microsoft.com/office/officeart/2005/8/layout/radial1"/>
    <dgm:cxn modelId="{8A752C85-624D-41D9-A0FC-89E5FED48659}" type="presParOf" srcId="{F4E1DF6D-5136-4119-9FBA-224228D864F2}" destId="{72CEC23E-DDA2-4CE5-9843-DF67E232A352}"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D3E23-3330-4331-A9AF-A5CBD6637756}">
      <dsp:nvSpPr>
        <dsp:cNvPr id="0" name=""/>
        <dsp:cNvSpPr/>
      </dsp:nvSpPr>
      <dsp:spPr>
        <a:xfrm>
          <a:off x="5055" y="640187"/>
          <a:ext cx="1567183" cy="940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Design</a:t>
          </a:r>
        </a:p>
      </dsp:txBody>
      <dsp:txXfrm>
        <a:off x="32596" y="667728"/>
        <a:ext cx="1512101" cy="885228"/>
      </dsp:txXfrm>
    </dsp:sp>
    <dsp:sp modelId="{543E0C2C-E9A1-4E5B-BF99-AD7F5477427A}">
      <dsp:nvSpPr>
        <dsp:cNvPr id="0" name=""/>
        <dsp:cNvSpPr/>
      </dsp:nvSpPr>
      <dsp:spPr>
        <a:xfrm>
          <a:off x="1728957" y="916012"/>
          <a:ext cx="332242" cy="3886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8957" y="993744"/>
        <a:ext cx="232569" cy="233197"/>
      </dsp:txXfrm>
    </dsp:sp>
    <dsp:sp modelId="{2B51417E-578A-4273-9DB4-2BF5ACAB02CA}">
      <dsp:nvSpPr>
        <dsp:cNvPr id="0" name=""/>
        <dsp:cNvSpPr/>
      </dsp:nvSpPr>
      <dsp:spPr>
        <a:xfrm>
          <a:off x="2199112" y="640187"/>
          <a:ext cx="1567183" cy="940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Implement</a:t>
          </a:r>
        </a:p>
      </dsp:txBody>
      <dsp:txXfrm>
        <a:off x="2226653" y="667728"/>
        <a:ext cx="1512101" cy="885228"/>
      </dsp:txXfrm>
    </dsp:sp>
    <dsp:sp modelId="{2E6E3D33-5404-44DF-AFBC-0F2863202017}">
      <dsp:nvSpPr>
        <dsp:cNvPr id="0" name=""/>
        <dsp:cNvSpPr/>
      </dsp:nvSpPr>
      <dsp:spPr>
        <a:xfrm>
          <a:off x="3923014" y="916012"/>
          <a:ext cx="332242" cy="3886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23014" y="993744"/>
        <a:ext cx="232569" cy="233197"/>
      </dsp:txXfrm>
    </dsp:sp>
    <dsp:sp modelId="{5800F0D0-3224-40A3-965A-D9C44C5BBB85}">
      <dsp:nvSpPr>
        <dsp:cNvPr id="0" name=""/>
        <dsp:cNvSpPr/>
      </dsp:nvSpPr>
      <dsp:spPr>
        <a:xfrm>
          <a:off x="4393170" y="640187"/>
          <a:ext cx="1567183" cy="940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Test</a:t>
          </a:r>
        </a:p>
      </dsp:txBody>
      <dsp:txXfrm>
        <a:off x="4420711" y="667728"/>
        <a:ext cx="1512101" cy="885228"/>
      </dsp:txXfrm>
    </dsp:sp>
    <dsp:sp modelId="{E6C65941-2670-4B04-B23E-2963748F7461}">
      <dsp:nvSpPr>
        <dsp:cNvPr id="0" name=""/>
        <dsp:cNvSpPr/>
      </dsp:nvSpPr>
      <dsp:spPr>
        <a:xfrm>
          <a:off x="6117072" y="916012"/>
          <a:ext cx="332242" cy="3886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117072" y="993744"/>
        <a:ext cx="232569" cy="233197"/>
      </dsp:txXfrm>
    </dsp:sp>
    <dsp:sp modelId="{71E9EA4F-2166-4E82-89F5-199038EF54E7}">
      <dsp:nvSpPr>
        <dsp:cNvPr id="0" name=""/>
        <dsp:cNvSpPr/>
      </dsp:nvSpPr>
      <dsp:spPr>
        <a:xfrm>
          <a:off x="6587227" y="640187"/>
          <a:ext cx="1567183" cy="940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Deploy</a:t>
          </a:r>
        </a:p>
      </dsp:txBody>
      <dsp:txXfrm>
        <a:off x="6614768" y="667728"/>
        <a:ext cx="1512101" cy="885228"/>
      </dsp:txXfrm>
    </dsp:sp>
    <dsp:sp modelId="{EDCC882F-3E71-41DD-BDB6-4D870C2DC9A4}">
      <dsp:nvSpPr>
        <dsp:cNvPr id="0" name=""/>
        <dsp:cNvSpPr/>
      </dsp:nvSpPr>
      <dsp:spPr>
        <a:xfrm>
          <a:off x="8311129" y="916012"/>
          <a:ext cx="332242" cy="3886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311129" y="993744"/>
        <a:ext cx="232569" cy="233197"/>
      </dsp:txXfrm>
    </dsp:sp>
    <dsp:sp modelId="{AFEE2F66-96A9-44C8-A29B-1B830742F5DB}">
      <dsp:nvSpPr>
        <dsp:cNvPr id="0" name=""/>
        <dsp:cNvSpPr/>
      </dsp:nvSpPr>
      <dsp:spPr>
        <a:xfrm>
          <a:off x="8781284" y="640187"/>
          <a:ext cx="1567183" cy="940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Diagnose</a:t>
          </a:r>
        </a:p>
      </dsp:txBody>
      <dsp:txXfrm>
        <a:off x="8808825" y="667728"/>
        <a:ext cx="1512101" cy="885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863D5-5D72-462F-957F-1E62AB037415}">
      <dsp:nvSpPr>
        <dsp:cNvPr id="0" name=""/>
        <dsp:cNvSpPr/>
      </dsp:nvSpPr>
      <dsp:spPr>
        <a:xfrm>
          <a:off x="3853025" y="0"/>
          <a:ext cx="1824934" cy="1824934"/>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RESTler core</a:t>
          </a:r>
        </a:p>
      </dsp:txBody>
      <dsp:txXfrm>
        <a:off x="4120280" y="267255"/>
        <a:ext cx="1290424" cy="1290424"/>
      </dsp:txXfrm>
    </dsp:sp>
    <dsp:sp modelId="{F13CFB63-2B41-4091-82EF-7A47984109C3}">
      <dsp:nvSpPr>
        <dsp:cNvPr id="0" name=""/>
        <dsp:cNvSpPr/>
      </dsp:nvSpPr>
      <dsp:spPr>
        <a:xfrm rot="8555193">
          <a:off x="2362959" y="2019226"/>
          <a:ext cx="1870157" cy="31480"/>
        </a:xfrm>
        <a:custGeom>
          <a:avLst/>
          <a:gdLst/>
          <a:ahLst/>
          <a:cxnLst/>
          <a:rect l="0" t="0" r="0" b="0"/>
          <a:pathLst>
            <a:path>
              <a:moveTo>
                <a:pt x="0" y="15740"/>
              </a:moveTo>
              <a:lnTo>
                <a:pt x="1870157" y="1574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251284" y="1988212"/>
        <a:ext cx="93507" cy="93507"/>
      </dsp:txXfrm>
    </dsp:sp>
    <dsp:sp modelId="{D18F6E30-762B-47ED-8C11-E3BCDE10F7AC}">
      <dsp:nvSpPr>
        <dsp:cNvPr id="0" name=""/>
        <dsp:cNvSpPr/>
      </dsp:nvSpPr>
      <dsp:spPr>
        <a:xfrm>
          <a:off x="918117" y="2244998"/>
          <a:ext cx="1824934" cy="182493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i="1" kern="1200"/>
            <a:t>Security validation</a:t>
          </a:r>
        </a:p>
      </dsp:txBody>
      <dsp:txXfrm>
        <a:off x="1185372" y="2512253"/>
        <a:ext cx="1290424" cy="1290424"/>
      </dsp:txXfrm>
    </dsp:sp>
    <dsp:sp modelId="{6635E1FD-B3A1-411B-B52F-3F5DD2D6D6F8}">
      <dsp:nvSpPr>
        <dsp:cNvPr id="0" name=""/>
        <dsp:cNvSpPr/>
      </dsp:nvSpPr>
      <dsp:spPr>
        <a:xfrm rot="1479757">
          <a:off x="5439233" y="1988754"/>
          <a:ext cx="3409166" cy="31480"/>
        </a:xfrm>
        <a:custGeom>
          <a:avLst/>
          <a:gdLst/>
          <a:ahLst/>
          <a:cxnLst/>
          <a:rect l="0" t="0" r="0" b="0"/>
          <a:pathLst>
            <a:path>
              <a:moveTo>
                <a:pt x="0" y="15740"/>
              </a:moveTo>
              <a:lnTo>
                <a:pt x="3409166" y="1574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058588" y="1919265"/>
        <a:ext cx="170458" cy="170458"/>
      </dsp:txXfrm>
    </dsp:sp>
    <dsp:sp modelId="{E13EED4A-ADCD-4863-9A9B-DB5CE07549C3}">
      <dsp:nvSpPr>
        <dsp:cNvPr id="0" name=""/>
        <dsp:cNvSpPr/>
      </dsp:nvSpPr>
      <dsp:spPr>
        <a:xfrm>
          <a:off x="8609674" y="2184055"/>
          <a:ext cx="1824934" cy="1824934"/>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i="1" kern="1200"/>
            <a:t>Regression &amp; Parity validation</a:t>
          </a:r>
        </a:p>
      </dsp:txBody>
      <dsp:txXfrm>
        <a:off x="8876929" y="2451310"/>
        <a:ext cx="1290424" cy="1290424"/>
      </dsp:txXfrm>
    </dsp:sp>
    <dsp:sp modelId="{264BB304-2EB0-40BB-A8FE-FA512D7F288A}">
      <dsp:nvSpPr>
        <dsp:cNvPr id="0" name=""/>
        <dsp:cNvSpPr/>
      </dsp:nvSpPr>
      <dsp:spPr>
        <a:xfrm rot="4055418">
          <a:off x="4945358" y="1991273"/>
          <a:ext cx="542980" cy="31480"/>
        </a:xfrm>
        <a:custGeom>
          <a:avLst/>
          <a:gdLst/>
          <a:ahLst/>
          <a:cxnLst/>
          <a:rect l="0" t="0" r="0" b="0"/>
          <a:pathLst>
            <a:path>
              <a:moveTo>
                <a:pt x="0" y="15740"/>
              </a:moveTo>
              <a:lnTo>
                <a:pt x="542980" y="1574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3274" y="1993439"/>
        <a:ext cx="27149" cy="27149"/>
      </dsp:txXfrm>
    </dsp:sp>
    <dsp:sp modelId="{72CEC23E-DDA2-4CE5-9843-DF67E232A352}">
      <dsp:nvSpPr>
        <dsp:cNvPr id="0" name=""/>
        <dsp:cNvSpPr/>
      </dsp:nvSpPr>
      <dsp:spPr>
        <a:xfrm>
          <a:off x="4755738" y="2189093"/>
          <a:ext cx="1824934" cy="1824934"/>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i="1" kern="1200"/>
            <a:t>Reliability validation</a:t>
          </a:r>
        </a:p>
      </dsp:txBody>
      <dsp:txXfrm>
        <a:off x="5022993" y="2456348"/>
        <a:ext cx="1290424" cy="12904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146183-A905-4A28-9DA0-E34DDE756EAA}" type="slidenum">
              <a:rPr lang="en-US" smtClean="0"/>
              <a:t>27</a:t>
            </a:fld>
            <a:endParaRPr lang="en-US"/>
          </a:p>
        </p:txBody>
      </p:sp>
    </p:spTree>
    <p:extLst>
      <p:ext uri="{BB962C8B-B14F-4D97-AF65-F5344CB8AC3E}">
        <p14:creationId xmlns:p14="http://schemas.microsoft.com/office/powerpoint/2010/main" val="2818499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407BC4-6599-44B9-9A5E-711044922EDF}" type="slidenum">
              <a:rPr lang="en-US" smtClean="0"/>
              <a:t>28</a:t>
            </a:fld>
            <a:endParaRPr lang="en-US"/>
          </a:p>
        </p:txBody>
      </p:sp>
    </p:spTree>
    <p:extLst>
      <p:ext uri="{BB962C8B-B14F-4D97-AF65-F5344CB8AC3E}">
        <p14:creationId xmlns:p14="http://schemas.microsoft.com/office/powerpoint/2010/main" val="381609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407BC4-6599-44B9-9A5E-711044922EDF}" type="slidenum">
              <a:rPr lang="en-US" smtClean="0"/>
              <a:t>29</a:t>
            </a:fld>
            <a:endParaRPr lang="en-US"/>
          </a:p>
        </p:txBody>
      </p:sp>
    </p:spTree>
    <p:extLst>
      <p:ext uri="{BB962C8B-B14F-4D97-AF65-F5344CB8AC3E}">
        <p14:creationId xmlns:p14="http://schemas.microsoft.com/office/powerpoint/2010/main" val="458474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rgbClr val="1CADE4"/>
              </a:buClr>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07BC4-6599-44B9-9A5E-711044922E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833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034735-5D9B-4918-8E5F-6E8DBDEE29DF}" type="slidenum">
              <a:rPr lang="en-US" smtClean="0"/>
              <a:t>34</a:t>
            </a:fld>
            <a:endParaRPr lang="en-US"/>
          </a:p>
        </p:txBody>
      </p:sp>
    </p:spTree>
    <p:extLst>
      <p:ext uri="{BB962C8B-B14F-4D97-AF65-F5344CB8AC3E}">
        <p14:creationId xmlns:p14="http://schemas.microsoft.com/office/powerpoint/2010/main" val="2575703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034735-5D9B-4918-8E5F-6E8DBDEE29DF}" type="slidenum">
              <a:rPr lang="en-US" smtClean="0"/>
              <a:t>35</a:t>
            </a:fld>
            <a:endParaRPr lang="en-US"/>
          </a:p>
        </p:txBody>
      </p:sp>
    </p:spTree>
    <p:extLst>
      <p:ext uri="{BB962C8B-B14F-4D97-AF65-F5344CB8AC3E}">
        <p14:creationId xmlns:p14="http://schemas.microsoft.com/office/powerpoint/2010/main" val="147779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a:latin typeface="+mj-lt"/>
            </a:endParaRPr>
          </a:p>
        </p:txBody>
      </p:sp>
      <p:sp>
        <p:nvSpPr>
          <p:cNvPr id="4" name="Slide Number Placeholder 3"/>
          <p:cNvSpPr>
            <a:spLocks noGrp="1"/>
          </p:cNvSpPr>
          <p:nvPr>
            <p:ph type="sldNum" sz="quarter" idx="5"/>
          </p:nvPr>
        </p:nvSpPr>
        <p:spPr/>
        <p:txBody>
          <a:bodyPr/>
          <a:lstStyle/>
          <a:p>
            <a:fld id="{1EDE29AC-B7DE-47C4-8EBC-694C915EA52A}" type="slidenum">
              <a:rPr lang="en-US" smtClean="0"/>
              <a:t>38</a:t>
            </a:fld>
            <a:endParaRPr lang="en-US"/>
          </a:p>
        </p:txBody>
      </p:sp>
    </p:spTree>
    <p:extLst>
      <p:ext uri="{BB962C8B-B14F-4D97-AF65-F5344CB8AC3E}">
        <p14:creationId xmlns:p14="http://schemas.microsoft.com/office/powerpoint/2010/main" val="2673787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A9BAD9-07C0-41E7-9A49-1172129968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53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C5726B-EDCE-4FB2-B912-544BAE286033}" type="slidenum">
              <a:rPr lang="en-US" smtClean="0"/>
              <a:t>40</a:t>
            </a:fld>
            <a:endParaRPr lang="en-US"/>
          </a:p>
        </p:txBody>
      </p:sp>
    </p:spTree>
    <p:extLst>
      <p:ext uri="{BB962C8B-B14F-4D97-AF65-F5344CB8AC3E}">
        <p14:creationId xmlns:p14="http://schemas.microsoft.com/office/powerpoint/2010/main" val="2669813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C5726B-EDCE-4FB2-B912-544BAE286033}" type="slidenum">
              <a:rPr lang="en-US" smtClean="0"/>
              <a:t>41</a:t>
            </a:fld>
            <a:endParaRPr lang="en-US"/>
          </a:p>
        </p:txBody>
      </p:sp>
    </p:spTree>
    <p:extLst>
      <p:ext uri="{BB962C8B-B14F-4D97-AF65-F5344CB8AC3E}">
        <p14:creationId xmlns:p14="http://schemas.microsoft.com/office/powerpoint/2010/main" val="4154484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EFFE1C-718B-44C5-97D8-C4A5C3A48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744817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DE29AC-B7DE-47C4-8EBC-694C915EA52A}" type="slidenum">
              <a:rPr lang="en-US" smtClean="0"/>
              <a:t>43</a:t>
            </a:fld>
            <a:endParaRPr lang="en-US"/>
          </a:p>
        </p:txBody>
      </p:sp>
    </p:spTree>
    <p:extLst>
      <p:ext uri="{BB962C8B-B14F-4D97-AF65-F5344CB8AC3E}">
        <p14:creationId xmlns:p14="http://schemas.microsoft.com/office/powerpoint/2010/main" val="4073430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C5726B-EDCE-4FB2-B912-544BAE286033}" type="slidenum">
              <a:rPr lang="en-US" smtClean="0"/>
              <a:t>44</a:t>
            </a:fld>
            <a:endParaRPr lang="en-US"/>
          </a:p>
        </p:txBody>
      </p:sp>
    </p:spTree>
    <p:extLst>
      <p:ext uri="{BB962C8B-B14F-4D97-AF65-F5344CB8AC3E}">
        <p14:creationId xmlns:p14="http://schemas.microsoft.com/office/powerpoint/2010/main" val="1038869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C5726B-EDCE-4FB2-B912-544BAE286033}" type="slidenum">
              <a:rPr lang="en-US" smtClean="0"/>
              <a:t>45</a:t>
            </a:fld>
            <a:endParaRPr lang="en-US"/>
          </a:p>
        </p:txBody>
      </p:sp>
    </p:spTree>
    <p:extLst>
      <p:ext uri="{BB962C8B-B14F-4D97-AF65-F5344CB8AC3E}">
        <p14:creationId xmlns:p14="http://schemas.microsoft.com/office/powerpoint/2010/main" val="3521758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0B769-087A-49F0-811A-298E34553B74}" type="slidenum">
              <a:rPr lang="en-US" smtClean="0"/>
              <a:t>46</a:t>
            </a:fld>
            <a:endParaRPr lang="en-US"/>
          </a:p>
        </p:txBody>
      </p:sp>
    </p:spTree>
    <p:extLst>
      <p:ext uri="{BB962C8B-B14F-4D97-AF65-F5344CB8AC3E}">
        <p14:creationId xmlns:p14="http://schemas.microsoft.com/office/powerpoint/2010/main" val="405902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a:p>
        </p:txBody>
      </p:sp>
      <p:sp>
        <p:nvSpPr>
          <p:cNvPr id="4" name="Slide Number Placeholder 3"/>
          <p:cNvSpPr>
            <a:spLocks noGrp="1"/>
          </p:cNvSpPr>
          <p:nvPr>
            <p:ph type="sldNum" sz="quarter" idx="5"/>
          </p:nvPr>
        </p:nvSpPr>
        <p:spPr/>
        <p:txBody>
          <a:bodyPr/>
          <a:lstStyle/>
          <a:p>
            <a:fld id="{1EDE29AC-B7DE-47C4-8EBC-694C915EA52A}" type="slidenum">
              <a:rPr lang="en-US" smtClean="0"/>
              <a:t>47</a:t>
            </a:fld>
            <a:endParaRPr lang="en-US"/>
          </a:p>
        </p:txBody>
      </p:sp>
    </p:spTree>
    <p:extLst>
      <p:ext uri="{BB962C8B-B14F-4D97-AF65-F5344CB8AC3E}">
        <p14:creationId xmlns:p14="http://schemas.microsoft.com/office/powerpoint/2010/main" val="43595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DE29AC-B7DE-47C4-8EBC-694C915EA52A}" type="slidenum">
              <a:rPr lang="en-US" smtClean="0"/>
              <a:t>48</a:t>
            </a:fld>
            <a:endParaRPr lang="en-US"/>
          </a:p>
        </p:txBody>
      </p:sp>
    </p:spTree>
    <p:extLst>
      <p:ext uri="{BB962C8B-B14F-4D97-AF65-F5344CB8AC3E}">
        <p14:creationId xmlns:p14="http://schemas.microsoft.com/office/powerpoint/2010/main" val="1095580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a:latin typeface="+mn-lt"/>
            </a:endParaRPr>
          </a:p>
        </p:txBody>
      </p:sp>
      <p:sp>
        <p:nvSpPr>
          <p:cNvPr id="4" name="Slide Number Placeholder 3"/>
          <p:cNvSpPr>
            <a:spLocks noGrp="1"/>
          </p:cNvSpPr>
          <p:nvPr>
            <p:ph type="sldNum" sz="quarter" idx="5"/>
          </p:nvPr>
        </p:nvSpPr>
        <p:spPr/>
        <p:txBody>
          <a:bodyPr/>
          <a:lstStyle/>
          <a:p>
            <a:fld id="{1EDE29AC-B7DE-47C4-8EBC-694C915EA52A}" type="slidenum">
              <a:rPr lang="en-US" smtClean="0"/>
              <a:t>49</a:t>
            </a:fld>
            <a:endParaRPr lang="en-US"/>
          </a:p>
        </p:txBody>
      </p:sp>
    </p:spTree>
    <p:extLst>
      <p:ext uri="{BB962C8B-B14F-4D97-AF65-F5344CB8AC3E}">
        <p14:creationId xmlns:p14="http://schemas.microsoft.com/office/powerpoint/2010/main" val="3805950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a:latin typeface="+mn-lt"/>
            </a:endParaRPr>
          </a:p>
        </p:txBody>
      </p:sp>
      <p:sp>
        <p:nvSpPr>
          <p:cNvPr id="4" name="Slide Number Placeholder 3"/>
          <p:cNvSpPr>
            <a:spLocks noGrp="1"/>
          </p:cNvSpPr>
          <p:nvPr>
            <p:ph type="sldNum" sz="quarter" idx="5"/>
          </p:nvPr>
        </p:nvSpPr>
        <p:spPr/>
        <p:txBody>
          <a:bodyPr/>
          <a:lstStyle/>
          <a:p>
            <a:fld id="{1EDE29AC-B7DE-47C4-8EBC-694C915EA52A}" type="slidenum">
              <a:rPr lang="en-US" smtClean="0"/>
              <a:t>50</a:t>
            </a:fld>
            <a:endParaRPr lang="en-US"/>
          </a:p>
        </p:txBody>
      </p:sp>
    </p:spTree>
    <p:extLst>
      <p:ext uri="{BB962C8B-B14F-4D97-AF65-F5344CB8AC3E}">
        <p14:creationId xmlns:p14="http://schemas.microsoft.com/office/powerpoint/2010/main" val="4294502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405632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DE29AC-B7DE-47C4-8EBC-694C915EA52A}" type="slidenum">
              <a:rPr lang="en-US" smtClean="0"/>
              <a:t>11</a:t>
            </a:fld>
            <a:endParaRPr lang="en-US"/>
          </a:p>
        </p:txBody>
      </p:sp>
    </p:spTree>
    <p:extLst>
      <p:ext uri="{BB962C8B-B14F-4D97-AF65-F5344CB8AC3E}">
        <p14:creationId xmlns:p14="http://schemas.microsoft.com/office/powerpoint/2010/main" val="1061595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227A45-E730-49B3-BB27-51F57611D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130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227A45-E730-49B3-BB27-51F57611D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13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75C18F-E63A-45A1-A07C-FCFC272A76BB}" type="slidenum">
              <a:rPr lang="en-US" smtClean="0"/>
              <a:t>18</a:t>
            </a:fld>
            <a:endParaRPr lang="en-US"/>
          </a:p>
        </p:txBody>
      </p:sp>
    </p:spTree>
    <p:extLst>
      <p:ext uri="{BB962C8B-B14F-4D97-AF65-F5344CB8AC3E}">
        <p14:creationId xmlns:p14="http://schemas.microsoft.com/office/powerpoint/2010/main" val="2056520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9E075F-4FBC-4D96-B459-C2DCA0C97FAF}" type="slidenum">
              <a:rPr lang="en-US" smtClean="0"/>
              <a:t>21</a:t>
            </a:fld>
            <a:endParaRPr lang="en-US"/>
          </a:p>
        </p:txBody>
      </p:sp>
    </p:spTree>
    <p:extLst>
      <p:ext uri="{BB962C8B-B14F-4D97-AF65-F5344CB8AC3E}">
        <p14:creationId xmlns:p14="http://schemas.microsoft.com/office/powerpoint/2010/main" val="3082839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5/22/2023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5/22/2023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5/22/2023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590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5/22/2023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5/22/2023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5/22/2023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5/22/2023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5/22/2023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5/22/2023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5/22/2023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5/22/2023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5/22/2023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github.com/microsoft/zen" TargetMode="External"/><Relationship Id="rId4" Type="http://schemas.openxmlformats.org/officeDocument/2006/relationships/hyperlink" Target="https://press.rebus.community/programmingfundamentals/chapter/csharp-examples-1/"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www.publicdomainpictures.net/en/view-image.php?image=328405&amp;picture=rainbow-background-of-colorful-colors" TargetMode="External"/><Relationship Id="rId5" Type="http://schemas.openxmlformats.org/officeDocument/2006/relationships/image" Target="../media/image34.jpe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gif"/><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jpeg"/><Relationship Id="rId3" Type="http://schemas.openxmlformats.org/officeDocument/2006/relationships/image" Target="../media/image40.jpeg"/><Relationship Id="rId7" Type="http://schemas.openxmlformats.org/officeDocument/2006/relationships/image" Target="../media/image44.png"/><Relationship Id="rId12" Type="http://schemas.openxmlformats.org/officeDocument/2006/relationships/image" Target="../media/image49.jpeg"/><Relationship Id="rId2" Type="http://schemas.openxmlformats.org/officeDocument/2006/relationships/image" Target="../media/image39.png"/><Relationship Id="rId16"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43.jpeg"/><Relationship Id="rId11" Type="http://schemas.openxmlformats.org/officeDocument/2006/relationships/image" Target="../media/image48.png"/><Relationship Id="rId5" Type="http://schemas.openxmlformats.org/officeDocument/2006/relationships/image" Target="../media/image42.jpeg"/><Relationship Id="rId15" Type="http://schemas.openxmlformats.org/officeDocument/2006/relationships/hyperlink" Target="https://ieeexplore.ieee.org/document/9152808" TargetMode="External"/><Relationship Id="rId10" Type="http://schemas.openxmlformats.org/officeDocument/2006/relationships/image" Target="../media/image47.svg"/><Relationship Id="rId4" Type="http://schemas.openxmlformats.org/officeDocument/2006/relationships/image" Target="../media/image41.jpeg"/><Relationship Id="rId9" Type="http://schemas.openxmlformats.org/officeDocument/2006/relationships/image" Target="../media/image46.png"/><Relationship Id="rId1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www.freeimageslive.co.uk/free_stock_image/sketched-heart-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microsoft.github.io/msagljs/svg_backend/index.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3" Type="http://schemas.openxmlformats.org/officeDocument/2006/relationships/slideLayout" Target="../slideLayouts/slideLayout2.xml"/><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21" Type="http://schemas.openxmlformats.org/officeDocument/2006/relationships/image" Target="../media/image64.png"/><Relationship Id="rId34" Type="http://schemas.openxmlformats.org/officeDocument/2006/relationships/image" Target="../media/image77.png"/><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2" Type="http://schemas.openxmlformats.org/officeDocument/2006/relationships/tags" Target="../tags/tag5.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1.png"/><Relationship Id="rId5" Type="http://schemas.openxmlformats.org/officeDocument/2006/relationships/tags" Target="../tags/tag8.xml"/><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10" Type="http://schemas.openxmlformats.org/officeDocument/2006/relationships/tags" Target="../tags/tag13.xml"/><Relationship Id="rId19" Type="http://schemas.openxmlformats.org/officeDocument/2006/relationships/image" Target="../media/image62.png"/><Relationship Id="rId31" Type="http://schemas.openxmlformats.org/officeDocument/2006/relationships/image" Target="../media/image74.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notesSlide" Target="../notesSlides/notesSlide10.xml"/><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8" Type="http://schemas.openxmlformats.org/officeDocument/2006/relationships/tags" Target="../tags/tag11.xml"/><Relationship Id="rId3"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hyperlink" Target="https://microsoft.github.io/coyote" TargetMode="External"/><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12.xml"/><Relationship Id="rId7"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86.png"/><Relationship Id="rId11" Type="http://schemas.openxmlformats.org/officeDocument/2006/relationships/image" Target="../media/image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svg"/><Relationship Id="rId9" Type="http://schemas.openxmlformats.org/officeDocument/2006/relationships/image" Target="../media/image97.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4.png"/><Relationship Id="rId7" Type="http://schemas.openxmlformats.org/officeDocument/2006/relationships/image" Target="../media/image108.png"/><Relationship Id="rId2" Type="http://schemas.microsoft.com/office/2018/10/relationships/comments" Target="../comments/modernComment_7FF64992_91ACED43.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9.png"/><Relationship Id="rId4"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2.svg"/><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hyperlink" Target="https://iiclondra.esteri.it/iic_londra/it/gli_eventi/calendario/2017/12/the-genius-of-james-clerk-maxwell.html" TargetMode="External"/><Relationship Id="rId5" Type="http://schemas.openxmlformats.org/officeDocument/2006/relationships/image" Target="../media/image3.jpeg"/><Relationship Id="rId10"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png"/><Relationship Id="rId3" Type="http://schemas.openxmlformats.org/officeDocument/2006/relationships/notesSlide" Target="../notesSlides/notesSlide20.xml"/><Relationship Id="rId7" Type="http://schemas.openxmlformats.org/officeDocument/2006/relationships/image" Target="../media/image118.png"/><Relationship Id="rId12" Type="http://schemas.openxmlformats.org/officeDocument/2006/relationships/image" Target="../media/image123.sv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svg"/><Relationship Id="rId10" Type="http://schemas.openxmlformats.org/officeDocument/2006/relationships/image" Target="../media/image121.svg"/><Relationship Id="rId4" Type="http://schemas.openxmlformats.org/officeDocument/2006/relationships/image" Target="../media/image115.png"/><Relationship Id="rId9" Type="http://schemas.openxmlformats.org/officeDocument/2006/relationships/image" Target="../media/image120.png"/></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www.freepngimg.com/png/62418-database-icons-virtual-servers-computer-private-server"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6.jpeg"/><Relationship Id="rId5" Type="http://schemas.openxmlformats.org/officeDocument/2006/relationships/image" Target="../media/image126.png"/><Relationship Id="rId4" Type="http://schemas.openxmlformats.org/officeDocument/2006/relationships/image" Target="../media/image125.jpeg"/></Relationships>
</file>

<file path=ppt/slides/_rels/slide46.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22.png"/><Relationship Id="rId18" Type="http://schemas.openxmlformats.org/officeDocument/2006/relationships/image" Target="../media/image138.svg"/><Relationship Id="rId3" Type="http://schemas.openxmlformats.org/officeDocument/2006/relationships/image" Target="../media/image127.png"/><Relationship Id="rId21" Type="http://schemas.openxmlformats.org/officeDocument/2006/relationships/image" Target="../media/image1.png"/><Relationship Id="rId7" Type="http://schemas.openxmlformats.org/officeDocument/2006/relationships/image" Target="../media/image131.svg"/><Relationship Id="rId12" Type="http://schemas.openxmlformats.org/officeDocument/2006/relationships/hyperlink" Target="http://tex.stackexchange.com/questions/254074/how-to-draw-a-bunch-of-documents-icon-with-tikz" TargetMode="External"/><Relationship Id="rId17" Type="http://schemas.openxmlformats.org/officeDocument/2006/relationships/image" Target="../media/image137.png"/><Relationship Id="rId2" Type="http://schemas.openxmlformats.org/officeDocument/2006/relationships/notesSlide" Target="../notesSlides/notesSlide24.xml"/><Relationship Id="rId16" Type="http://schemas.openxmlformats.org/officeDocument/2006/relationships/hyperlink" Target="https://agri007.blogspot.com/2016/01/seed-police-on-prowl.html" TargetMode="External"/><Relationship Id="rId20" Type="http://schemas.openxmlformats.org/officeDocument/2006/relationships/image" Target="../media/image140.svg"/><Relationship Id="rId1" Type="http://schemas.openxmlformats.org/officeDocument/2006/relationships/slideLayout" Target="../slideLayouts/slideLayout6.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6.jpeg"/><Relationship Id="rId10" Type="http://schemas.openxmlformats.org/officeDocument/2006/relationships/image" Target="../media/image134.svg"/><Relationship Id="rId19" Type="http://schemas.openxmlformats.org/officeDocument/2006/relationships/image" Target="../media/image139.png"/><Relationship Id="rId4" Type="http://schemas.openxmlformats.org/officeDocument/2006/relationships/image" Target="../media/image128.svg"/><Relationship Id="rId9" Type="http://schemas.openxmlformats.org/officeDocument/2006/relationships/image" Target="../media/image133.png"/><Relationship Id="rId14" Type="http://schemas.openxmlformats.org/officeDocument/2006/relationships/image" Target="../media/image123.svg"/></Relationships>
</file>

<file path=ppt/slides/_rels/slide47.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github.com/microsoft/zen" TargetMode="External"/><Relationship Id="rId4" Type="http://schemas.openxmlformats.org/officeDocument/2006/relationships/hyperlink" Target="https://press.rebus.community/programmingfundamentals/chapter/csharp-examples-1/"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48.png"/><Relationship Id="rId7" Type="http://schemas.openxmlformats.org/officeDocument/2006/relationships/image" Target="../media/image148.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50.png"/><Relationship Id="rId10" Type="http://schemas.openxmlformats.org/officeDocument/2006/relationships/image" Target="../media/image119.svg"/><Relationship Id="rId4" Type="http://schemas.openxmlformats.org/officeDocument/2006/relationships/image" Target="../media/image149.png"/><Relationship Id="rId9" Type="http://schemas.openxmlformats.org/officeDocument/2006/relationships/image" Target="../media/image118.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4.jpeg"/><Relationship Id="rId18" Type="http://schemas.openxmlformats.org/officeDocument/2006/relationships/image" Target="../media/image19.png"/><Relationship Id="rId3" Type="http://schemas.openxmlformats.org/officeDocument/2006/relationships/notesSlide" Target="../notesSlides/notesSlide3.xml"/><Relationship Id="rId21" Type="http://schemas.openxmlformats.org/officeDocument/2006/relationships/image" Target="../media/image1.png"/><Relationship Id="rId7" Type="http://schemas.openxmlformats.org/officeDocument/2006/relationships/image" Target="../media/image9.png"/><Relationship Id="rId12" Type="http://schemas.microsoft.com/office/2007/relationships/hdphoto" Target="../media/hdphoto1.wdp"/><Relationship Id="rId17" Type="http://schemas.openxmlformats.org/officeDocument/2006/relationships/image" Target="../media/image18.png"/><Relationship Id="rId2" Type="http://schemas.openxmlformats.org/officeDocument/2006/relationships/slideLayout" Target="../slideLayouts/slideLayout7.xml"/><Relationship Id="rId16" Type="http://schemas.openxmlformats.org/officeDocument/2006/relationships/image" Target="../media/image17.jpeg"/><Relationship Id="rId20" Type="http://schemas.openxmlformats.org/officeDocument/2006/relationships/image" Target="../media/image21.png"/><Relationship Id="rId1" Type="http://schemas.openxmlformats.org/officeDocument/2006/relationships/tags" Target="../tags/tag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6.png"/><Relationship Id="rId10" Type="http://schemas.openxmlformats.org/officeDocument/2006/relationships/image" Target="../media/image12.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48.png"/><Relationship Id="rId7" Type="http://schemas.openxmlformats.org/officeDocument/2006/relationships/image" Target="../media/image148.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50.png"/><Relationship Id="rId10" Type="http://schemas.openxmlformats.org/officeDocument/2006/relationships/image" Target="../media/image119.svg"/><Relationship Id="rId4" Type="http://schemas.openxmlformats.org/officeDocument/2006/relationships/image" Target="../media/image149.png"/><Relationship Id="rId9" Type="http://schemas.openxmlformats.org/officeDocument/2006/relationships/image" Target="../media/image118.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1.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hyperlink" Target="../tutorial/mc.smt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a:t>Formal Methods at Microsoft</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582776" cy="923330"/>
          </a:xfrm>
          <a:prstGeom prst="rect">
            <a:avLst/>
          </a:prstGeom>
          <a:noFill/>
        </p:spPr>
        <p:txBody>
          <a:bodyPr wrap="none" rtlCol="0">
            <a:spAutoFit/>
          </a:bodyPr>
          <a:lstStyle/>
          <a:p>
            <a:r>
              <a:rPr lang="en-US" dirty="0"/>
              <a:t>Nikolaj Bjørner, </a:t>
            </a:r>
            <a:r>
              <a:rPr lang="en-US"/>
              <a:t>Microsoft Research</a:t>
            </a:r>
            <a:endParaRPr lang="en-US" dirty="0"/>
          </a:p>
          <a:p>
            <a:r>
              <a:rPr lang="en-US" dirty="0"/>
              <a:t>NETYS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C48DC1-D716-BA12-880D-1667A162D292}"/>
              </a:ext>
            </a:extLst>
          </p:cNvPr>
          <p:cNvSpPr/>
          <p:nvPr/>
        </p:nvSpPr>
        <p:spPr>
          <a:xfrm>
            <a:off x="6650422" y="145600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ASML (1999)</a:t>
            </a:r>
            <a:endParaRPr lang="en-US"/>
          </a:p>
        </p:txBody>
      </p:sp>
      <p:sp>
        <p:nvSpPr>
          <p:cNvPr id="7" name="Rectangle 6">
            <a:extLst>
              <a:ext uri="{FF2B5EF4-FFF2-40B4-BE49-F238E27FC236}">
                <a16:creationId xmlns:a16="http://schemas.microsoft.com/office/drawing/2014/main" id="{F00E3B36-E328-86E0-88E5-5810A9F8C3ED}"/>
              </a:ext>
            </a:extLst>
          </p:cNvPr>
          <p:cNvSpPr/>
          <p:nvPr/>
        </p:nvSpPr>
        <p:spPr>
          <a:xfrm>
            <a:off x="4548804" y="264154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SpecExplorer (2004)</a:t>
            </a:r>
            <a:endParaRPr lang="en-US"/>
          </a:p>
        </p:txBody>
      </p:sp>
      <p:sp>
        <p:nvSpPr>
          <p:cNvPr id="9" name="Rectangle 8">
            <a:extLst>
              <a:ext uri="{FF2B5EF4-FFF2-40B4-BE49-F238E27FC236}">
                <a16:creationId xmlns:a16="http://schemas.microsoft.com/office/drawing/2014/main" id="{1C0CDE1E-F52E-392E-6DC4-1D5122D95386}"/>
              </a:ext>
            </a:extLst>
          </p:cNvPr>
          <p:cNvSpPr/>
          <p:nvPr/>
        </p:nvSpPr>
        <p:spPr>
          <a:xfrm>
            <a:off x="8680173" y="264154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NModel (2004)</a:t>
            </a:r>
            <a:endParaRPr lang="en-US"/>
          </a:p>
        </p:txBody>
      </p:sp>
      <p:sp>
        <p:nvSpPr>
          <p:cNvPr id="11" name="Rectangle 10">
            <a:extLst>
              <a:ext uri="{FF2B5EF4-FFF2-40B4-BE49-F238E27FC236}">
                <a16:creationId xmlns:a16="http://schemas.microsoft.com/office/drawing/2014/main" id="{78857DDD-CC50-C5E2-54D5-327F5D3BAA22}"/>
              </a:ext>
            </a:extLst>
          </p:cNvPr>
          <p:cNvSpPr/>
          <p:nvPr/>
        </p:nvSpPr>
        <p:spPr>
          <a:xfrm>
            <a:off x="6650417" y="353931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Formula (2008)</a:t>
            </a:r>
            <a:endParaRPr lang="en-US"/>
          </a:p>
        </p:txBody>
      </p:sp>
      <p:sp>
        <p:nvSpPr>
          <p:cNvPr id="15" name="Rectangle 14">
            <a:extLst>
              <a:ext uri="{FF2B5EF4-FFF2-40B4-BE49-F238E27FC236}">
                <a16:creationId xmlns:a16="http://schemas.microsoft.com/office/drawing/2014/main" id="{36FE110C-F1AD-2C9B-2202-42EB0B6D715B}"/>
              </a:ext>
            </a:extLst>
          </p:cNvPr>
          <p:cNvSpPr/>
          <p:nvPr/>
        </p:nvSpPr>
        <p:spPr>
          <a:xfrm>
            <a:off x="6650418" y="5146065"/>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IVY (2019)</a:t>
            </a:r>
            <a:endParaRPr lang="en-US"/>
          </a:p>
        </p:txBody>
      </p:sp>
      <p:sp>
        <p:nvSpPr>
          <p:cNvPr id="17" name="Rectangle 16">
            <a:extLst>
              <a:ext uri="{FF2B5EF4-FFF2-40B4-BE49-F238E27FC236}">
                <a16:creationId xmlns:a16="http://schemas.microsoft.com/office/drawing/2014/main" id="{4A79097B-7061-8A66-DA52-759C64BEEB65}"/>
              </a:ext>
            </a:extLst>
          </p:cNvPr>
          <p:cNvSpPr/>
          <p:nvPr/>
        </p:nvSpPr>
        <p:spPr>
          <a:xfrm>
            <a:off x="8773969" y="5146064"/>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Zen (2019)</a:t>
            </a:r>
            <a:endParaRPr lang="en-US"/>
          </a:p>
        </p:txBody>
      </p:sp>
      <p:sp>
        <p:nvSpPr>
          <p:cNvPr id="3" name="Rectangle 2">
            <a:extLst>
              <a:ext uri="{FF2B5EF4-FFF2-40B4-BE49-F238E27FC236}">
                <a16:creationId xmlns:a16="http://schemas.microsoft.com/office/drawing/2014/main" id="{9F86BAFB-6836-6D2C-69F8-7AB4E3A65445}"/>
              </a:ext>
            </a:extLst>
          </p:cNvPr>
          <p:cNvSpPr/>
          <p:nvPr/>
        </p:nvSpPr>
        <p:spPr>
          <a:xfrm>
            <a:off x="4526867" y="5146064"/>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Bosque (2019)</a:t>
            </a:r>
            <a:endParaRPr lang="en-US"/>
          </a:p>
        </p:txBody>
      </p:sp>
      <p:cxnSp>
        <p:nvCxnSpPr>
          <p:cNvPr id="4" name="Straight Arrow Connector 3">
            <a:extLst>
              <a:ext uri="{FF2B5EF4-FFF2-40B4-BE49-F238E27FC236}">
                <a16:creationId xmlns:a16="http://schemas.microsoft.com/office/drawing/2014/main" id="{DBBCCC5B-DEC6-00B3-4A7C-D36CA4AF4D58}"/>
              </a:ext>
            </a:extLst>
          </p:cNvPr>
          <p:cNvCxnSpPr>
            <a:cxnSpLocks/>
            <a:stCxn id="7" idx="0"/>
            <a:endCxn id="5" idx="2"/>
          </p:cNvCxnSpPr>
          <p:nvPr/>
        </p:nvCxnSpPr>
        <p:spPr>
          <a:xfrm flipV="1">
            <a:off x="5496335" y="2164999"/>
            <a:ext cx="2101618" cy="476548"/>
          </a:xfrm>
          <a:prstGeom prst="straightConnector1">
            <a:avLst/>
          </a:prstGeom>
          <a:ln w="9525" cap="flat" cmpd="sng" algn="ctr">
            <a:solidFill>
              <a:schemeClr val="accent1"/>
            </a:solidFill>
            <a:prstDash val="solid"/>
            <a:round/>
            <a:headEnd type="stealth" w="lg" len="lg"/>
            <a:tailEnd type="none" w="lg" len="lg"/>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3FE17592-23D1-9FA7-42E8-C06A19DEA038}"/>
              </a:ext>
            </a:extLst>
          </p:cNvPr>
          <p:cNvCxnSpPr>
            <a:cxnSpLocks/>
            <a:stCxn id="9" idx="0"/>
            <a:endCxn id="5" idx="2"/>
          </p:cNvCxnSpPr>
          <p:nvPr/>
        </p:nvCxnSpPr>
        <p:spPr>
          <a:xfrm flipH="1" flipV="1">
            <a:off x="7597953" y="2164999"/>
            <a:ext cx="2029751" cy="476548"/>
          </a:xfrm>
          <a:prstGeom prst="straightConnector1">
            <a:avLst/>
          </a:prstGeom>
          <a:ln w="9525" cap="flat" cmpd="sng" algn="ctr">
            <a:solidFill>
              <a:schemeClr val="accent1"/>
            </a:solidFill>
            <a:prstDash val="solid"/>
            <a:round/>
            <a:headEnd type="stealth" w="lg" len="lg"/>
            <a:tailEnd type="none" w="lg" len="lg"/>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B5E1DCCB-13D8-F1A8-2D12-48E14533AE34}"/>
              </a:ext>
            </a:extLst>
          </p:cNvPr>
          <p:cNvCxnSpPr>
            <a:cxnSpLocks/>
            <a:stCxn id="15" idx="0"/>
            <a:endCxn id="7" idx="2"/>
          </p:cNvCxnSpPr>
          <p:nvPr/>
        </p:nvCxnSpPr>
        <p:spPr>
          <a:xfrm flipH="1" flipV="1">
            <a:off x="5496335" y="3350538"/>
            <a:ext cx="2101614" cy="1795527"/>
          </a:xfrm>
          <a:prstGeom prst="straightConnector1">
            <a:avLst/>
          </a:prstGeom>
          <a:ln w="9525" cap="flat" cmpd="sng" algn="ctr">
            <a:solidFill>
              <a:schemeClr val="accent1"/>
            </a:solidFill>
            <a:prstDash val="lgDash"/>
            <a:round/>
            <a:headEnd type="stealth" w="lg" len="lg"/>
            <a:tailEnd type="none" w="lg" len="lg"/>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961CE859-9DC9-6860-88AE-22A8985CB35A}"/>
              </a:ext>
            </a:extLst>
          </p:cNvPr>
          <p:cNvCxnSpPr>
            <a:cxnSpLocks/>
            <a:stCxn id="3" idx="0"/>
            <a:endCxn id="7" idx="2"/>
          </p:cNvCxnSpPr>
          <p:nvPr/>
        </p:nvCxnSpPr>
        <p:spPr>
          <a:xfrm flipV="1">
            <a:off x="5474398" y="3350538"/>
            <a:ext cx="21937" cy="1795526"/>
          </a:xfrm>
          <a:prstGeom prst="straightConnector1">
            <a:avLst/>
          </a:prstGeom>
          <a:ln w="9525" cap="flat" cmpd="sng" algn="ctr">
            <a:solidFill>
              <a:schemeClr val="accent1"/>
            </a:solidFill>
            <a:prstDash val="lgDash"/>
            <a:round/>
            <a:headEnd type="stealth" w="lg" len="lg"/>
            <a:tailEnd type="none" w="lg" len="lg"/>
          </a:ln>
        </p:spPr>
        <p:style>
          <a:lnRef idx="0">
            <a:scrgbClr r="0" g="0" b="0"/>
          </a:lnRef>
          <a:fillRef idx="0">
            <a:scrgbClr r="0" g="0" b="0"/>
          </a:fillRef>
          <a:effectRef idx="0">
            <a:scrgbClr r="0" g="0" b="0"/>
          </a:effectRef>
          <a:fontRef idx="minor">
            <a:schemeClr val="tx1"/>
          </a:fontRef>
        </p:style>
      </p:cxnSp>
      <p:sp>
        <p:nvSpPr>
          <p:cNvPr id="29" name="Speech Bubble: Rectangle 28">
            <a:extLst>
              <a:ext uri="{FF2B5EF4-FFF2-40B4-BE49-F238E27FC236}">
                <a16:creationId xmlns:a16="http://schemas.microsoft.com/office/drawing/2014/main" id="{E6184FD5-8F32-B1CB-51C4-0C110756DEC4}"/>
              </a:ext>
            </a:extLst>
          </p:cNvPr>
          <p:cNvSpPr/>
          <p:nvPr/>
        </p:nvSpPr>
        <p:spPr>
          <a:xfrm>
            <a:off x="631505" y="2686899"/>
            <a:ext cx="2969769" cy="618285"/>
          </a:xfrm>
          <a:prstGeom prst="wedgeRectCallout">
            <a:avLst>
              <a:gd name="adj1" fmla="val 82020"/>
              <a:gd name="adj2" fmla="val -7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Protocol Specs and Tests</a:t>
            </a:r>
          </a:p>
        </p:txBody>
      </p:sp>
      <p:sp>
        <p:nvSpPr>
          <p:cNvPr id="31" name="Speech Bubble: Rectangle 30">
            <a:extLst>
              <a:ext uri="{FF2B5EF4-FFF2-40B4-BE49-F238E27FC236}">
                <a16:creationId xmlns:a16="http://schemas.microsoft.com/office/drawing/2014/main" id="{7017C5F9-E00B-02DB-EB20-21A65A465774}"/>
              </a:ext>
            </a:extLst>
          </p:cNvPr>
          <p:cNvSpPr/>
          <p:nvPr/>
        </p:nvSpPr>
        <p:spPr>
          <a:xfrm>
            <a:off x="604323" y="5005742"/>
            <a:ext cx="2969769" cy="618285"/>
          </a:xfrm>
          <a:prstGeom prst="wedgeRectCallout">
            <a:avLst>
              <a:gd name="adj1" fmla="val 82020"/>
              <a:gd name="adj2" fmla="val -7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Cloud API Contracts</a:t>
            </a:r>
          </a:p>
        </p:txBody>
      </p:sp>
      <p:sp>
        <p:nvSpPr>
          <p:cNvPr id="33" name="Speech Bubble: Rectangle 32">
            <a:extLst>
              <a:ext uri="{FF2B5EF4-FFF2-40B4-BE49-F238E27FC236}">
                <a16:creationId xmlns:a16="http://schemas.microsoft.com/office/drawing/2014/main" id="{E17EAFB4-F02C-B2D3-0FBD-7B7A110FB6D2}"/>
              </a:ext>
            </a:extLst>
          </p:cNvPr>
          <p:cNvSpPr/>
          <p:nvPr/>
        </p:nvSpPr>
        <p:spPr>
          <a:xfrm>
            <a:off x="631504" y="4248301"/>
            <a:ext cx="2969769" cy="618285"/>
          </a:xfrm>
          <a:prstGeom prst="wedgeRectCallout">
            <a:avLst>
              <a:gd name="adj1" fmla="val 178030"/>
              <a:gd name="adj2" fmla="val 94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RFC Spec Exploration</a:t>
            </a:r>
          </a:p>
        </p:txBody>
      </p:sp>
      <p:sp>
        <p:nvSpPr>
          <p:cNvPr id="35" name="Speech Bubble: Rectangle 34">
            <a:extLst>
              <a:ext uri="{FF2B5EF4-FFF2-40B4-BE49-F238E27FC236}">
                <a16:creationId xmlns:a16="http://schemas.microsoft.com/office/drawing/2014/main" id="{7E401AD2-2F5D-5539-FC01-C95BDCB5CD93}"/>
              </a:ext>
            </a:extLst>
          </p:cNvPr>
          <p:cNvSpPr/>
          <p:nvPr/>
        </p:nvSpPr>
        <p:spPr>
          <a:xfrm>
            <a:off x="631504" y="3490860"/>
            <a:ext cx="2969769" cy="618285"/>
          </a:xfrm>
          <a:prstGeom prst="wedgeRectCallout">
            <a:avLst>
              <a:gd name="adj1" fmla="val 255006"/>
              <a:gd name="adj2" fmla="val 219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 for Network Verification</a:t>
            </a:r>
          </a:p>
        </p:txBody>
      </p:sp>
      <p:sp>
        <p:nvSpPr>
          <p:cNvPr id="36" name="Title 35">
            <a:extLst>
              <a:ext uri="{FF2B5EF4-FFF2-40B4-BE49-F238E27FC236}">
                <a16:creationId xmlns:a16="http://schemas.microsoft.com/office/drawing/2014/main" id="{69640923-B314-B643-E4AC-F91D8D2DC95E}"/>
              </a:ext>
            </a:extLst>
          </p:cNvPr>
          <p:cNvSpPr>
            <a:spLocks noGrp="1"/>
          </p:cNvSpPr>
          <p:nvPr>
            <p:ph type="title"/>
          </p:nvPr>
        </p:nvSpPr>
        <p:spPr>
          <a:xfrm>
            <a:off x="1164128" y="204904"/>
            <a:ext cx="10515600" cy="1325563"/>
          </a:xfrm>
        </p:spPr>
        <p:txBody>
          <a:bodyPr/>
          <a:lstStyle/>
          <a:p>
            <a:r>
              <a:rPr lang="en-US"/>
              <a:t>Model Based Testing and Model Programs </a:t>
            </a:r>
          </a:p>
        </p:txBody>
      </p:sp>
      <p:pic>
        <p:nvPicPr>
          <p:cNvPr id="10" name="Picture 9">
            <a:extLst>
              <a:ext uri="{FF2B5EF4-FFF2-40B4-BE49-F238E27FC236}">
                <a16:creationId xmlns:a16="http://schemas.microsoft.com/office/drawing/2014/main" id="{83DF0CB0-E4F5-8B09-F1A1-B1A21890D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57862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drawing&#10;&#10;Description automatically generated">
            <a:extLst>
              <a:ext uri="{FF2B5EF4-FFF2-40B4-BE49-F238E27FC236}">
                <a16:creationId xmlns:a16="http://schemas.microsoft.com/office/drawing/2014/main" id="{F3F7D231-2928-49AC-9A65-E9CA351862C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92501" y="4126685"/>
            <a:ext cx="1133397" cy="1133397"/>
          </a:xfrm>
          <a:prstGeom prst="rect">
            <a:avLst/>
          </a:prstGeom>
        </p:spPr>
      </p:pic>
      <p:sp>
        <p:nvSpPr>
          <p:cNvPr id="5" name="Rectangle: Rounded Corners 4">
            <a:extLst>
              <a:ext uri="{FF2B5EF4-FFF2-40B4-BE49-F238E27FC236}">
                <a16:creationId xmlns:a16="http://schemas.microsoft.com/office/drawing/2014/main" id="{4A10916D-95AA-48CE-8A60-BDF5B1993E23}"/>
              </a:ext>
            </a:extLst>
          </p:cNvPr>
          <p:cNvSpPr/>
          <p:nvPr/>
        </p:nvSpPr>
        <p:spPr>
          <a:xfrm>
            <a:off x="6926013" y="2641081"/>
            <a:ext cx="1827668" cy="2035483"/>
          </a:xfrm>
          <a:prstGeom prst="roundRect">
            <a:avLst>
              <a:gd name="adj" fmla="val 4419"/>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ea typeface="Open Sans" panose="020B0606030504020204" pitchFamily="34" charset="0"/>
                <a:cs typeface="Open Sans" panose="020B0606030504020204" pitchFamily="34" charset="0"/>
              </a:rPr>
              <a:t>Zen Library</a:t>
            </a:r>
          </a:p>
        </p:txBody>
      </p:sp>
      <p:sp>
        <p:nvSpPr>
          <p:cNvPr id="37" name="Rectangle 36">
            <a:extLst>
              <a:ext uri="{FF2B5EF4-FFF2-40B4-BE49-F238E27FC236}">
                <a16:creationId xmlns:a16="http://schemas.microsoft.com/office/drawing/2014/main" id="{D504D1CD-95B5-4114-A75E-0FAD720C9F2C}"/>
              </a:ext>
            </a:extLst>
          </p:cNvPr>
          <p:cNvSpPr/>
          <p:nvPr/>
        </p:nvSpPr>
        <p:spPr>
          <a:xfrm>
            <a:off x="269300" y="2620279"/>
            <a:ext cx="5886174" cy="2062103"/>
          </a:xfrm>
          <a:prstGeom prst="rect">
            <a:avLst/>
          </a:prstGeom>
          <a:ln w="12700">
            <a:solidFill>
              <a:schemeClr val="tx2"/>
            </a:solidFill>
            <a:prstDash val="solid"/>
          </a:ln>
        </p:spPr>
        <p:txBody>
          <a:bodyPr wrap="square">
            <a:spAutoFit/>
          </a:bodyPr>
          <a:lstStyle/>
          <a:p>
            <a:r>
              <a:rPr lang="en-US" sz="1600">
                <a:solidFill>
                  <a:schemeClr val="accent5">
                    <a:lumMod val="60000"/>
                    <a:lumOff val="40000"/>
                  </a:schemeClr>
                </a:solidFill>
                <a:latin typeface="Consolas" panose="020B0609020204030204" pitchFamily="49" charset="0"/>
              </a:rPr>
              <a:t>Zen</a:t>
            </a:r>
            <a:r>
              <a:rPr lang="en-US" sz="1600">
                <a:solidFill>
                  <a:srgbClr val="000000"/>
                </a:solidFill>
                <a:latin typeface="Consolas" panose="020B0609020204030204" pitchFamily="49" charset="0"/>
              </a:rPr>
              <a:t>&lt;</a:t>
            </a: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&gt; Allow(Nsg </a:t>
            </a:r>
            <a:r>
              <a:rPr lang="en-US" sz="1600" err="1">
                <a:solidFill>
                  <a:srgbClr val="000000"/>
                </a:solidFill>
                <a:latin typeface="Consolas" panose="020B0609020204030204" pitchFamily="49" charset="0"/>
              </a:rPr>
              <a:t>nsg</a:t>
            </a:r>
            <a:r>
              <a:rPr lang="en-US" sz="1600">
                <a:solidFill>
                  <a:srgbClr val="000000"/>
                </a:solidFill>
                <a:latin typeface="Consolas" panose="020B0609020204030204" pitchFamily="49" charset="0"/>
              </a:rPr>
              <a:t>, </a:t>
            </a:r>
            <a:r>
              <a:rPr lang="en-US" sz="1600">
                <a:solidFill>
                  <a:schemeClr val="accent5">
                    <a:lumMod val="60000"/>
                    <a:lumOff val="40000"/>
                  </a:schemeClr>
                </a:solidFill>
                <a:latin typeface="Consolas" panose="020B0609020204030204" pitchFamily="49" charset="0"/>
              </a:rPr>
              <a:t>Zen</a:t>
            </a:r>
            <a:r>
              <a:rPr lang="en-US" sz="1600">
                <a:solidFill>
                  <a:srgbClr val="000000"/>
                </a:solidFill>
                <a:latin typeface="Consolas" panose="020B0609020204030204" pitchFamily="49" charset="0"/>
              </a:rPr>
              <a:t>&lt;Packet&gt; pkt,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i) {</a:t>
            </a:r>
            <a:endParaRPr lang="en-US" sz="1600">
              <a:solidFill>
                <a:srgbClr val="0000FF"/>
              </a:solidFill>
              <a:latin typeface="Consolas" panose="020B0609020204030204" pitchFamily="49" charset="0"/>
            </a:endParaRPr>
          </a:p>
          <a:p>
            <a:r>
              <a:rPr lang="en-US" sz="1600">
                <a:solidFill>
                  <a:srgbClr val="0000FF"/>
                </a:solidFill>
                <a:latin typeface="Consolas" panose="020B0609020204030204" pitchFamily="49" charset="0"/>
              </a:rPr>
              <a:t>    if</a:t>
            </a:r>
            <a:r>
              <a:rPr lang="en-US" sz="1600">
                <a:solidFill>
                  <a:srgbClr val="000000"/>
                </a:solidFill>
                <a:latin typeface="Consolas" panose="020B0609020204030204" pitchFamily="49" charset="0"/>
              </a:rPr>
              <a:t> (i &gt;= nsg.Rules.Length)</a:t>
            </a: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return</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false</a:t>
            </a:r>
            <a:r>
              <a:rPr lang="en-US" sz="1600">
                <a:solidFill>
                  <a:srgbClr val="000000"/>
                </a:solidFill>
                <a:latin typeface="Consolas" panose="020B0609020204030204" pitchFamily="49" charset="0"/>
              </a:rPr>
              <a:t>;</a:t>
            </a:r>
            <a:endParaRPr lang="en-US" sz="1600">
              <a:solidFill>
                <a:srgbClr val="007635"/>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var </a:t>
            </a:r>
            <a:r>
              <a:rPr lang="en-US" sz="1600">
                <a:solidFill>
                  <a:srgbClr val="000000"/>
                </a:solidFill>
                <a:latin typeface="Consolas" panose="020B0609020204030204" pitchFamily="49" charset="0"/>
              </a:rPr>
              <a:t>rule = nsg.Rules[i];</a:t>
            </a:r>
          </a:p>
          <a:p>
            <a:r>
              <a:rPr lang="en-US" sz="1600">
                <a:solidFill>
                  <a:srgbClr val="0000FF"/>
                </a:solidFill>
                <a:latin typeface="Consolas" panose="020B0609020204030204" pitchFamily="49" charset="0"/>
              </a:rPr>
              <a:t>    return </a:t>
            </a:r>
            <a:r>
              <a:rPr lang="en-US" sz="1600">
                <a:solidFill>
                  <a:srgbClr val="000000"/>
                </a:solidFill>
                <a:latin typeface="Consolas" panose="020B0609020204030204" pitchFamily="49" charset="0"/>
              </a:rPr>
              <a:t>If(Matches(rule, pkt),</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rule.Permit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Allow(nsg, pkt, i+1)); </a:t>
            </a:r>
            <a:endParaRPr lang="en-US" sz="1600">
              <a:solidFill>
                <a:srgbClr val="2C5A28"/>
              </a:solidFill>
              <a:latin typeface="Consolas" panose="020B0609020204030204" pitchFamily="49" charset="0"/>
            </a:endParaRPr>
          </a:p>
          <a:p>
            <a:r>
              <a:rPr lang="en-US" sz="1600">
                <a:solidFill>
                  <a:srgbClr val="000000"/>
                </a:solidFill>
                <a:latin typeface="Consolas" panose="020B0609020204030204" pitchFamily="49" charset="0"/>
              </a:rPr>
              <a:t>}</a:t>
            </a:r>
          </a:p>
        </p:txBody>
      </p:sp>
      <p:sp>
        <p:nvSpPr>
          <p:cNvPr id="41" name="Rectangle 40">
            <a:extLst>
              <a:ext uri="{FF2B5EF4-FFF2-40B4-BE49-F238E27FC236}">
                <a16:creationId xmlns:a16="http://schemas.microsoft.com/office/drawing/2014/main" id="{E9D785E7-AC3A-4163-9D83-7C6CD5BE59F4}"/>
              </a:ext>
            </a:extLst>
          </p:cNvPr>
          <p:cNvSpPr/>
          <p:nvPr/>
        </p:nvSpPr>
        <p:spPr>
          <a:xfrm>
            <a:off x="269300" y="5364866"/>
            <a:ext cx="5986575" cy="461665"/>
          </a:xfrm>
          <a:prstGeom prst="rect">
            <a:avLst/>
          </a:prstGeom>
        </p:spPr>
        <p:txBody>
          <a:bodyPr wrap="none">
            <a:spAutoFit/>
          </a:bodyPr>
          <a:lstStyle/>
          <a:p>
            <a:r>
              <a:rPr lang="en-US" sz="2400"/>
              <a:t>Embedded Domain-Specific Language in C# [1]</a:t>
            </a:r>
          </a:p>
        </p:txBody>
      </p:sp>
      <p:sp>
        <p:nvSpPr>
          <p:cNvPr id="45" name="Rectangle: Rounded Corners 44">
            <a:extLst>
              <a:ext uri="{FF2B5EF4-FFF2-40B4-BE49-F238E27FC236}">
                <a16:creationId xmlns:a16="http://schemas.microsoft.com/office/drawing/2014/main" id="{0C3C15FF-D1A2-44AB-8E19-8D3BD2DE51B4}"/>
              </a:ext>
            </a:extLst>
          </p:cNvPr>
          <p:cNvSpPr/>
          <p:nvPr/>
        </p:nvSpPr>
        <p:spPr>
          <a:xfrm>
            <a:off x="9446007" y="1799232"/>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SMT solver</a:t>
            </a:r>
          </a:p>
        </p:txBody>
      </p:sp>
      <p:sp>
        <p:nvSpPr>
          <p:cNvPr id="47" name="Rectangle: Rounded Corners 46">
            <a:extLst>
              <a:ext uri="{FF2B5EF4-FFF2-40B4-BE49-F238E27FC236}">
                <a16:creationId xmlns:a16="http://schemas.microsoft.com/office/drawing/2014/main" id="{106CF944-D708-43A6-92D0-C97DC8748391}"/>
              </a:ext>
            </a:extLst>
          </p:cNvPr>
          <p:cNvSpPr/>
          <p:nvPr/>
        </p:nvSpPr>
        <p:spPr>
          <a:xfrm>
            <a:off x="9448426" y="2675850"/>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BDD engine</a:t>
            </a:r>
          </a:p>
        </p:txBody>
      </p:sp>
      <p:sp>
        <p:nvSpPr>
          <p:cNvPr id="49" name="Rectangle: Rounded Corners 48">
            <a:extLst>
              <a:ext uri="{FF2B5EF4-FFF2-40B4-BE49-F238E27FC236}">
                <a16:creationId xmlns:a16="http://schemas.microsoft.com/office/drawing/2014/main" id="{8016291C-49C6-4655-A7DD-873618833CFF}"/>
              </a:ext>
            </a:extLst>
          </p:cNvPr>
          <p:cNvSpPr/>
          <p:nvPr/>
        </p:nvSpPr>
        <p:spPr>
          <a:xfrm>
            <a:off x="9446008" y="3552468"/>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Interpreter</a:t>
            </a:r>
          </a:p>
        </p:txBody>
      </p:sp>
      <p:sp>
        <p:nvSpPr>
          <p:cNvPr id="51" name="Rectangle: Rounded Corners 50">
            <a:extLst>
              <a:ext uri="{FF2B5EF4-FFF2-40B4-BE49-F238E27FC236}">
                <a16:creationId xmlns:a16="http://schemas.microsoft.com/office/drawing/2014/main" id="{C20F6861-1ADC-4022-BEE8-BFD850635CE6}"/>
              </a:ext>
            </a:extLst>
          </p:cNvPr>
          <p:cNvSpPr/>
          <p:nvPr/>
        </p:nvSpPr>
        <p:spPr>
          <a:xfrm>
            <a:off x="9446008" y="4429085"/>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Test generator</a:t>
            </a:r>
          </a:p>
        </p:txBody>
      </p:sp>
      <p:sp>
        <p:nvSpPr>
          <p:cNvPr id="53" name="Arrow: Left-Right 52">
            <a:extLst>
              <a:ext uri="{FF2B5EF4-FFF2-40B4-BE49-F238E27FC236}">
                <a16:creationId xmlns:a16="http://schemas.microsoft.com/office/drawing/2014/main" id="{39FE5238-D8A3-4B1B-AA84-B44E257995C6}"/>
              </a:ext>
            </a:extLst>
          </p:cNvPr>
          <p:cNvSpPr/>
          <p:nvPr/>
        </p:nvSpPr>
        <p:spPr>
          <a:xfrm>
            <a:off x="8794589" y="3450633"/>
            <a:ext cx="596592" cy="416378"/>
          </a:xfrm>
          <a:prstGeom prst="leftRightArrow">
            <a:avLst/>
          </a:prstGeom>
          <a:solidFill>
            <a:srgbClr val="A6A6A6"/>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055166-17D0-458B-9498-4FB260C1466C}"/>
              </a:ext>
            </a:extLst>
          </p:cNvPr>
          <p:cNvSpPr/>
          <p:nvPr/>
        </p:nvSpPr>
        <p:spPr>
          <a:xfrm>
            <a:off x="9825686" y="5502937"/>
            <a:ext cx="1553310" cy="523220"/>
          </a:xfrm>
          <a:prstGeom prst="rect">
            <a:avLst/>
          </a:prstGeom>
        </p:spPr>
        <p:txBody>
          <a:bodyPr wrap="none">
            <a:spAutoFit/>
          </a:bodyPr>
          <a:lstStyle/>
          <a:p>
            <a:r>
              <a:rPr lang="en-US" sz="2800">
                <a:ea typeface="Open Sans" panose="020B0606030504020204" pitchFamily="34" charset="0"/>
                <a:cs typeface="Open Sans" panose="020B0606030504020204" pitchFamily="34" charset="0"/>
              </a:rPr>
              <a:t>Backends</a:t>
            </a:r>
          </a:p>
        </p:txBody>
      </p:sp>
      <p:sp>
        <p:nvSpPr>
          <p:cNvPr id="57" name="Arrow: Left-Right 56">
            <a:extLst>
              <a:ext uri="{FF2B5EF4-FFF2-40B4-BE49-F238E27FC236}">
                <a16:creationId xmlns:a16="http://schemas.microsoft.com/office/drawing/2014/main" id="{0A5F70FC-EE10-4A39-B46E-AC37643A462A}"/>
              </a:ext>
            </a:extLst>
          </p:cNvPr>
          <p:cNvSpPr/>
          <p:nvPr/>
        </p:nvSpPr>
        <p:spPr>
          <a:xfrm>
            <a:off x="6242444" y="3450633"/>
            <a:ext cx="596592" cy="416378"/>
          </a:xfrm>
          <a:prstGeom prst="leftRightArrow">
            <a:avLst/>
          </a:prstGeom>
          <a:solidFill>
            <a:srgbClr val="A6A6A6"/>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9E9661E-38F1-46BD-88C4-63BD8FB5267F}"/>
              </a:ext>
            </a:extLst>
          </p:cNvPr>
          <p:cNvSpPr/>
          <p:nvPr/>
        </p:nvSpPr>
        <p:spPr>
          <a:xfrm>
            <a:off x="269300" y="5700482"/>
            <a:ext cx="5721519" cy="461665"/>
          </a:xfrm>
          <a:prstGeom prst="rect">
            <a:avLst/>
          </a:prstGeom>
        </p:spPr>
        <p:txBody>
          <a:bodyPr wrap="square">
            <a:spAutoFit/>
          </a:bodyPr>
          <a:lstStyle/>
          <a:p>
            <a:r>
              <a:rPr lang="en-US" sz="2400">
                <a:solidFill>
                  <a:schemeClr val="accent4">
                    <a:lumMod val="75000"/>
                  </a:schemeClr>
                </a:solidFill>
                <a:hlinkClick r:id="rId5">
                  <a:extLst>
                    <a:ext uri="{A12FA001-AC4F-418D-AE19-62706E023703}">
                      <ahyp:hlinkClr xmlns:ahyp="http://schemas.microsoft.com/office/drawing/2018/hyperlinkcolor" val="tx"/>
                    </a:ext>
                  </a:extLst>
                </a:hlinkClick>
              </a:rPr>
              <a:t>https://github.com/microsoft/zen</a:t>
            </a:r>
            <a:endParaRPr lang="en-US" sz="2400">
              <a:solidFill>
                <a:schemeClr val="accent4">
                  <a:lumMod val="75000"/>
                </a:schemeClr>
              </a:solidFill>
            </a:endParaRPr>
          </a:p>
        </p:txBody>
      </p:sp>
      <p:sp>
        <p:nvSpPr>
          <p:cNvPr id="3" name="Rectangle 24">
            <a:extLst>
              <a:ext uri="{FF2B5EF4-FFF2-40B4-BE49-F238E27FC236}">
                <a16:creationId xmlns:a16="http://schemas.microsoft.com/office/drawing/2014/main" id="{09FE06E1-86B7-4530-AF3F-4E7B4E5A182B}"/>
              </a:ext>
            </a:extLst>
          </p:cNvPr>
          <p:cNvSpPr>
            <a:spLocks noChangeArrowheads="1"/>
          </p:cNvSpPr>
          <p:nvPr/>
        </p:nvSpPr>
        <p:spPr bwMode="auto">
          <a:xfrm>
            <a:off x="522497" y="386373"/>
            <a:ext cx="84566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800">
                <a:solidFill>
                  <a:srgbClr val="FF0000"/>
                </a:solidFill>
                <a:latin typeface="+mj-lt"/>
                <a:ea typeface="Open Sans" panose="020B0606030504020204" pitchFamily="34" charset="0"/>
                <a:cs typeface="Open Sans" panose="020B0606030504020204" pitchFamily="34" charset="0"/>
              </a:rPr>
              <a:t>Zen </a:t>
            </a:r>
            <a:r>
              <a:rPr lang="en-US" altLang="ru-RU" sz="3800">
                <a:latin typeface="+mj-lt"/>
                <a:ea typeface="Open Sans" panose="020B0606030504020204" pitchFamily="34" charset="0"/>
                <a:cs typeface="Open Sans" panose="020B0606030504020204" pitchFamily="34" charset="0"/>
              </a:rPr>
              <a:t>- an intermediate policy representation</a:t>
            </a:r>
          </a:p>
        </p:txBody>
      </p:sp>
      <p:sp>
        <p:nvSpPr>
          <p:cNvPr id="4" name="Rectangle 3">
            <a:extLst>
              <a:ext uri="{FF2B5EF4-FFF2-40B4-BE49-F238E27FC236}">
                <a16:creationId xmlns:a16="http://schemas.microsoft.com/office/drawing/2014/main" id="{A5C3A0DB-C023-458E-9354-B4C2074DBDFA}"/>
              </a:ext>
            </a:extLst>
          </p:cNvPr>
          <p:cNvSpPr/>
          <p:nvPr/>
        </p:nvSpPr>
        <p:spPr>
          <a:xfrm>
            <a:off x="269300" y="6355126"/>
            <a:ext cx="7543732" cy="307777"/>
          </a:xfrm>
          <a:prstGeom prst="rect">
            <a:avLst/>
          </a:prstGeom>
        </p:spPr>
        <p:txBody>
          <a:bodyPr wrap="none">
            <a:spAutoFit/>
          </a:bodyPr>
          <a:lstStyle/>
          <a:p>
            <a:r>
              <a:rPr lang="en-US" sz="1400"/>
              <a:t>[1] A General Framework for Compositional Network Modeling, R. Beckett, R. Mahajan, HotNets 2020</a:t>
            </a:r>
          </a:p>
        </p:txBody>
      </p:sp>
      <p:pic>
        <p:nvPicPr>
          <p:cNvPr id="7" name="Picture 6">
            <a:extLst>
              <a:ext uri="{FF2B5EF4-FFF2-40B4-BE49-F238E27FC236}">
                <a16:creationId xmlns:a16="http://schemas.microsoft.com/office/drawing/2014/main" id="{22885481-C4AF-B719-A5E3-BA71E3754D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89485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A44A0-D25B-4F54-AAD5-D5608689381A}"/>
              </a:ext>
            </a:extLst>
          </p:cNvPr>
          <p:cNvSpPr>
            <a:spLocks noGrp="1"/>
          </p:cNvSpPr>
          <p:nvPr>
            <p:ph type="title"/>
          </p:nvPr>
        </p:nvSpPr>
        <p:spPr>
          <a:xfrm>
            <a:off x="838200" y="351375"/>
            <a:ext cx="10515600" cy="1325563"/>
          </a:xfrm>
        </p:spPr>
        <p:txBody>
          <a:bodyPr>
            <a:normAutofit/>
          </a:bodyPr>
          <a:lstStyle/>
          <a:p>
            <a:pPr marL="0" indent="0">
              <a:buFont typeface="Arial" panose="020B0604020202020204" pitchFamily="34" charset="0"/>
              <a:buNone/>
            </a:pPr>
            <a:r>
              <a:rPr lang="en-US">
                <a:solidFill>
                  <a:srgbClr val="FF0000"/>
                </a:solidFill>
              </a:rPr>
              <a:t>Bosque</a:t>
            </a:r>
            <a:r>
              <a:rPr lang="en-US"/>
              <a:t> - for Financial Compliance (OSFIR)</a:t>
            </a:r>
          </a:p>
        </p:txBody>
      </p:sp>
      <p:sp>
        <p:nvSpPr>
          <p:cNvPr id="2" name="Content Placeholder 3">
            <a:extLst>
              <a:ext uri="{FF2B5EF4-FFF2-40B4-BE49-F238E27FC236}">
                <a16:creationId xmlns:a16="http://schemas.microsoft.com/office/drawing/2014/main" id="{392D3635-D938-4886-1668-909FF5812091}"/>
              </a:ext>
            </a:extLst>
          </p:cNvPr>
          <p:cNvSpPr txBox="1">
            <a:spLocks/>
          </p:cNvSpPr>
          <p:nvPr/>
        </p:nvSpPr>
        <p:spPr>
          <a:xfrm>
            <a:off x="838200" y="1676938"/>
            <a:ext cx="5181600" cy="4652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a:p>
            <a:pPr marL="0" indent="0">
              <a:buFont typeface="Arial" panose="020B0604020202020204" pitchFamily="34" charset="0"/>
              <a:buNone/>
            </a:pPr>
            <a:r>
              <a:rPr lang="en-US"/>
              <a:t>Functional IR (</a:t>
            </a:r>
            <a:r>
              <a:rPr lang="en-US" err="1"/>
              <a:t>MorphIR</a:t>
            </a:r>
            <a:r>
              <a:rPr lang="en-US"/>
              <a:t>)</a:t>
            </a:r>
          </a:p>
          <a:p>
            <a:r>
              <a:rPr lang="en-US"/>
              <a:t>Referential Transparency</a:t>
            </a:r>
          </a:p>
          <a:p>
            <a:r>
              <a:rPr lang="en-US"/>
              <a:t>Combinators: Map, Fold</a:t>
            </a:r>
          </a:p>
          <a:p>
            <a:r>
              <a:rPr lang="en-US"/>
              <a:t>Analysis Friendly</a:t>
            </a:r>
          </a:p>
          <a:p>
            <a:pPr marL="0" indent="0">
              <a:buFont typeface="Arial" panose="020B0604020202020204" pitchFamily="34" charset="0"/>
              <a:buNone/>
            </a:pPr>
            <a:endParaRPr lang="en-US"/>
          </a:p>
          <a:p>
            <a:pPr marL="0" indent="0">
              <a:buFont typeface="Arial" panose="020B0604020202020204" pitchFamily="34" charset="0"/>
              <a:buNone/>
            </a:pPr>
            <a:r>
              <a:rPr lang="en-US"/>
              <a:t>Bosque provides</a:t>
            </a:r>
          </a:p>
          <a:p>
            <a:r>
              <a:rPr lang="en-US"/>
              <a:t>Verification</a:t>
            </a:r>
          </a:p>
          <a:p>
            <a:r>
              <a:rPr lang="en-US"/>
              <a:t>Test-case generation</a:t>
            </a:r>
          </a:p>
          <a:p>
            <a:endParaRPr lang="en-US"/>
          </a:p>
          <a:p>
            <a:endParaRPr lang="en-US"/>
          </a:p>
        </p:txBody>
      </p:sp>
      <p:sp>
        <p:nvSpPr>
          <p:cNvPr id="7" name="TextBox 6">
            <a:extLst>
              <a:ext uri="{FF2B5EF4-FFF2-40B4-BE49-F238E27FC236}">
                <a16:creationId xmlns:a16="http://schemas.microsoft.com/office/drawing/2014/main" id="{E1E89119-B39D-CB78-0CD5-05060F35B625}"/>
              </a:ext>
            </a:extLst>
          </p:cNvPr>
          <p:cNvSpPr txBox="1"/>
          <p:nvPr/>
        </p:nvSpPr>
        <p:spPr>
          <a:xfrm>
            <a:off x="5092952" y="1539493"/>
            <a:ext cx="6840629" cy="2862322"/>
          </a:xfrm>
          <a:prstGeom prst="rect">
            <a:avLst/>
          </a:prstGeom>
          <a:solidFill>
            <a:schemeClr val="tx1"/>
          </a:solidFill>
          <a:ln>
            <a:solidFill>
              <a:schemeClr val="tx1"/>
            </a:solidFill>
          </a:ln>
        </p:spPr>
        <p:txBody>
          <a:bodyPr wrap="square">
            <a:spAutoFit/>
          </a:bodyPr>
          <a:lstStyle/>
          <a:p>
            <a:r>
              <a:rPr lang="en-US" b="0" err="1">
                <a:solidFill>
                  <a:srgbClr val="569CD6"/>
                </a:solidFill>
                <a:effectLst/>
                <a:latin typeface="Menlo" panose="020B0609030804020204" pitchFamily="49" charset="0"/>
              </a:rPr>
              <a:t>typedecl</a:t>
            </a:r>
            <a:r>
              <a:rPr lang="en-US" b="0">
                <a:solidFill>
                  <a:srgbClr val="D4D4D4"/>
                </a:solidFill>
                <a:effectLst/>
                <a:latin typeface="Menlo" panose="020B0609030804020204" pitchFamily="49" charset="0"/>
              </a:rPr>
              <a:t> </a:t>
            </a:r>
            <a:r>
              <a:rPr lang="en-US" b="0" err="1">
                <a:solidFill>
                  <a:srgbClr val="4EC9B0"/>
                </a:solidFill>
                <a:effectLst/>
                <a:latin typeface="Menlo" panose="020B0609030804020204" pitchFamily="49" charset="0"/>
              </a:rPr>
              <a:t>ZipcodeUS</a:t>
            </a:r>
            <a:r>
              <a:rPr lang="en-US" b="0">
                <a:solidFill>
                  <a:srgbClr val="D4D4D4"/>
                </a:solidFill>
                <a:effectLst/>
                <a:latin typeface="Menlo" panose="020B0609030804020204" pitchFamily="49" charset="0"/>
              </a:rPr>
              <a:t> = /[</a:t>
            </a:r>
            <a:r>
              <a:rPr lang="en-US" b="0">
                <a:solidFill>
                  <a:srgbClr val="B5CEA8"/>
                </a:solidFill>
                <a:effectLst/>
                <a:latin typeface="Menlo" panose="020B0609030804020204" pitchFamily="49" charset="0"/>
              </a:rPr>
              <a:t>0</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9</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5</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0</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9</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4</a:t>
            </a:r>
            <a:r>
              <a:rPr lang="en-US" b="0">
                <a:solidFill>
                  <a:srgbClr val="D4D4D4"/>
                </a:solidFill>
                <a:effectLst/>
                <a:latin typeface="Menlo" panose="020B0609030804020204" pitchFamily="49" charset="0"/>
              </a:rPr>
              <a:t>})?/;</a:t>
            </a:r>
          </a:p>
          <a:p>
            <a:br>
              <a:rPr lang="en-US" b="0">
                <a:solidFill>
                  <a:srgbClr val="D4D4D4"/>
                </a:solidFill>
                <a:effectLst/>
                <a:latin typeface="Menlo" panose="020B0609030804020204" pitchFamily="49" charset="0"/>
              </a:rPr>
            </a:br>
            <a:r>
              <a:rPr lang="en-US" b="0">
                <a:solidFill>
                  <a:srgbClr val="569CD6"/>
                </a:solidFill>
                <a:effectLst/>
                <a:latin typeface="Menlo" panose="020B0609030804020204" pitchFamily="49" charset="0"/>
              </a:rPr>
              <a:t>function</a:t>
            </a:r>
            <a:r>
              <a:rPr lang="en-US" b="0">
                <a:solidFill>
                  <a:srgbClr val="D4D4D4"/>
                </a:solidFill>
                <a:effectLst/>
                <a:latin typeface="Menlo" panose="020B0609030804020204" pitchFamily="49" charset="0"/>
              </a:rPr>
              <a:t> </a:t>
            </a:r>
            <a:r>
              <a:rPr lang="en-US" b="0" err="1">
                <a:solidFill>
                  <a:srgbClr val="9CDCFE"/>
                </a:solidFill>
                <a:effectLst/>
                <a:latin typeface="Menlo" panose="020B0609030804020204" pitchFamily="49" charset="0"/>
              </a:rPr>
              <a:t>isNYCode</a:t>
            </a:r>
            <a:r>
              <a:rPr lang="en-US" b="0">
                <a:solidFill>
                  <a:srgbClr val="D4D4D4"/>
                </a:solidFill>
                <a:effectLst/>
                <a:latin typeface="Menlo" panose="020B0609030804020204" pitchFamily="49" charset="0"/>
              </a:rPr>
              <a:t>(</a:t>
            </a:r>
            <a:r>
              <a:rPr lang="en-US" b="0">
                <a:solidFill>
                  <a:srgbClr val="9CDCFE"/>
                </a:solidFill>
                <a:effectLst/>
                <a:latin typeface="Menlo" panose="020B0609030804020204" pitchFamily="49" charset="0"/>
              </a:rPr>
              <a:t>s</a:t>
            </a:r>
            <a:r>
              <a:rPr lang="en-US" b="0">
                <a:solidFill>
                  <a:srgbClr val="D4D4D4"/>
                </a:solidFill>
                <a:effectLst/>
                <a:latin typeface="Menlo" panose="020B0609030804020204" pitchFamily="49" charset="0"/>
              </a:rPr>
              <a:t>: </a:t>
            </a:r>
            <a:r>
              <a:rPr lang="en-US" b="0" err="1">
                <a:solidFill>
                  <a:srgbClr val="4EC9B0"/>
                </a:solidFill>
                <a:effectLst/>
                <a:latin typeface="Menlo" panose="020B0609030804020204" pitchFamily="49" charset="0"/>
              </a:rPr>
              <a:t>StringOf</a:t>
            </a:r>
            <a:r>
              <a:rPr lang="en-US" b="0">
                <a:solidFill>
                  <a:srgbClr val="D4D4D4"/>
                </a:solidFill>
                <a:effectLst/>
                <a:latin typeface="Menlo" panose="020B0609030804020204" pitchFamily="49" charset="0"/>
              </a:rPr>
              <a:t>&lt;</a:t>
            </a:r>
            <a:r>
              <a:rPr lang="en-US" b="0" err="1">
                <a:solidFill>
                  <a:srgbClr val="4EC9B0"/>
                </a:solidFill>
                <a:effectLst/>
                <a:latin typeface="Menlo" panose="020B0609030804020204" pitchFamily="49" charset="0"/>
              </a:rPr>
              <a:t>ZipcodeUS</a:t>
            </a:r>
            <a:r>
              <a:rPr lang="en-US" b="0">
                <a:solidFill>
                  <a:srgbClr val="D4D4D4"/>
                </a:solidFill>
                <a:effectLst/>
                <a:latin typeface="Menlo" panose="020B0609030804020204" pitchFamily="49" charset="0"/>
              </a:rPr>
              <a:t>&gt;): </a:t>
            </a:r>
            <a:r>
              <a:rPr lang="en-US" b="0">
                <a:solidFill>
                  <a:srgbClr val="4EC9B0"/>
                </a:solidFill>
                <a:effectLst/>
                <a:latin typeface="Menlo" panose="020B0609030804020204" pitchFamily="49" charset="0"/>
              </a:rPr>
              <a:t>Bool</a:t>
            </a:r>
            <a:r>
              <a:rPr lang="en-US" b="0">
                <a:solidFill>
                  <a:srgbClr val="D4D4D4"/>
                </a:solidFill>
                <a:effectLst/>
                <a:latin typeface="Menlo" panose="020B0609030804020204" pitchFamily="49" charset="0"/>
              </a:rPr>
              <a:t> { </a:t>
            </a:r>
          </a:p>
          <a:p>
            <a:r>
              <a:rPr lang="en-US" b="0">
                <a:solidFill>
                  <a:srgbClr val="C586C0"/>
                </a:solidFill>
                <a:effectLst/>
                <a:latin typeface="Menlo" panose="020B0609030804020204" pitchFamily="49" charset="0"/>
              </a:rPr>
              <a:t>  return</a:t>
            </a:r>
            <a:r>
              <a:rPr lang="en-US" b="0">
                <a:solidFill>
                  <a:srgbClr val="D4D4D4"/>
                </a:solidFill>
                <a:effectLst/>
                <a:latin typeface="Menlo" panose="020B0609030804020204" pitchFamily="49" charset="0"/>
              </a:rPr>
              <a:t> </a:t>
            </a:r>
            <a:r>
              <a:rPr lang="en-US" b="0" err="1">
                <a:solidFill>
                  <a:srgbClr val="9CDCFE"/>
                </a:solidFill>
                <a:effectLst/>
                <a:latin typeface="Menlo" panose="020B0609030804020204" pitchFamily="49" charset="0"/>
              </a:rPr>
              <a:t>s</a:t>
            </a:r>
            <a:r>
              <a:rPr lang="en-US" b="0" err="1">
                <a:solidFill>
                  <a:srgbClr val="D4D4D4"/>
                </a:solidFill>
                <a:effectLst/>
                <a:latin typeface="Menlo" panose="020B0609030804020204" pitchFamily="49" charset="0"/>
              </a:rPr>
              <a:t>.</a:t>
            </a:r>
            <a:r>
              <a:rPr lang="en-US" b="0" err="1">
                <a:solidFill>
                  <a:srgbClr val="9CDCFE"/>
                </a:solidFill>
                <a:effectLst/>
                <a:latin typeface="Menlo" panose="020B0609030804020204" pitchFamily="49" charset="0"/>
              </a:rPr>
              <a:t>value</a:t>
            </a:r>
            <a:r>
              <a:rPr lang="en-US" b="0">
                <a:solidFill>
                  <a:srgbClr val="D4D4D4"/>
                </a:solidFill>
                <a:effectLst/>
                <a:latin typeface="Menlo" panose="020B0609030804020204" pitchFamily="49" charset="0"/>
              </a:rPr>
              <a:t>().</a:t>
            </a:r>
            <a:r>
              <a:rPr lang="en-US" b="0" err="1">
                <a:solidFill>
                  <a:srgbClr val="9CDCFE"/>
                </a:solidFill>
                <a:effectLst/>
                <a:latin typeface="Menlo" panose="020B0609030804020204" pitchFamily="49" charset="0"/>
              </a:rPr>
              <a:t>startsWith</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1</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0</a:t>
            </a:r>
            <a:r>
              <a:rPr lang="en-US" b="0">
                <a:solidFill>
                  <a:srgbClr val="D4D4D4"/>
                </a:solidFill>
                <a:effectLst/>
                <a:latin typeface="Menlo" panose="020B0609030804020204" pitchFamily="49" charset="0"/>
              </a:rPr>
              <a:t>-</a:t>
            </a:r>
            <a:r>
              <a:rPr lang="en-US" b="0">
                <a:solidFill>
                  <a:srgbClr val="B5CEA8"/>
                </a:solidFill>
                <a:effectLst/>
                <a:latin typeface="Menlo" panose="020B0609030804020204" pitchFamily="49" charset="0"/>
              </a:rPr>
              <a:t>4</a:t>
            </a:r>
            <a:r>
              <a:rPr lang="en-US" b="0">
                <a:solidFill>
                  <a:srgbClr val="D4D4D4"/>
                </a:solidFill>
                <a:effectLst/>
                <a:latin typeface="Menlo" panose="020B0609030804020204" pitchFamily="49" charset="0"/>
              </a:rPr>
              <a:t>]/);</a:t>
            </a:r>
          </a:p>
          <a:p>
            <a:r>
              <a:rPr lang="en-US" b="0">
                <a:solidFill>
                  <a:srgbClr val="D4D4D4"/>
                </a:solidFill>
                <a:effectLst/>
                <a:latin typeface="Menlo" panose="020B0609030804020204" pitchFamily="49" charset="0"/>
              </a:rPr>
              <a:t>}</a:t>
            </a:r>
          </a:p>
          <a:p>
            <a:br>
              <a:rPr lang="en-US" b="0">
                <a:solidFill>
                  <a:srgbClr val="D4D4D4"/>
                </a:solidFill>
                <a:effectLst/>
                <a:latin typeface="Menlo" panose="020B0609030804020204" pitchFamily="49" charset="0"/>
              </a:rPr>
            </a:br>
            <a:r>
              <a:rPr lang="en-US" err="1">
                <a:solidFill>
                  <a:srgbClr val="9CDCFE"/>
                </a:solidFill>
                <a:latin typeface="Menlo" panose="020B0609030804020204" pitchFamily="49" charset="0"/>
              </a:rPr>
              <a:t>isNYCode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'10001'</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ZipcodeUS</a:t>
            </a:r>
            <a:r>
              <a:rPr lang="en-US">
                <a:solidFill>
                  <a:srgbClr val="D4D4D4"/>
                </a:solidFill>
                <a:latin typeface="Menlo" panose="020B0609030804020204" pitchFamily="49" charset="0"/>
              </a:rPr>
              <a:t>) </a:t>
            </a:r>
            <a:r>
              <a:rPr lang="en-US">
                <a:solidFill>
                  <a:srgbClr val="6A9955"/>
                </a:solidFill>
                <a:latin typeface="Menlo" panose="020B0609030804020204" pitchFamily="49" charset="0"/>
              </a:rPr>
              <a:t>//true</a:t>
            </a:r>
            <a:endParaRPr lang="en-US">
              <a:solidFill>
                <a:srgbClr val="D4D4D4"/>
              </a:solidFill>
              <a:latin typeface="Menlo" panose="020B0609030804020204" pitchFamily="49" charset="0"/>
            </a:endParaRPr>
          </a:p>
          <a:p>
            <a:r>
              <a:rPr lang="en-US" err="1">
                <a:solidFill>
                  <a:srgbClr val="9CDCFE"/>
                </a:solidFill>
                <a:latin typeface="Menlo" panose="020B0609030804020204" pitchFamily="49" charset="0"/>
              </a:rPr>
              <a:t>isNYCode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'87111'</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ZipcodeUS</a:t>
            </a:r>
            <a:r>
              <a:rPr lang="en-US">
                <a:solidFill>
                  <a:srgbClr val="D4D4D4"/>
                </a:solidFill>
                <a:latin typeface="Menlo" panose="020B0609030804020204" pitchFamily="49" charset="0"/>
              </a:rPr>
              <a:t>) </a:t>
            </a:r>
            <a:r>
              <a:rPr lang="en-US">
                <a:solidFill>
                  <a:srgbClr val="6A9955"/>
                </a:solidFill>
                <a:latin typeface="Menlo" panose="020B0609030804020204" pitchFamily="49" charset="0"/>
              </a:rPr>
              <a:t>//false </a:t>
            </a:r>
            <a:endParaRPr lang="en-US" b="0">
              <a:solidFill>
                <a:srgbClr val="6A9955"/>
              </a:solidFill>
              <a:effectLst/>
              <a:latin typeface="Menlo" panose="020B0609030804020204" pitchFamily="49" charset="0"/>
            </a:endParaRPr>
          </a:p>
          <a:p>
            <a:r>
              <a:rPr lang="en-US" b="0" err="1">
                <a:solidFill>
                  <a:srgbClr val="9CDCFE"/>
                </a:solidFill>
                <a:effectLst/>
                <a:latin typeface="Menlo" panose="020B0609030804020204" pitchFamily="49" charset="0"/>
              </a:rPr>
              <a:t>isNYCode</a:t>
            </a:r>
            <a:r>
              <a:rPr lang="en-US" b="0">
                <a:solidFill>
                  <a:srgbClr val="D4D4D4"/>
                </a:solidFill>
                <a:effectLst/>
                <a:latin typeface="Menlo" panose="020B0609030804020204" pitchFamily="49" charset="0"/>
              </a:rPr>
              <a:t>(</a:t>
            </a:r>
            <a:r>
              <a:rPr lang="en-US" b="0">
                <a:solidFill>
                  <a:srgbClr val="CE9178"/>
                </a:solidFill>
                <a:effectLst/>
                <a:latin typeface="Menlo" panose="020B0609030804020204" pitchFamily="49" charset="0"/>
              </a:rPr>
              <a:t>"12"</a:t>
            </a:r>
            <a:r>
              <a:rPr lang="en-US" b="0">
                <a:solidFill>
                  <a:srgbClr val="D4D4D4"/>
                </a:solidFill>
                <a:effectLst/>
                <a:latin typeface="Menlo" panose="020B0609030804020204" pitchFamily="49" charset="0"/>
              </a:rPr>
              <a:t>) </a:t>
            </a:r>
            <a:r>
              <a:rPr lang="en-US" b="0">
                <a:solidFill>
                  <a:srgbClr val="6A9955"/>
                </a:solidFill>
                <a:effectLst/>
                <a:latin typeface="Menlo" panose="020B0609030804020204" pitchFamily="49" charset="0"/>
              </a:rPr>
              <a:t>//type error not a </a:t>
            </a:r>
            <a:r>
              <a:rPr lang="en-US" b="0" err="1">
                <a:solidFill>
                  <a:srgbClr val="6A9955"/>
                </a:solidFill>
                <a:effectLst/>
                <a:latin typeface="Menlo" panose="020B0609030804020204" pitchFamily="49" charset="0"/>
              </a:rPr>
              <a:t>StringOf</a:t>
            </a:r>
            <a:r>
              <a:rPr lang="en-US" b="0">
                <a:solidFill>
                  <a:srgbClr val="6A9955"/>
                </a:solidFill>
                <a:effectLst/>
                <a:latin typeface="Menlo" panose="020B0609030804020204" pitchFamily="49" charset="0"/>
              </a:rPr>
              <a:t>&lt;</a:t>
            </a:r>
            <a:r>
              <a:rPr lang="en-US" b="0" err="1">
                <a:solidFill>
                  <a:srgbClr val="6A9955"/>
                </a:solidFill>
                <a:effectLst/>
                <a:latin typeface="Menlo" panose="020B0609030804020204" pitchFamily="49" charset="0"/>
              </a:rPr>
              <a:t>ZipcodeUS</a:t>
            </a:r>
            <a:r>
              <a:rPr lang="en-US" b="0">
                <a:solidFill>
                  <a:srgbClr val="6A9955"/>
                </a:solidFill>
                <a:effectLst/>
                <a:latin typeface="Menlo" panose="020B0609030804020204" pitchFamily="49" charset="0"/>
              </a:rPr>
              <a:t>&gt;</a:t>
            </a:r>
            <a:endParaRPr lang="en-US" b="0">
              <a:solidFill>
                <a:srgbClr val="D4D4D4"/>
              </a:solidFill>
              <a:effectLst/>
              <a:latin typeface="Menlo" panose="020B0609030804020204" pitchFamily="49" charset="0"/>
            </a:endParaRPr>
          </a:p>
          <a:p>
            <a:r>
              <a:rPr lang="en-US" b="0" err="1">
                <a:solidFill>
                  <a:srgbClr val="9CDCFE"/>
                </a:solidFill>
                <a:effectLst/>
                <a:latin typeface="Menlo" panose="020B0609030804020204" pitchFamily="49" charset="0"/>
              </a:rPr>
              <a:t>isNYCode</a:t>
            </a:r>
            <a:r>
              <a:rPr lang="en-US" b="0">
                <a:solidFill>
                  <a:srgbClr val="D4D4D4"/>
                </a:solidFill>
                <a:effectLst/>
                <a:latin typeface="Menlo" panose="020B0609030804020204" pitchFamily="49" charset="0"/>
              </a:rPr>
              <a:t>(</a:t>
            </a:r>
            <a:r>
              <a:rPr lang="en-US" b="0">
                <a:solidFill>
                  <a:srgbClr val="CE9178"/>
                </a:solidFill>
                <a:effectLst/>
                <a:latin typeface="Menlo" panose="020B0609030804020204" pitchFamily="49" charset="0"/>
              </a:rPr>
              <a:t>'WC1E'</a:t>
            </a:r>
            <a:r>
              <a:rPr lang="en-US" b="0">
                <a:solidFill>
                  <a:srgbClr val="D4D4D4"/>
                </a:solidFill>
                <a:effectLst/>
                <a:latin typeface="Menlo" panose="020B0609030804020204" pitchFamily="49" charset="0"/>
              </a:rPr>
              <a:t>#</a:t>
            </a:r>
            <a:r>
              <a:rPr lang="en-US" b="0">
                <a:solidFill>
                  <a:srgbClr val="4EC9B0"/>
                </a:solidFill>
                <a:effectLst/>
                <a:latin typeface="Menlo" panose="020B0609030804020204" pitchFamily="49" charset="0"/>
              </a:rPr>
              <a:t>PostcodeUK</a:t>
            </a:r>
            <a:r>
              <a:rPr lang="en-US" b="0">
                <a:solidFill>
                  <a:srgbClr val="D4D4D4"/>
                </a:solidFill>
                <a:effectLst/>
                <a:latin typeface="Menlo" panose="020B0609030804020204" pitchFamily="49" charset="0"/>
              </a:rPr>
              <a:t>) </a:t>
            </a:r>
            <a:r>
              <a:rPr lang="en-US" b="0">
                <a:solidFill>
                  <a:srgbClr val="6A9955"/>
                </a:solidFill>
                <a:effectLst/>
                <a:latin typeface="Menlo" panose="020B0609030804020204" pitchFamily="49" charset="0"/>
              </a:rPr>
              <a:t>//type error not a </a:t>
            </a:r>
            <a:r>
              <a:rPr lang="en-US" b="0" err="1">
                <a:solidFill>
                  <a:srgbClr val="6A9955"/>
                </a:solidFill>
                <a:effectLst/>
                <a:latin typeface="Menlo" panose="020B0609030804020204" pitchFamily="49" charset="0"/>
              </a:rPr>
              <a:t>StringOf</a:t>
            </a:r>
            <a:r>
              <a:rPr lang="en-US" b="0">
                <a:solidFill>
                  <a:srgbClr val="6A9955"/>
                </a:solidFill>
                <a:effectLst/>
                <a:latin typeface="Menlo" panose="020B0609030804020204" pitchFamily="49" charset="0"/>
              </a:rPr>
              <a:t>&lt;</a:t>
            </a:r>
            <a:r>
              <a:rPr lang="en-US" b="0" err="1">
                <a:solidFill>
                  <a:srgbClr val="6A9955"/>
                </a:solidFill>
                <a:effectLst/>
                <a:latin typeface="Menlo" panose="020B0609030804020204" pitchFamily="49" charset="0"/>
              </a:rPr>
              <a:t>ZipcodeUS</a:t>
            </a:r>
            <a:r>
              <a:rPr lang="en-US" b="0">
                <a:solidFill>
                  <a:srgbClr val="6A9955"/>
                </a:solidFill>
                <a:effectLst/>
                <a:latin typeface="Menlo" panose="020B0609030804020204" pitchFamily="49" charset="0"/>
              </a:rPr>
              <a:t>&gt;</a:t>
            </a:r>
            <a:endParaRPr lang="en-US" b="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03A43E7B-A3DB-B5A2-B138-529047871D17}"/>
              </a:ext>
            </a:extLst>
          </p:cNvPr>
          <p:cNvSpPr txBox="1"/>
          <p:nvPr/>
        </p:nvSpPr>
        <p:spPr>
          <a:xfrm>
            <a:off x="5092953" y="4624648"/>
            <a:ext cx="6840628" cy="2031325"/>
          </a:xfrm>
          <a:prstGeom prst="rect">
            <a:avLst/>
          </a:prstGeom>
          <a:solidFill>
            <a:schemeClr val="tx1"/>
          </a:solidFill>
        </p:spPr>
        <p:txBody>
          <a:bodyPr wrap="square">
            <a:spAutoFit/>
          </a:bodyPr>
          <a:lstStyle/>
          <a:p>
            <a:r>
              <a:rPr lang="en-US" b="0" err="1">
                <a:solidFill>
                  <a:srgbClr val="569CD6"/>
                </a:solidFill>
                <a:effectLst/>
                <a:latin typeface="Consolas" panose="020B0609020204030204" pitchFamily="49" charset="0"/>
              </a:rPr>
              <a:t>typedecl</a:t>
            </a:r>
            <a:r>
              <a:rPr lang="en-US" b="0">
                <a:solidFill>
                  <a:srgbClr val="D4D4D4"/>
                </a:solidFill>
                <a:effectLst/>
                <a:latin typeface="Consolas" panose="020B0609020204030204" pitchFamily="49" charset="0"/>
              </a:rPr>
              <a:t> </a:t>
            </a:r>
            <a:r>
              <a:rPr lang="en-US" b="0">
                <a:solidFill>
                  <a:srgbClr val="4EC9B0"/>
                </a:solidFill>
                <a:effectLst/>
                <a:latin typeface="Consolas" panose="020B0609020204030204" pitchFamily="49" charset="0"/>
              </a:rPr>
              <a:t>Percentage</a:t>
            </a:r>
            <a:r>
              <a:rPr lang="en-US" b="0">
                <a:solidFill>
                  <a:srgbClr val="D4D4D4"/>
                </a:solidFill>
                <a:effectLst/>
                <a:latin typeface="Consolas" panose="020B0609020204030204" pitchFamily="49" charset="0"/>
              </a:rPr>
              <a:t> = </a:t>
            </a:r>
            <a:r>
              <a:rPr lang="en-US" b="0">
                <a:solidFill>
                  <a:srgbClr val="4EC9B0"/>
                </a:solidFill>
                <a:effectLst/>
                <a:latin typeface="Consolas" panose="020B0609020204030204" pitchFamily="49" charset="0"/>
              </a:rPr>
              <a:t>Nat</a:t>
            </a:r>
            <a:r>
              <a:rPr lang="en-US" b="0">
                <a:solidFill>
                  <a:srgbClr val="D4D4D4"/>
                </a:solidFill>
                <a:effectLst/>
                <a:latin typeface="Consolas" panose="020B0609020204030204" pitchFamily="49" charset="0"/>
              </a:rPr>
              <a:t> &amp; {</a:t>
            </a:r>
          </a:p>
          <a:p>
            <a:r>
              <a:rPr lang="en-US" b="0">
                <a:solidFill>
                  <a:srgbClr val="D4D4D4"/>
                </a:solidFill>
                <a:effectLst/>
                <a:latin typeface="Consolas" panose="020B0609020204030204" pitchFamily="49" charset="0"/>
              </a:rPr>
              <a:t>    </a:t>
            </a:r>
            <a:r>
              <a:rPr lang="en-US" b="0">
                <a:solidFill>
                  <a:srgbClr val="C586C0"/>
                </a:solidFill>
                <a:effectLst/>
                <a:latin typeface="Consolas" panose="020B0609020204030204" pitchFamily="49" charset="0"/>
              </a:rPr>
              <a:t>invariant</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value</a:t>
            </a:r>
            <a:r>
              <a:rPr lang="en-US" b="0">
                <a:solidFill>
                  <a:srgbClr val="D4D4D4"/>
                </a:solidFill>
                <a:effectLst/>
                <a:latin typeface="Consolas" panose="020B0609020204030204" pitchFamily="49" charset="0"/>
              </a:rPr>
              <a:t> &lt;= </a:t>
            </a:r>
            <a:r>
              <a:rPr lang="en-US" b="0">
                <a:solidFill>
                  <a:srgbClr val="B5CEA8"/>
                </a:solidFill>
                <a:effectLst/>
                <a:latin typeface="Consolas" panose="020B0609020204030204" pitchFamily="49" charset="0"/>
              </a:rPr>
              <a:t>100n</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a:t>
            </a:r>
          </a:p>
          <a:p>
            <a:endParaRPr lang="en-US">
              <a:solidFill>
                <a:srgbClr val="D4D4D4"/>
              </a:solidFill>
              <a:latin typeface="Consolas" panose="020B0609020204030204" pitchFamily="49" charset="0"/>
            </a:endParaRPr>
          </a:p>
          <a:p>
            <a:r>
              <a:rPr lang="en-US">
                <a:solidFill>
                  <a:srgbClr val="569CD6"/>
                </a:solidFill>
                <a:latin typeface="Consolas" panose="020B0609020204030204" pitchFamily="49" charset="0"/>
              </a:rPr>
              <a:t>let </a:t>
            </a:r>
            <a:r>
              <a:rPr lang="en-US">
                <a:solidFill>
                  <a:srgbClr val="9CDCFE"/>
                </a:solidFill>
                <a:latin typeface="Consolas" panose="020B0609020204030204" pitchFamily="49" charset="0"/>
              </a:rPr>
              <a:t>a</a:t>
            </a:r>
            <a:r>
              <a:rPr lang="en-US">
                <a:solidFill>
                  <a:srgbClr val="D4D4D4"/>
                </a:solidFill>
                <a:latin typeface="Consolas" panose="020B0609020204030204" pitchFamily="49" charset="0"/>
              </a:rPr>
              <a:t> = </a:t>
            </a:r>
            <a:r>
              <a:rPr lang="en-US">
                <a:solidFill>
                  <a:srgbClr val="B5CEA8"/>
                </a:solidFill>
                <a:latin typeface="Consolas" panose="020B0609020204030204" pitchFamily="49" charset="0"/>
              </a:rPr>
              <a:t>100</a:t>
            </a:r>
            <a:r>
              <a:rPr lang="en-US">
                <a:solidFill>
                  <a:srgbClr val="D4D4D4"/>
                </a:solidFill>
                <a:latin typeface="Consolas" panose="020B0609020204030204" pitchFamily="49" charset="0"/>
              </a:rPr>
              <a:t>#</a:t>
            </a:r>
            <a:r>
              <a:rPr lang="en-US">
                <a:solidFill>
                  <a:srgbClr val="4EC9B0"/>
                </a:solidFill>
                <a:latin typeface="Consolas" panose="020B0609020204030204" pitchFamily="49" charset="0"/>
              </a:rPr>
              <a:t>Percentage</a:t>
            </a:r>
            <a:r>
              <a:rPr lang="en-US">
                <a:solidFill>
                  <a:srgbClr val="D4D4D4"/>
                </a:solidFill>
                <a:latin typeface="Consolas" panose="020B0609020204030204" pitchFamily="49" charset="0"/>
              </a:rPr>
              <a:t>;</a:t>
            </a:r>
          </a:p>
          <a:p>
            <a:r>
              <a:rPr lang="en-US">
                <a:solidFill>
                  <a:srgbClr val="569CD6"/>
                </a:solidFill>
                <a:latin typeface="Consolas" panose="020B0609020204030204" pitchFamily="49" charset="0"/>
              </a:rPr>
              <a:t>let </a:t>
            </a:r>
            <a:r>
              <a:rPr lang="en-US">
                <a:solidFill>
                  <a:srgbClr val="9CDCFE"/>
                </a:solidFill>
                <a:latin typeface="Consolas" panose="020B0609020204030204" pitchFamily="49" charset="0"/>
              </a:rPr>
              <a:t>b</a:t>
            </a:r>
            <a:r>
              <a:rPr lang="en-US">
                <a:solidFill>
                  <a:srgbClr val="D4D4D4"/>
                </a:solidFill>
                <a:latin typeface="Consolas" panose="020B0609020204030204" pitchFamily="49" charset="0"/>
              </a:rPr>
              <a:t> =</a:t>
            </a:r>
            <a:r>
              <a:rPr lang="en-US">
                <a:solidFill>
                  <a:srgbClr val="B5CEA8"/>
                </a:solidFill>
                <a:latin typeface="Consolas" panose="020B0609020204030204" pitchFamily="49" charset="0"/>
              </a:rPr>
              <a:t> 101</a:t>
            </a:r>
            <a:r>
              <a:rPr lang="en-US">
                <a:solidFill>
                  <a:srgbClr val="D4D4D4"/>
                </a:solidFill>
                <a:latin typeface="Consolas" panose="020B0609020204030204" pitchFamily="49" charset="0"/>
              </a:rPr>
              <a:t>#</a:t>
            </a:r>
            <a:r>
              <a:rPr lang="en-US">
                <a:solidFill>
                  <a:srgbClr val="4EC9B0"/>
                </a:solidFill>
                <a:latin typeface="Consolas" panose="020B0609020204030204" pitchFamily="49" charset="0"/>
              </a:rPr>
              <a:t>Percentage</a:t>
            </a:r>
            <a:r>
              <a:rPr lang="en-US">
                <a:solidFill>
                  <a:srgbClr val="D4D4D4"/>
                </a:solidFill>
                <a:latin typeface="Consolas" panose="020B0609020204030204" pitchFamily="49" charset="0"/>
              </a:rPr>
              <a:t>;  //Runtime Error</a:t>
            </a:r>
          </a:p>
          <a:p>
            <a:r>
              <a:rPr lang="en-US">
                <a:solidFill>
                  <a:srgbClr val="569CD6"/>
                </a:solidFill>
                <a:latin typeface="Consolas" panose="020B0609020204030204" pitchFamily="49" charset="0"/>
              </a:rPr>
              <a:t>let </a:t>
            </a:r>
            <a:r>
              <a:rPr lang="en-US">
                <a:solidFill>
                  <a:srgbClr val="9CDCFE"/>
                </a:solidFill>
                <a:latin typeface="Consolas" panose="020B0609020204030204" pitchFamily="49" charset="0"/>
              </a:rPr>
              <a:t>q </a:t>
            </a:r>
            <a:r>
              <a:rPr lang="en-US">
                <a:solidFill>
                  <a:srgbClr val="D4D4D4"/>
                </a:solidFill>
                <a:latin typeface="Consolas" panose="020B0609020204030204" pitchFamily="49" charset="0"/>
              </a:rPr>
              <a:t>= </a:t>
            </a:r>
            <a:r>
              <a:rPr lang="en-US">
                <a:solidFill>
                  <a:srgbClr val="9CDCFE"/>
                </a:solidFill>
                <a:latin typeface="Consolas" panose="020B0609020204030204" pitchFamily="49" charset="0"/>
              </a:rPr>
              <a:t>a </a:t>
            </a:r>
            <a:r>
              <a:rPr lang="en-US">
                <a:solidFill>
                  <a:srgbClr val="D4D4D4"/>
                </a:solidFill>
                <a:latin typeface="Consolas" panose="020B0609020204030204" pitchFamily="49" charset="0"/>
              </a:rPr>
              <a:t>+</a:t>
            </a:r>
            <a:r>
              <a:rPr lang="en-US">
                <a:solidFill>
                  <a:srgbClr val="9CDCFE"/>
                </a:solidFill>
                <a:latin typeface="Consolas" panose="020B0609020204030204" pitchFamily="49" charset="0"/>
              </a:rPr>
              <a:t> </a:t>
            </a:r>
            <a:r>
              <a:rPr lang="en-US">
                <a:solidFill>
                  <a:srgbClr val="B5CEA8"/>
                </a:solidFill>
                <a:latin typeface="Consolas" panose="020B0609020204030204" pitchFamily="49" charset="0"/>
              </a:rPr>
              <a:t>25</a:t>
            </a:r>
            <a:r>
              <a:rPr lang="en-US">
                <a:solidFill>
                  <a:srgbClr val="D4D4D4"/>
                </a:solidFill>
                <a:latin typeface="Consolas" panose="020B0609020204030204" pitchFamily="49" charset="0"/>
              </a:rPr>
              <a:t>#</a:t>
            </a:r>
            <a:r>
              <a:rPr lang="en-US">
                <a:solidFill>
                  <a:srgbClr val="4EC9B0"/>
                </a:solidFill>
                <a:latin typeface="Consolas" panose="020B0609020204030204" pitchFamily="49" charset="0"/>
              </a:rPr>
              <a:t>Percentage</a:t>
            </a:r>
            <a:r>
              <a:rPr lang="en-US">
                <a:solidFill>
                  <a:srgbClr val="D4D4D4"/>
                </a:solidFill>
                <a:latin typeface="Consolas" panose="020B0609020204030204" pitchFamily="49" charset="0"/>
              </a:rPr>
              <a:t>; //Runtime Error</a:t>
            </a:r>
          </a:p>
        </p:txBody>
      </p:sp>
      <p:pic>
        <p:nvPicPr>
          <p:cNvPr id="5" name="Picture 4">
            <a:extLst>
              <a:ext uri="{FF2B5EF4-FFF2-40B4-BE49-F238E27FC236}">
                <a16:creationId xmlns:a16="http://schemas.microsoft.com/office/drawing/2014/main" id="{44F72173-5D6B-48EF-22F0-CA87E2721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226054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7B88-D843-4C6D-BCA1-0FB3749DBB58}"/>
              </a:ext>
            </a:extLst>
          </p:cNvPr>
          <p:cNvSpPr>
            <a:spLocks noGrp="1"/>
          </p:cNvSpPr>
          <p:nvPr>
            <p:ph type="title"/>
          </p:nvPr>
        </p:nvSpPr>
        <p:spPr/>
        <p:txBody>
          <a:bodyPr/>
          <a:lstStyle/>
          <a:p>
            <a:r>
              <a:rPr lang="en-US">
                <a:solidFill>
                  <a:srgbClr val="FF0000"/>
                </a:solidFill>
              </a:rPr>
              <a:t>Bosque</a:t>
            </a:r>
            <a:r>
              <a:rPr lang="en-US"/>
              <a:t> – The Future of the Cloud is APIs</a:t>
            </a:r>
          </a:p>
        </p:txBody>
      </p:sp>
      <p:sp>
        <p:nvSpPr>
          <p:cNvPr id="4" name="Content Placeholder 3">
            <a:extLst>
              <a:ext uri="{FF2B5EF4-FFF2-40B4-BE49-F238E27FC236}">
                <a16:creationId xmlns:a16="http://schemas.microsoft.com/office/drawing/2014/main" id="{2E64BD23-7B88-163D-E7C8-F2287C7A7628}"/>
              </a:ext>
            </a:extLst>
          </p:cNvPr>
          <p:cNvSpPr>
            <a:spLocks noGrp="1"/>
          </p:cNvSpPr>
          <p:nvPr>
            <p:ph sz="half" idx="1"/>
          </p:nvPr>
        </p:nvSpPr>
        <p:spPr>
          <a:xfrm>
            <a:off x="838200" y="1742661"/>
            <a:ext cx="5181600" cy="4652963"/>
          </a:xfrm>
        </p:spPr>
        <p:txBody>
          <a:bodyPr>
            <a:normAutofit fontScale="85000" lnSpcReduction="20000"/>
          </a:bodyPr>
          <a:lstStyle/>
          <a:p>
            <a:pPr marL="0" indent="0">
              <a:buNone/>
            </a:pPr>
            <a:r>
              <a:rPr lang="en-US"/>
              <a:t>Cloud Service Compositionality</a:t>
            </a:r>
          </a:p>
          <a:p>
            <a:pPr marL="0" indent="0">
              <a:buNone/>
            </a:pPr>
            <a:endParaRPr lang="en-US"/>
          </a:p>
          <a:p>
            <a:pPr marL="0" indent="0">
              <a:buNone/>
            </a:pPr>
            <a:r>
              <a:rPr lang="en-US"/>
              <a:t>Cloud Service Contracts </a:t>
            </a:r>
          </a:p>
          <a:p>
            <a:r>
              <a:rPr lang="en-US"/>
              <a:t>@requires</a:t>
            </a:r>
          </a:p>
          <a:p>
            <a:r>
              <a:rPr lang="en-US"/>
              <a:t>@ensures</a:t>
            </a:r>
          </a:p>
          <a:p>
            <a:r>
              <a:rPr lang="en-US"/>
              <a:t>@invariant</a:t>
            </a:r>
          </a:p>
          <a:p>
            <a:endParaRPr lang="en-US"/>
          </a:p>
          <a:p>
            <a:pPr marL="0" indent="0">
              <a:buNone/>
            </a:pPr>
            <a:r>
              <a:rPr lang="en-US"/>
              <a:t>String Constraint Types</a:t>
            </a:r>
          </a:p>
          <a:p>
            <a:pPr marL="0" indent="0">
              <a:buNone/>
            </a:pPr>
            <a:endParaRPr lang="en-US"/>
          </a:p>
          <a:p>
            <a:pPr marL="0" indent="0">
              <a:buNone/>
            </a:pPr>
            <a:r>
              <a:rPr lang="en-US"/>
              <a:t>Bosque provides</a:t>
            </a:r>
          </a:p>
          <a:p>
            <a:r>
              <a:rPr lang="en-US"/>
              <a:t>Fuzz Tests</a:t>
            </a:r>
          </a:p>
          <a:p>
            <a:r>
              <a:rPr lang="en-US"/>
              <a:t>Auto-Mock</a:t>
            </a:r>
          </a:p>
          <a:p>
            <a:endParaRPr lang="en-US"/>
          </a:p>
          <a:p>
            <a:endParaRPr lang="en-US"/>
          </a:p>
        </p:txBody>
      </p:sp>
      <p:pic>
        <p:nvPicPr>
          <p:cNvPr id="3074" name="Picture 2">
            <a:extLst>
              <a:ext uri="{FF2B5EF4-FFF2-40B4-BE49-F238E27FC236}">
                <a16:creationId xmlns:a16="http://schemas.microsoft.com/office/drawing/2014/main" id="{7A69B488-B608-930C-5667-10D06EABA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2939" y="2218442"/>
            <a:ext cx="7156776" cy="4093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92550E8-86DE-14C8-1501-0EAB4806B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835063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0A618A5-A881-926A-4EBB-FC1252C4AB0C}"/>
              </a:ext>
            </a:extLst>
          </p:cNvPr>
          <p:cNvGrpSpPr/>
          <p:nvPr/>
        </p:nvGrpSpPr>
        <p:grpSpPr>
          <a:xfrm>
            <a:off x="426334" y="564006"/>
            <a:ext cx="5535808" cy="6073378"/>
            <a:chOff x="973819" y="682033"/>
            <a:chExt cx="5535808" cy="6073378"/>
          </a:xfrm>
        </p:grpSpPr>
        <p:grpSp>
          <p:nvGrpSpPr>
            <p:cNvPr id="18" name="Group 17">
              <a:extLst>
                <a:ext uri="{FF2B5EF4-FFF2-40B4-BE49-F238E27FC236}">
                  <a16:creationId xmlns:a16="http://schemas.microsoft.com/office/drawing/2014/main" id="{11203E45-7A43-87CA-05D6-62B140FA5EF7}"/>
                </a:ext>
              </a:extLst>
            </p:cNvPr>
            <p:cNvGrpSpPr/>
            <p:nvPr/>
          </p:nvGrpSpPr>
          <p:grpSpPr>
            <a:xfrm>
              <a:off x="973819" y="682033"/>
              <a:ext cx="5535808" cy="5105280"/>
              <a:chOff x="319610" y="1192721"/>
              <a:chExt cx="5535808" cy="5105280"/>
            </a:xfrm>
          </p:grpSpPr>
          <p:pic>
            <p:nvPicPr>
              <p:cNvPr id="10" name="Picture 9">
                <a:extLst>
                  <a:ext uri="{FF2B5EF4-FFF2-40B4-BE49-F238E27FC236}">
                    <a16:creationId xmlns:a16="http://schemas.microsoft.com/office/drawing/2014/main" id="{A1AB4AFC-7598-835D-925D-A061B06B450D}"/>
                  </a:ext>
                </a:extLst>
              </p:cNvPr>
              <p:cNvPicPr>
                <a:picLocks noChangeAspect="1"/>
              </p:cNvPicPr>
              <p:nvPr/>
            </p:nvPicPr>
            <p:blipFill>
              <a:blip r:embed="rId2">
                <a:duotone>
                  <a:schemeClr val="accent6">
                    <a:shade val="45000"/>
                    <a:satMod val="135000"/>
                  </a:schemeClr>
                  <a:prstClr val="white"/>
                </a:duotone>
              </a:blip>
              <a:stretch>
                <a:fillRect/>
              </a:stretch>
            </p:blipFill>
            <p:spPr>
              <a:xfrm>
                <a:off x="319610" y="1192721"/>
                <a:ext cx="5535808" cy="1525472"/>
              </a:xfrm>
              <a:prstGeom prst="rect">
                <a:avLst/>
              </a:prstGeom>
            </p:spPr>
          </p:pic>
          <p:pic>
            <p:nvPicPr>
              <p:cNvPr id="1026" name="Picture 2" descr="PDF] The Dynamic Geometry of Interaction Machine: A Call-by-need Graph  Rewriter | Semantic Scholar">
                <a:extLst>
                  <a:ext uri="{FF2B5EF4-FFF2-40B4-BE49-F238E27FC236}">
                    <a16:creationId xmlns:a16="http://schemas.microsoft.com/office/drawing/2014/main" id="{F736CBE1-5F3C-5464-3F66-8A096320A4F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8370" y="2772856"/>
                <a:ext cx="4991507" cy="352514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7B5DC1C2-6F82-4FEC-1546-4E43FD433920}"/>
                </a:ext>
              </a:extLst>
            </p:cNvPr>
            <p:cNvPicPr>
              <a:picLocks noChangeAspect="1"/>
            </p:cNvPicPr>
            <p:nvPr/>
          </p:nvPicPr>
          <p:blipFill>
            <a:blip r:embed="rId4">
              <a:duotone>
                <a:schemeClr val="accent6">
                  <a:shade val="45000"/>
                  <a:satMod val="135000"/>
                </a:schemeClr>
                <a:prstClr val="white"/>
              </a:duotone>
            </a:blip>
            <a:stretch>
              <a:fillRect/>
            </a:stretch>
          </p:blipFill>
          <p:spPr>
            <a:xfrm>
              <a:off x="1045654" y="3819877"/>
              <a:ext cx="5113511" cy="2935534"/>
            </a:xfrm>
            <a:prstGeom prst="rect">
              <a:avLst/>
            </a:prstGeom>
          </p:spPr>
        </p:pic>
      </p:grpSp>
      <p:pic>
        <p:nvPicPr>
          <p:cNvPr id="7" name="Picture 6" descr="A rainbow in the sky&#10;&#10;Description automatically generated with medium confidence">
            <a:extLst>
              <a:ext uri="{FF2B5EF4-FFF2-40B4-BE49-F238E27FC236}">
                <a16:creationId xmlns:a16="http://schemas.microsoft.com/office/drawing/2014/main" id="{C742F457-9558-8D76-2002-D3FAAF22419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6200000">
            <a:off x="5670298" y="329473"/>
            <a:ext cx="6327672" cy="6109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a:extLst>
              <a:ext uri="{FF2B5EF4-FFF2-40B4-BE49-F238E27FC236}">
                <a16:creationId xmlns:a16="http://schemas.microsoft.com/office/drawing/2014/main" id="{39677E2C-8EF8-DE89-F3A1-6D3F4B3BD50A}"/>
              </a:ext>
            </a:extLst>
          </p:cNvPr>
          <p:cNvSpPr/>
          <p:nvPr/>
        </p:nvSpPr>
        <p:spPr>
          <a:xfrm>
            <a:off x="6906278" y="120683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KISS (2004)</a:t>
            </a:r>
            <a:endParaRPr lang="en-US"/>
          </a:p>
        </p:txBody>
      </p:sp>
      <p:sp>
        <p:nvSpPr>
          <p:cNvPr id="13" name="Rectangle 12">
            <a:extLst>
              <a:ext uri="{FF2B5EF4-FFF2-40B4-BE49-F238E27FC236}">
                <a16:creationId xmlns:a16="http://schemas.microsoft.com/office/drawing/2014/main" id="{D66CDCBC-DA3F-5545-CF16-1AA7A2E1C90A}"/>
              </a:ext>
            </a:extLst>
          </p:cNvPr>
          <p:cNvSpPr/>
          <p:nvPr/>
        </p:nvSpPr>
        <p:spPr>
          <a:xfrm>
            <a:off x="3217446" y="239737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 (2012)</a:t>
            </a:r>
            <a:endParaRPr lang="en-US"/>
          </a:p>
        </p:txBody>
      </p:sp>
      <p:sp>
        <p:nvSpPr>
          <p:cNvPr id="23" name="Rectangle 22">
            <a:extLst>
              <a:ext uri="{FF2B5EF4-FFF2-40B4-BE49-F238E27FC236}">
                <a16:creationId xmlns:a16="http://schemas.microsoft.com/office/drawing/2014/main" id="{3C5A005B-5AB9-E843-5E51-D41A5312BA6B}"/>
              </a:ext>
            </a:extLst>
          </p:cNvPr>
          <p:cNvSpPr/>
          <p:nvPr/>
        </p:nvSpPr>
        <p:spPr>
          <a:xfrm>
            <a:off x="7856934" y="4089323"/>
            <a:ext cx="1865611" cy="611523"/>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CIVL (2015)</a:t>
            </a:r>
          </a:p>
        </p:txBody>
      </p:sp>
      <p:sp>
        <p:nvSpPr>
          <p:cNvPr id="25" name="Rectangle 24">
            <a:extLst>
              <a:ext uri="{FF2B5EF4-FFF2-40B4-BE49-F238E27FC236}">
                <a16:creationId xmlns:a16="http://schemas.microsoft.com/office/drawing/2014/main" id="{67567193-3D22-0BD9-4A8F-133F9BE96C1B}"/>
              </a:ext>
            </a:extLst>
          </p:cNvPr>
          <p:cNvSpPr/>
          <p:nvPr/>
        </p:nvSpPr>
        <p:spPr>
          <a:xfrm>
            <a:off x="8001608" y="5113714"/>
            <a:ext cx="1895061" cy="55557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VeriSol (2018)</a:t>
            </a:r>
            <a:endParaRPr lang="en-US"/>
          </a:p>
        </p:txBody>
      </p:sp>
      <p:sp>
        <p:nvSpPr>
          <p:cNvPr id="31" name="Rectangle 30">
            <a:extLst>
              <a:ext uri="{FF2B5EF4-FFF2-40B4-BE49-F238E27FC236}">
                <a16:creationId xmlns:a16="http://schemas.microsoft.com/office/drawing/2014/main" id="{2E5EA6F7-0B1F-E590-50D3-3DD8D1719988}"/>
              </a:ext>
            </a:extLst>
          </p:cNvPr>
          <p:cNvSpPr/>
          <p:nvPr/>
        </p:nvSpPr>
        <p:spPr>
          <a:xfrm>
            <a:off x="3146067" y="5043601"/>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Steel (2020)</a:t>
            </a:r>
            <a:endParaRPr lang="en-US"/>
          </a:p>
        </p:txBody>
      </p:sp>
      <p:sp>
        <p:nvSpPr>
          <p:cNvPr id="33" name="Rectangle 32">
            <a:extLst>
              <a:ext uri="{FF2B5EF4-FFF2-40B4-BE49-F238E27FC236}">
                <a16:creationId xmlns:a16="http://schemas.microsoft.com/office/drawing/2014/main" id="{F522D082-13DC-DEBF-4B25-83CDA6036B8C}"/>
              </a:ext>
            </a:extLst>
          </p:cNvPr>
          <p:cNvSpPr/>
          <p:nvPr/>
        </p:nvSpPr>
        <p:spPr>
          <a:xfrm>
            <a:off x="9924402" y="2164542"/>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VCC (2009)</a:t>
            </a:r>
            <a:endParaRPr lang="en-US"/>
          </a:p>
        </p:txBody>
      </p:sp>
      <p:sp>
        <p:nvSpPr>
          <p:cNvPr id="36" name="TextBox 35">
            <a:extLst>
              <a:ext uri="{FF2B5EF4-FFF2-40B4-BE49-F238E27FC236}">
                <a16:creationId xmlns:a16="http://schemas.microsoft.com/office/drawing/2014/main" id="{5193E2C5-5FB1-6698-231B-139CE20F85AB}"/>
              </a:ext>
            </a:extLst>
          </p:cNvPr>
          <p:cNvSpPr txBox="1"/>
          <p:nvPr/>
        </p:nvSpPr>
        <p:spPr>
          <a:xfrm>
            <a:off x="3692966" y="53310"/>
            <a:ext cx="3932808" cy="523220"/>
          </a:xfrm>
          <a:prstGeom prst="rect">
            <a:avLst/>
          </a:prstGeom>
          <a:noFill/>
        </p:spPr>
        <p:txBody>
          <a:bodyPr wrap="none" rtlCol="0">
            <a:spAutoFit/>
          </a:bodyPr>
          <a:lstStyle/>
          <a:p>
            <a:r>
              <a:rPr lang="en-US" sz="2800"/>
              <a:t>Systems Code Verification</a:t>
            </a:r>
          </a:p>
        </p:txBody>
      </p:sp>
      <p:sp>
        <p:nvSpPr>
          <p:cNvPr id="6" name="Rectangle 5">
            <a:extLst>
              <a:ext uri="{FF2B5EF4-FFF2-40B4-BE49-F238E27FC236}">
                <a16:creationId xmlns:a16="http://schemas.microsoft.com/office/drawing/2014/main" id="{48E3FC3B-978C-7E0E-2D07-41C6E84C0CF5}"/>
              </a:ext>
            </a:extLst>
          </p:cNvPr>
          <p:cNvSpPr/>
          <p:nvPr/>
        </p:nvSpPr>
        <p:spPr>
          <a:xfrm>
            <a:off x="3217446" y="156002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F7 (2007)</a:t>
            </a:r>
            <a:endParaRPr lang="en-US"/>
          </a:p>
        </p:txBody>
      </p:sp>
      <p:sp>
        <p:nvSpPr>
          <p:cNvPr id="3" name="Rectangle 2">
            <a:extLst>
              <a:ext uri="{FF2B5EF4-FFF2-40B4-BE49-F238E27FC236}">
                <a16:creationId xmlns:a16="http://schemas.microsoft.com/office/drawing/2014/main" id="{33A40633-3C12-C523-48C0-2BFEA66FADA8}"/>
              </a:ext>
            </a:extLst>
          </p:cNvPr>
          <p:cNvSpPr/>
          <p:nvPr/>
        </p:nvSpPr>
        <p:spPr>
          <a:xfrm>
            <a:off x="684722" y="582804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Verus (2022)</a:t>
            </a:r>
          </a:p>
        </p:txBody>
      </p:sp>
      <p:sp>
        <p:nvSpPr>
          <p:cNvPr id="12" name="Rectangle 11">
            <a:extLst>
              <a:ext uri="{FF2B5EF4-FFF2-40B4-BE49-F238E27FC236}">
                <a16:creationId xmlns:a16="http://schemas.microsoft.com/office/drawing/2014/main" id="{6DAEB78C-A187-63C5-370E-27884FB996CD}"/>
              </a:ext>
            </a:extLst>
          </p:cNvPr>
          <p:cNvSpPr/>
          <p:nvPr/>
        </p:nvSpPr>
        <p:spPr>
          <a:xfrm>
            <a:off x="583005" y="4878592"/>
            <a:ext cx="4633085" cy="178567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p>
        </p:txBody>
      </p:sp>
      <p:sp>
        <p:nvSpPr>
          <p:cNvPr id="15" name="Rectangle 14">
            <a:extLst>
              <a:ext uri="{FF2B5EF4-FFF2-40B4-BE49-F238E27FC236}">
                <a16:creationId xmlns:a16="http://schemas.microsoft.com/office/drawing/2014/main" id="{7644E576-BAF8-81D9-8862-185793C2DB04}"/>
              </a:ext>
            </a:extLst>
          </p:cNvPr>
          <p:cNvSpPr/>
          <p:nvPr/>
        </p:nvSpPr>
        <p:spPr>
          <a:xfrm>
            <a:off x="684722" y="494322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SLAyer (2008)</a:t>
            </a:r>
            <a:endParaRPr lang="en-US"/>
          </a:p>
        </p:txBody>
      </p:sp>
      <p:sp>
        <p:nvSpPr>
          <p:cNvPr id="17" name="Rectangle 16">
            <a:extLst>
              <a:ext uri="{FF2B5EF4-FFF2-40B4-BE49-F238E27FC236}">
                <a16:creationId xmlns:a16="http://schemas.microsoft.com/office/drawing/2014/main" id="{1B49BFC3-153F-4C3D-6DB5-9FFCC9E7F7F2}"/>
              </a:ext>
            </a:extLst>
          </p:cNvPr>
          <p:cNvSpPr/>
          <p:nvPr/>
        </p:nvSpPr>
        <p:spPr>
          <a:xfrm>
            <a:off x="669225" y="4104593"/>
            <a:ext cx="1895061" cy="596253"/>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Verona (2022)</a:t>
            </a:r>
          </a:p>
        </p:txBody>
      </p:sp>
      <p:sp>
        <p:nvSpPr>
          <p:cNvPr id="19" name="Rectangle 18">
            <a:extLst>
              <a:ext uri="{FF2B5EF4-FFF2-40B4-BE49-F238E27FC236}">
                <a16:creationId xmlns:a16="http://schemas.microsoft.com/office/drawing/2014/main" id="{58188857-DABD-5C0A-4C71-6964B510EA32}"/>
              </a:ext>
            </a:extLst>
          </p:cNvPr>
          <p:cNvSpPr/>
          <p:nvPr/>
        </p:nvSpPr>
        <p:spPr>
          <a:xfrm>
            <a:off x="5265581" y="5491754"/>
            <a:ext cx="1895061" cy="55557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Armada (2020)</a:t>
            </a:r>
          </a:p>
        </p:txBody>
      </p:sp>
      <p:sp>
        <p:nvSpPr>
          <p:cNvPr id="21" name="Rectangle 20">
            <a:extLst>
              <a:ext uri="{FF2B5EF4-FFF2-40B4-BE49-F238E27FC236}">
                <a16:creationId xmlns:a16="http://schemas.microsoft.com/office/drawing/2014/main" id="{903041E4-D368-D691-177C-2F53B6F5D6DC}"/>
              </a:ext>
            </a:extLst>
          </p:cNvPr>
          <p:cNvSpPr/>
          <p:nvPr/>
        </p:nvSpPr>
        <p:spPr>
          <a:xfrm>
            <a:off x="9896628" y="310349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Chalice (2010)</a:t>
            </a:r>
            <a:endParaRPr lang="en-US"/>
          </a:p>
        </p:txBody>
      </p:sp>
      <p:sp>
        <p:nvSpPr>
          <p:cNvPr id="24" name="Rectangle 23">
            <a:extLst>
              <a:ext uri="{FF2B5EF4-FFF2-40B4-BE49-F238E27FC236}">
                <a16:creationId xmlns:a16="http://schemas.microsoft.com/office/drawing/2014/main" id="{1D55966D-A5CC-DF68-1B26-0D04AFD4D828}"/>
              </a:ext>
            </a:extLst>
          </p:cNvPr>
          <p:cNvSpPr/>
          <p:nvPr/>
        </p:nvSpPr>
        <p:spPr>
          <a:xfrm>
            <a:off x="9907645" y="4089323"/>
            <a:ext cx="1895061" cy="62811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Viper (2016)</a:t>
            </a:r>
            <a:endParaRPr lang="en-US"/>
          </a:p>
        </p:txBody>
      </p:sp>
      <p:sp>
        <p:nvSpPr>
          <p:cNvPr id="27" name="TextBox 26">
            <a:extLst>
              <a:ext uri="{FF2B5EF4-FFF2-40B4-BE49-F238E27FC236}">
                <a16:creationId xmlns:a16="http://schemas.microsoft.com/office/drawing/2014/main" id="{9152D55D-36A6-3F40-116F-BA19619EF704}"/>
              </a:ext>
            </a:extLst>
          </p:cNvPr>
          <p:cNvSpPr txBox="1"/>
          <p:nvPr/>
        </p:nvSpPr>
        <p:spPr>
          <a:xfrm>
            <a:off x="2576713" y="6298001"/>
            <a:ext cx="2610197" cy="369332"/>
          </a:xfrm>
          <a:prstGeom prst="rect">
            <a:avLst/>
          </a:prstGeom>
          <a:solidFill>
            <a:schemeClr val="bg1"/>
          </a:solidFill>
        </p:spPr>
        <p:txBody>
          <a:bodyPr wrap="square">
            <a:spAutoFit/>
          </a:bodyPr>
          <a:lstStyle/>
          <a:p>
            <a:pPr algn="r"/>
            <a:r>
              <a:rPr lang="en-US">
                <a:solidFill>
                  <a:schemeClr val="accent2">
                    <a:lumMod val="75000"/>
                  </a:schemeClr>
                </a:solidFill>
              </a:rPr>
              <a:t>Separation Logic (1999)</a:t>
            </a:r>
          </a:p>
        </p:txBody>
      </p:sp>
      <p:sp>
        <p:nvSpPr>
          <p:cNvPr id="9" name="Rectangle 8">
            <a:extLst>
              <a:ext uri="{FF2B5EF4-FFF2-40B4-BE49-F238E27FC236}">
                <a16:creationId xmlns:a16="http://schemas.microsoft.com/office/drawing/2014/main" id="{B9B12362-2E42-B0D4-AACD-0C62CA0D2DE7}"/>
              </a:ext>
            </a:extLst>
          </p:cNvPr>
          <p:cNvSpPr/>
          <p:nvPr/>
        </p:nvSpPr>
        <p:spPr>
          <a:xfrm>
            <a:off x="6130445" y="2164542"/>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HAVOC (2010)</a:t>
            </a:r>
            <a:endParaRPr lang="en-US"/>
          </a:p>
        </p:txBody>
      </p:sp>
      <p:sp>
        <p:nvSpPr>
          <p:cNvPr id="14" name="Rectangle 13">
            <a:extLst>
              <a:ext uri="{FF2B5EF4-FFF2-40B4-BE49-F238E27FC236}">
                <a16:creationId xmlns:a16="http://schemas.microsoft.com/office/drawing/2014/main" id="{055B0905-7BDC-E40F-C2E4-D92C5DFAF591}"/>
              </a:ext>
            </a:extLst>
          </p:cNvPr>
          <p:cNvSpPr/>
          <p:nvPr/>
        </p:nvSpPr>
        <p:spPr>
          <a:xfrm>
            <a:off x="9896628" y="227906"/>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dbl">
                <a:solidFill>
                  <a:schemeClr val="accent2">
                    <a:lumMod val="50000"/>
                  </a:schemeClr>
                </a:solidFill>
                <a:latin typeface="STCaiyun" panose="020B0503020204020204" pitchFamily="2" charset="-122"/>
                <a:ea typeface="STCaiyun" panose="020B0503020204020204" pitchFamily="2" charset="-122"/>
              </a:rPr>
              <a:t>Boogie </a:t>
            </a:r>
            <a:r>
              <a:rPr lang="en-US">
                <a:solidFill>
                  <a:schemeClr val="tx1"/>
                </a:solidFill>
              </a:rPr>
              <a:t>(2004)</a:t>
            </a:r>
            <a:r>
              <a:rPr lang="en-US" u="dbl">
                <a:solidFill>
                  <a:schemeClr val="accent2">
                    <a:lumMod val="50000"/>
                  </a:schemeClr>
                </a:solidFill>
                <a:latin typeface="STCaiyun" panose="020B0503020204020204" pitchFamily="2" charset="-122"/>
                <a:ea typeface="STCaiyun" panose="020B0503020204020204" pitchFamily="2" charset="-122"/>
              </a:rPr>
              <a:t> </a:t>
            </a:r>
          </a:p>
        </p:txBody>
      </p:sp>
      <p:sp>
        <p:nvSpPr>
          <p:cNvPr id="29" name="Rectangle 28">
            <a:extLst>
              <a:ext uri="{FF2B5EF4-FFF2-40B4-BE49-F238E27FC236}">
                <a16:creationId xmlns:a16="http://schemas.microsoft.com/office/drawing/2014/main" id="{1C14D778-7F92-2D0F-D038-50AED55B853C}"/>
              </a:ext>
            </a:extLst>
          </p:cNvPr>
          <p:cNvSpPr/>
          <p:nvPr/>
        </p:nvSpPr>
        <p:spPr>
          <a:xfrm>
            <a:off x="556830" y="320969"/>
            <a:ext cx="1895061" cy="70899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tx1"/>
                </a:solidFill>
              </a:rPr>
              <a:t>FP &amp; Logics</a:t>
            </a:r>
            <a:endParaRPr lang="en-US"/>
          </a:p>
        </p:txBody>
      </p:sp>
      <p:sp>
        <p:nvSpPr>
          <p:cNvPr id="32" name="Rectangle 31">
            <a:extLst>
              <a:ext uri="{FF2B5EF4-FFF2-40B4-BE49-F238E27FC236}">
                <a16:creationId xmlns:a16="http://schemas.microsoft.com/office/drawing/2014/main" id="{9486A597-20D6-7051-56D0-546E5164E659}"/>
              </a:ext>
            </a:extLst>
          </p:cNvPr>
          <p:cNvSpPr/>
          <p:nvPr/>
        </p:nvSpPr>
        <p:spPr>
          <a:xfrm>
            <a:off x="1022172" y="326712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EverCrypt (2019)</a:t>
            </a:r>
            <a:endParaRPr lang="en-US"/>
          </a:p>
        </p:txBody>
      </p:sp>
      <p:sp>
        <p:nvSpPr>
          <p:cNvPr id="35" name="Rectangle 34">
            <a:extLst>
              <a:ext uri="{FF2B5EF4-FFF2-40B4-BE49-F238E27FC236}">
                <a16:creationId xmlns:a16="http://schemas.microsoft.com/office/drawing/2014/main" id="{55DD793A-1B42-1D61-F0BD-8117F9F2F0CE}"/>
              </a:ext>
            </a:extLst>
          </p:cNvPr>
          <p:cNvSpPr/>
          <p:nvPr/>
        </p:nvSpPr>
        <p:spPr>
          <a:xfrm>
            <a:off x="3183044" y="327723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EverParse (2019)</a:t>
            </a:r>
            <a:endParaRPr lang="en-US"/>
          </a:p>
        </p:txBody>
      </p:sp>
      <p:sp>
        <p:nvSpPr>
          <p:cNvPr id="38" name="Rectangle 37">
            <a:extLst>
              <a:ext uri="{FF2B5EF4-FFF2-40B4-BE49-F238E27FC236}">
                <a16:creationId xmlns:a16="http://schemas.microsoft.com/office/drawing/2014/main" id="{C3BC906D-C99A-755A-58DF-A065C9219AAF}"/>
              </a:ext>
            </a:extLst>
          </p:cNvPr>
          <p:cNvSpPr/>
          <p:nvPr/>
        </p:nvSpPr>
        <p:spPr>
          <a:xfrm>
            <a:off x="1024002" y="237969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Vale (2017)</a:t>
            </a:r>
            <a:endParaRPr lang="en-US"/>
          </a:p>
        </p:txBody>
      </p:sp>
      <p:sp>
        <p:nvSpPr>
          <p:cNvPr id="40" name="Rectangle 39">
            <a:extLst>
              <a:ext uri="{FF2B5EF4-FFF2-40B4-BE49-F238E27FC236}">
                <a16:creationId xmlns:a16="http://schemas.microsoft.com/office/drawing/2014/main" id="{AF77E892-F22E-3714-10A9-23E7ACB0AF90}"/>
              </a:ext>
            </a:extLst>
          </p:cNvPr>
          <p:cNvSpPr/>
          <p:nvPr/>
        </p:nvSpPr>
        <p:spPr>
          <a:xfrm>
            <a:off x="3224252" y="694076"/>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 (2001)</a:t>
            </a:r>
            <a:endParaRPr lang="en-US"/>
          </a:p>
        </p:txBody>
      </p:sp>
      <p:sp>
        <p:nvSpPr>
          <p:cNvPr id="42" name="Rectangle 41">
            <a:extLst>
              <a:ext uri="{FF2B5EF4-FFF2-40B4-BE49-F238E27FC236}">
                <a16:creationId xmlns:a16="http://schemas.microsoft.com/office/drawing/2014/main" id="{CE85E441-5A11-11E3-C66A-111664F4B850}"/>
              </a:ext>
            </a:extLst>
          </p:cNvPr>
          <p:cNvSpPr/>
          <p:nvPr/>
        </p:nvSpPr>
        <p:spPr>
          <a:xfrm>
            <a:off x="5811701" y="4089323"/>
            <a:ext cx="1895061" cy="621795"/>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Ironfleet (2015)</a:t>
            </a:r>
            <a:endParaRPr lang="en-US"/>
          </a:p>
        </p:txBody>
      </p:sp>
      <p:sp>
        <p:nvSpPr>
          <p:cNvPr id="44" name="Rectangle 43">
            <a:extLst>
              <a:ext uri="{FF2B5EF4-FFF2-40B4-BE49-F238E27FC236}">
                <a16:creationId xmlns:a16="http://schemas.microsoft.com/office/drawing/2014/main" id="{AB330BBE-E042-E66C-B63F-1EB10A9C18A7}"/>
              </a:ext>
            </a:extLst>
          </p:cNvPr>
          <p:cNvSpPr/>
          <p:nvPr/>
        </p:nvSpPr>
        <p:spPr>
          <a:xfrm>
            <a:off x="9397696" y="123301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Spec# (2004)</a:t>
            </a:r>
            <a:endParaRPr lang="en-US"/>
          </a:p>
        </p:txBody>
      </p:sp>
      <p:sp>
        <p:nvSpPr>
          <p:cNvPr id="46" name="Rectangle 45">
            <a:extLst>
              <a:ext uri="{FF2B5EF4-FFF2-40B4-BE49-F238E27FC236}">
                <a16:creationId xmlns:a16="http://schemas.microsoft.com/office/drawing/2014/main" id="{B6C092BE-684C-D037-BDCE-4694D4CA1BE3}"/>
              </a:ext>
            </a:extLst>
          </p:cNvPr>
          <p:cNvSpPr/>
          <p:nvPr/>
        </p:nvSpPr>
        <p:spPr>
          <a:xfrm>
            <a:off x="556831" y="1630843"/>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Verve (2010)</a:t>
            </a:r>
            <a:endParaRPr lang="en-US"/>
          </a:p>
        </p:txBody>
      </p:sp>
      <p:sp>
        <p:nvSpPr>
          <p:cNvPr id="48" name="Rectangle 47">
            <a:extLst>
              <a:ext uri="{FF2B5EF4-FFF2-40B4-BE49-F238E27FC236}">
                <a16:creationId xmlns:a16="http://schemas.microsoft.com/office/drawing/2014/main" id="{EB997B6F-9FBC-37C5-9234-784301A4C092}"/>
              </a:ext>
            </a:extLst>
          </p:cNvPr>
          <p:cNvSpPr/>
          <p:nvPr/>
        </p:nvSpPr>
        <p:spPr>
          <a:xfrm>
            <a:off x="7856934" y="3110297"/>
            <a:ext cx="1860616"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Dafny (2010)</a:t>
            </a:r>
            <a:endParaRPr lang="en-US"/>
          </a:p>
        </p:txBody>
      </p:sp>
    </p:spTree>
    <p:extLst>
      <p:ext uri="{BB962C8B-B14F-4D97-AF65-F5344CB8AC3E}">
        <p14:creationId xmlns:p14="http://schemas.microsoft.com/office/powerpoint/2010/main" val="318683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8AE253B-39EE-4FFF-BDC0-CBD26057AFD5}"/>
              </a:ext>
            </a:extLst>
          </p:cNvPr>
          <p:cNvSpPr/>
          <p:nvPr/>
        </p:nvSpPr>
        <p:spPr>
          <a:xfrm>
            <a:off x="-2201" y="938671"/>
            <a:ext cx="12218524" cy="2697292"/>
          </a:xfrm>
          <a:prstGeom prst="roundRect">
            <a:avLst>
              <a:gd name="adj" fmla="val 615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Embedded</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domain-</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specific</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languages</a:t>
            </a:r>
          </a:p>
        </p:txBody>
      </p:sp>
      <p:sp>
        <p:nvSpPr>
          <p:cNvPr id="4" name="Rectangle: Rounded Corners 3">
            <a:extLst>
              <a:ext uri="{FF2B5EF4-FFF2-40B4-BE49-F238E27FC236}">
                <a16:creationId xmlns:a16="http://schemas.microsoft.com/office/drawing/2014/main" id="{6589B80C-3634-486E-BB58-73E0CB666F27}"/>
              </a:ext>
            </a:extLst>
          </p:cNvPr>
          <p:cNvSpPr/>
          <p:nvPr/>
        </p:nvSpPr>
        <p:spPr>
          <a:xfrm>
            <a:off x="-2201" y="5081198"/>
            <a:ext cx="12192000" cy="1427662"/>
          </a:xfrm>
          <a:prstGeom prst="roundRect">
            <a:avLst>
              <a:gd name="adj" fmla="val 1170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Interfacing</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with existing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toolchains</a:t>
            </a:r>
          </a:p>
        </p:txBody>
      </p:sp>
      <p:sp>
        <p:nvSpPr>
          <p:cNvPr id="3" name="Rectangle: Rounded Corners 2">
            <a:extLst>
              <a:ext uri="{FF2B5EF4-FFF2-40B4-BE49-F238E27FC236}">
                <a16:creationId xmlns:a16="http://schemas.microsoft.com/office/drawing/2014/main" id="{A398ED68-B6A9-42F3-8877-9CB0B2FADDC7}"/>
              </a:ext>
            </a:extLst>
          </p:cNvPr>
          <p:cNvSpPr/>
          <p:nvPr/>
        </p:nvSpPr>
        <p:spPr>
          <a:xfrm>
            <a:off x="-29291" y="3644315"/>
            <a:ext cx="12245613" cy="1427662"/>
          </a:xfrm>
          <a:prstGeom prst="roundRect">
            <a:avLst>
              <a:gd name="adj" fmla="val 1269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Logical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foundations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of programs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and proofs</a:t>
            </a:r>
          </a:p>
        </p:txBody>
      </p:sp>
      <p:pic>
        <p:nvPicPr>
          <p:cNvPr id="2" name="Picture 2" descr="F* Logo">
            <a:extLst>
              <a:ext uri="{FF2B5EF4-FFF2-40B4-BE49-F238E27FC236}">
                <a16:creationId xmlns:a16="http://schemas.microsoft.com/office/drawing/2014/main" id="{91E4F74E-705A-4AC7-951D-63317EAC27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3809" y="3833195"/>
            <a:ext cx="1191991" cy="1191991"/>
          </a:xfrm>
          <a:prstGeom prst="rect">
            <a:avLst/>
          </a:prstGeom>
          <a:ln w="28575" cap="sq">
            <a:noFill/>
            <a:miter lim="800000"/>
          </a:ln>
          <a:effectLst/>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DD6C58D-9573-49E8-AC74-A37595E887CB}"/>
              </a:ext>
            </a:extLst>
          </p:cNvPr>
          <p:cNvGrpSpPr/>
          <p:nvPr/>
        </p:nvGrpSpPr>
        <p:grpSpPr>
          <a:xfrm>
            <a:off x="6387437" y="4699612"/>
            <a:ext cx="3280360" cy="1604676"/>
            <a:chOff x="4867169" y="4528363"/>
            <a:chExt cx="3280360" cy="1604676"/>
          </a:xfrm>
        </p:grpSpPr>
        <p:cxnSp>
          <p:nvCxnSpPr>
            <p:cNvPr id="15" name="Straight Arrow Connector 14">
              <a:extLst>
                <a:ext uri="{FF2B5EF4-FFF2-40B4-BE49-F238E27FC236}">
                  <a16:creationId xmlns:a16="http://schemas.microsoft.com/office/drawing/2014/main" id="{027CD822-6B77-4465-A61F-82CE4D973F3B}"/>
                </a:ext>
              </a:extLst>
            </p:cNvPr>
            <p:cNvCxnSpPr>
              <a:cxnSpLocks/>
              <a:endCxn id="17" idx="0"/>
            </p:cNvCxnSpPr>
            <p:nvPr/>
          </p:nvCxnSpPr>
          <p:spPr>
            <a:xfrm>
              <a:off x="4922390" y="4528363"/>
              <a:ext cx="639156" cy="874486"/>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F651B71-362B-4784-AEDF-57E8B9C67DF3}"/>
                </a:ext>
              </a:extLst>
            </p:cNvPr>
            <p:cNvSpPr txBox="1"/>
            <p:nvPr/>
          </p:nvSpPr>
          <p:spPr>
            <a:xfrm>
              <a:off x="6515543" y="5307984"/>
              <a:ext cx="1631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475FEABD-8161-46B8-A789-7A66E7BB7D17}"/>
                </a:ext>
              </a:extLst>
            </p:cNvPr>
            <p:cNvSpPr/>
            <p:nvPr/>
          </p:nvSpPr>
          <p:spPr bwMode="auto">
            <a:xfrm>
              <a:off x="4867169" y="5402849"/>
              <a:ext cx="1388754" cy="730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X86 Assembly</a:t>
              </a:r>
            </a:p>
          </p:txBody>
        </p:sp>
      </p:grpSp>
      <p:grpSp>
        <p:nvGrpSpPr>
          <p:cNvPr id="18" name="Group 17">
            <a:extLst>
              <a:ext uri="{FF2B5EF4-FFF2-40B4-BE49-F238E27FC236}">
                <a16:creationId xmlns:a16="http://schemas.microsoft.com/office/drawing/2014/main" id="{54A1328B-9628-4BD7-8CE3-F6D1722A9022}"/>
              </a:ext>
            </a:extLst>
          </p:cNvPr>
          <p:cNvGrpSpPr/>
          <p:nvPr/>
        </p:nvGrpSpPr>
        <p:grpSpPr>
          <a:xfrm>
            <a:off x="6129806" y="2338483"/>
            <a:ext cx="5106622" cy="1494711"/>
            <a:chOff x="7885553" y="2822136"/>
            <a:chExt cx="5106622" cy="1494711"/>
          </a:xfrm>
        </p:grpSpPr>
        <p:sp>
          <p:nvSpPr>
            <p:cNvPr id="20" name="TextBox 19">
              <a:extLst>
                <a:ext uri="{FF2B5EF4-FFF2-40B4-BE49-F238E27FC236}">
                  <a16:creationId xmlns:a16="http://schemas.microsoft.com/office/drawing/2014/main" id="{C4C4E877-73F1-4C41-BD23-DB4845887187}"/>
                </a:ext>
              </a:extLst>
            </p:cNvPr>
            <p:cNvSpPr txBox="1"/>
            <p:nvPr/>
          </p:nvSpPr>
          <p:spPr>
            <a:xfrm>
              <a:off x="8925219" y="2848767"/>
              <a:ext cx="115591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Vale</a:t>
              </a:r>
            </a:p>
          </p:txBody>
        </p:sp>
        <p:cxnSp>
          <p:nvCxnSpPr>
            <p:cNvPr id="22" name="Connector: Curved 21">
              <a:extLst>
                <a:ext uri="{FF2B5EF4-FFF2-40B4-BE49-F238E27FC236}">
                  <a16:creationId xmlns:a16="http://schemas.microsoft.com/office/drawing/2014/main" id="{F5FF0D8C-8EB6-478E-B2F1-4592006FB2D3}"/>
                </a:ext>
              </a:extLst>
            </p:cNvPr>
            <p:cNvCxnSpPr>
              <a:cxnSpLocks/>
              <a:stCxn id="20" idx="1"/>
              <a:endCxn id="2" idx="0"/>
            </p:cNvCxnSpPr>
            <p:nvPr/>
          </p:nvCxnSpPr>
          <p:spPr>
            <a:xfrm rot="10800000" flipV="1">
              <a:off x="7885553" y="3141154"/>
              <a:ext cx="1039667" cy="1175693"/>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E79D718-C32B-4D82-89C4-594376430E57}"/>
                </a:ext>
              </a:extLst>
            </p:cNvPr>
            <p:cNvSpPr/>
            <p:nvPr/>
          </p:nvSpPr>
          <p:spPr>
            <a:xfrm>
              <a:off x="10096827" y="2822136"/>
              <a:ext cx="2895348"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Verified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assembly code</a:t>
              </a:r>
              <a:endPar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3A6206FA-F6B7-4BF5-95C3-59AA95DA533D}"/>
              </a:ext>
            </a:extLst>
          </p:cNvPr>
          <p:cNvGrpSpPr/>
          <p:nvPr/>
        </p:nvGrpSpPr>
        <p:grpSpPr>
          <a:xfrm>
            <a:off x="3534414" y="2190444"/>
            <a:ext cx="2869792" cy="1642751"/>
            <a:chOff x="3794413" y="1801566"/>
            <a:chExt cx="2869792" cy="1642751"/>
          </a:xfrm>
        </p:grpSpPr>
        <p:sp>
          <p:nvSpPr>
            <p:cNvPr id="27" name="TextBox 26">
              <a:extLst>
                <a:ext uri="{FF2B5EF4-FFF2-40B4-BE49-F238E27FC236}">
                  <a16:creationId xmlns:a16="http://schemas.microsoft.com/office/drawing/2014/main" id="{B790F608-346C-4D0E-A8F2-946F03225C6C}"/>
                </a:ext>
              </a:extLst>
            </p:cNvPr>
            <p:cNvSpPr txBox="1"/>
            <p:nvPr/>
          </p:nvSpPr>
          <p:spPr>
            <a:xfrm>
              <a:off x="3794413" y="1983594"/>
              <a:ext cx="1332016"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Low*</a:t>
              </a:r>
            </a:p>
          </p:txBody>
        </p:sp>
        <p:cxnSp>
          <p:nvCxnSpPr>
            <p:cNvPr id="32" name="Connector: Curved 31">
              <a:extLst>
                <a:ext uri="{FF2B5EF4-FFF2-40B4-BE49-F238E27FC236}">
                  <a16:creationId xmlns:a16="http://schemas.microsoft.com/office/drawing/2014/main" id="{038835A2-AE2E-4065-9D26-2B026FA975C9}"/>
                </a:ext>
              </a:extLst>
            </p:cNvPr>
            <p:cNvCxnSpPr>
              <a:cxnSpLocks/>
              <a:stCxn id="27" idx="3"/>
              <a:endCxn id="2" idx="0"/>
            </p:cNvCxnSpPr>
            <p:nvPr/>
          </p:nvCxnSpPr>
          <p:spPr>
            <a:xfrm>
              <a:off x="5126429" y="2275982"/>
              <a:ext cx="1263375" cy="1168335"/>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E66F8EE-56A5-4101-98EC-0B5AF3AA5328}"/>
                </a:ext>
              </a:extLst>
            </p:cNvPr>
            <p:cNvSpPr/>
            <p:nvPr/>
          </p:nvSpPr>
          <p:spPr>
            <a:xfrm>
              <a:off x="5152761" y="1801566"/>
              <a:ext cx="1511444"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Verified C programs</a:t>
              </a:r>
              <a:endPar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7F68CF81-91F9-444F-9E20-B522C9D3D902}"/>
              </a:ext>
            </a:extLst>
          </p:cNvPr>
          <p:cNvGrpSpPr/>
          <p:nvPr/>
        </p:nvGrpSpPr>
        <p:grpSpPr>
          <a:xfrm>
            <a:off x="6129804" y="2899745"/>
            <a:ext cx="4931748" cy="933450"/>
            <a:chOff x="5727963" y="2881131"/>
            <a:chExt cx="5217618" cy="933450"/>
          </a:xfrm>
        </p:grpSpPr>
        <p:sp>
          <p:nvSpPr>
            <p:cNvPr id="34" name="TextBox 33">
              <a:extLst>
                <a:ext uri="{FF2B5EF4-FFF2-40B4-BE49-F238E27FC236}">
                  <a16:creationId xmlns:a16="http://schemas.microsoft.com/office/drawing/2014/main" id="{EABCACFD-E48F-4D2F-85AD-31FA0ACD2A34}"/>
                </a:ext>
              </a:extLst>
            </p:cNvPr>
            <p:cNvSpPr txBox="1"/>
            <p:nvPr/>
          </p:nvSpPr>
          <p:spPr>
            <a:xfrm>
              <a:off x="8431915" y="2881131"/>
              <a:ext cx="115591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Steel</a:t>
              </a:r>
            </a:p>
          </p:txBody>
        </p:sp>
        <p:cxnSp>
          <p:nvCxnSpPr>
            <p:cNvPr id="35" name="Connector: Curved 34">
              <a:extLst>
                <a:ext uri="{FF2B5EF4-FFF2-40B4-BE49-F238E27FC236}">
                  <a16:creationId xmlns:a16="http://schemas.microsoft.com/office/drawing/2014/main" id="{ABBAD89C-B608-4FF4-8F0A-46C58E73E19D}"/>
                </a:ext>
              </a:extLst>
            </p:cNvPr>
            <p:cNvCxnSpPr>
              <a:cxnSpLocks/>
              <a:stCxn id="34" idx="1"/>
              <a:endCxn id="2" idx="0"/>
            </p:cNvCxnSpPr>
            <p:nvPr/>
          </p:nvCxnSpPr>
          <p:spPr>
            <a:xfrm rot="10800000" flipV="1">
              <a:off x="5727963" y="3173519"/>
              <a:ext cx="2703953" cy="641062"/>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624AF75-6FE7-44F6-831C-0EC33085F363}"/>
                </a:ext>
              </a:extLst>
            </p:cNvPr>
            <p:cNvSpPr/>
            <p:nvPr/>
          </p:nvSpPr>
          <p:spPr>
            <a:xfrm>
              <a:off x="9561931" y="2895823"/>
              <a:ext cx="1383650"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Concurrency  &amp; distribution</a:t>
              </a:r>
              <a:endPar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F8944899-CE14-49A1-B12F-848F53605A93}"/>
              </a:ext>
            </a:extLst>
          </p:cNvPr>
          <p:cNvGrpSpPr/>
          <p:nvPr/>
        </p:nvGrpSpPr>
        <p:grpSpPr>
          <a:xfrm>
            <a:off x="2314193" y="4631260"/>
            <a:ext cx="3568165" cy="1676586"/>
            <a:chOff x="2314193" y="4631260"/>
            <a:chExt cx="3568165" cy="1676586"/>
          </a:xfrm>
        </p:grpSpPr>
        <p:grpSp>
          <p:nvGrpSpPr>
            <p:cNvPr id="12" name="Group 11">
              <a:extLst>
                <a:ext uri="{FF2B5EF4-FFF2-40B4-BE49-F238E27FC236}">
                  <a16:creationId xmlns:a16="http://schemas.microsoft.com/office/drawing/2014/main" id="{A0AF058D-77D5-4B9C-8587-6E1F5F8ED0B2}"/>
                </a:ext>
              </a:extLst>
            </p:cNvPr>
            <p:cNvGrpSpPr/>
            <p:nvPr/>
          </p:nvGrpSpPr>
          <p:grpSpPr>
            <a:xfrm>
              <a:off x="4493604" y="4720576"/>
              <a:ext cx="1388754" cy="1584720"/>
              <a:chOff x="5061893" y="4554261"/>
              <a:chExt cx="1388754" cy="1584720"/>
            </a:xfrm>
          </p:grpSpPr>
          <p:cxnSp>
            <p:nvCxnSpPr>
              <p:cNvPr id="8" name="Straight Arrow Connector 7">
                <a:extLst>
                  <a:ext uri="{FF2B5EF4-FFF2-40B4-BE49-F238E27FC236}">
                    <a16:creationId xmlns:a16="http://schemas.microsoft.com/office/drawing/2014/main" id="{A369BF95-ECA3-4A94-BE41-E894DE5C63F2}"/>
                  </a:ext>
                </a:extLst>
              </p:cNvPr>
              <p:cNvCxnSpPr>
                <a:cxnSpLocks/>
                <a:endCxn id="11" idx="0"/>
              </p:cNvCxnSpPr>
              <p:nvPr/>
            </p:nvCxnSpPr>
            <p:spPr>
              <a:xfrm flipH="1">
                <a:off x="5756270" y="4554261"/>
                <a:ext cx="560300" cy="854530"/>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B080664E-FC9A-4CC8-BEDE-706122871A4A}"/>
                  </a:ext>
                </a:extLst>
              </p:cNvPr>
              <p:cNvSpPr/>
              <p:nvPr/>
            </p:nvSpPr>
            <p:spPr bwMode="auto">
              <a:xfrm>
                <a:off x="5061893" y="5408791"/>
                <a:ext cx="1388754" cy="730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C</a:t>
                </a:r>
              </a:p>
            </p:txBody>
          </p:sp>
        </p:grpSp>
        <p:cxnSp>
          <p:nvCxnSpPr>
            <p:cNvPr id="39" name="Straight Arrow Connector 38">
              <a:extLst>
                <a:ext uri="{FF2B5EF4-FFF2-40B4-BE49-F238E27FC236}">
                  <a16:creationId xmlns:a16="http://schemas.microsoft.com/office/drawing/2014/main" id="{C771C2C6-A73D-4F0D-83FC-7F604DEAC752}"/>
                </a:ext>
              </a:extLst>
            </p:cNvPr>
            <p:cNvCxnSpPr>
              <a:cxnSpLocks/>
              <a:endCxn id="41" idx="0"/>
            </p:cNvCxnSpPr>
            <p:nvPr/>
          </p:nvCxnSpPr>
          <p:spPr>
            <a:xfrm flipH="1">
              <a:off x="3274520" y="4631260"/>
              <a:ext cx="2418540" cy="964968"/>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E80DBCA8-B616-46A1-B447-52F37C31015A}"/>
                </a:ext>
              </a:extLst>
            </p:cNvPr>
            <p:cNvSpPr/>
            <p:nvPr/>
          </p:nvSpPr>
          <p:spPr bwMode="auto">
            <a:xfrm>
              <a:off x="2314193" y="5596228"/>
              <a:ext cx="1920653" cy="71161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mn-ea"/>
                  <a:cs typeface="+mn-cs"/>
                </a:rPr>
                <a:t>WebAssembly</a:t>
              </a: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5EF2BEE3-8140-4F11-8A4D-79309AE11F98}"/>
              </a:ext>
            </a:extLst>
          </p:cNvPr>
          <p:cNvGrpSpPr/>
          <p:nvPr/>
        </p:nvGrpSpPr>
        <p:grpSpPr>
          <a:xfrm>
            <a:off x="191923" y="4538452"/>
            <a:ext cx="5436241" cy="1766844"/>
            <a:chOff x="191923" y="4538452"/>
            <a:chExt cx="5436241" cy="1766844"/>
          </a:xfrm>
        </p:grpSpPr>
        <p:cxnSp>
          <p:nvCxnSpPr>
            <p:cNvPr id="46" name="Straight Arrow Connector 45">
              <a:extLst>
                <a:ext uri="{FF2B5EF4-FFF2-40B4-BE49-F238E27FC236}">
                  <a16:creationId xmlns:a16="http://schemas.microsoft.com/office/drawing/2014/main" id="{734D10E7-08FB-40E2-957C-800EFD65A497}"/>
                </a:ext>
              </a:extLst>
            </p:cNvPr>
            <p:cNvCxnSpPr>
              <a:cxnSpLocks/>
              <a:endCxn id="45" idx="0"/>
            </p:cNvCxnSpPr>
            <p:nvPr/>
          </p:nvCxnSpPr>
          <p:spPr>
            <a:xfrm flipH="1">
              <a:off x="1154134" y="4538452"/>
              <a:ext cx="4474030" cy="1036654"/>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CD97BED3-9D5F-49A9-809F-D277EB133D94}"/>
                </a:ext>
              </a:extLst>
            </p:cNvPr>
            <p:cNvSpPr/>
            <p:nvPr/>
          </p:nvSpPr>
          <p:spPr bwMode="auto">
            <a:xfrm>
              <a:off x="191923" y="5575106"/>
              <a:ext cx="1924421" cy="730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mn-ea"/>
                  <a:cs typeface="+mn-cs"/>
                </a:rPr>
                <a:t>Ocaml</a:t>
              </a: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 F#, …</a:t>
              </a:r>
            </a:p>
          </p:txBody>
        </p:sp>
      </p:grpSp>
      <p:grpSp>
        <p:nvGrpSpPr>
          <p:cNvPr id="60" name="Group 59">
            <a:extLst>
              <a:ext uri="{FF2B5EF4-FFF2-40B4-BE49-F238E27FC236}">
                <a16:creationId xmlns:a16="http://schemas.microsoft.com/office/drawing/2014/main" id="{9E19D976-C84A-4560-9464-21E587B663F0}"/>
              </a:ext>
            </a:extLst>
          </p:cNvPr>
          <p:cNvGrpSpPr/>
          <p:nvPr/>
        </p:nvGrpSpPr>
        <p:grpSpPr>
          <a:xfrm>
            <a:off x="6586410" y="4719568"/>
            <a:ext cx="6107130" cy="1584720"/>
            <a:chOff x="2040399" y="4572948"/>
            <a:chExt cx="6107130" cy="1584720"/>
          </a:xfrm>
        </p:grpSpPr>
        <p:cxnSp>
          <p:nvCxnSpPr>
            <p:cNvPr id="61" name="Straight Arrow Connector 60">
              <a:extLst>
                <a:ext uri="{FF2B5EF4-FFF2-40B4-BE49-F238E27FC236}">
                  <a16:creationId xmlns:a16="http://schemas.microsoft.com/office/drawing/2014/main" id="{21FAA50C-158E-4DBF-BCDE-DE56B0B272BA}"/>
                </a:ext>
              </a:extLst>
            </p:cNvPr>
            <p:cNvCxnSpPr>
              <a:cxnSpLocks/>
              <a:endCxn id="63" idx="0"/>
            </p:cNvCxnSpPr>
            <p:nvPr/>
          </p:nvCxnSpPr>
          <p:spPr>
            <a:xfrm>
              <a:off x="2040399" y="4572948"/>
              <a:ext cx="2273865" cy="854530"/>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5D4E272A-0E6E-42B3-A6F3-C5258B1EB497}"/>
                </a:ext>
              </a:extLst>
            </p:cNvPr>
            <p:cNvSpPr txBox="1"/>
            <p:nvPr/>
          </p:nvSpPr>
          <p:spPr>
            <a:xfrm>
              <a:off x="6515543" y="5307984"/>
              <a:ext cx="1631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FCD6DBBA-397F-49A2-B751-28C7B177684D}"/>
                </a:ext>
              </a:extLst>
            </p:cNvPr>
            <p:cNvSpPr/>
            <p:nvPr/>
          </p:nvSpPr>
          <p:spPr bwMode="auto">
            <a:xfrm>
              <a:off x="3619887" y="5427478"/>
              <a:ext cx="1388754" cy="730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 Rust?</a:t>
              </a:r>
            </a:p>
          </p:txBody>
        </p:sp>
      </p:grpSp>
      <p:sp>
        <p:nvSpPr>
          <p:cNvPr id="25" name="Title 1">
            <a:extLst>
              <a:ext uri="{FF2B5EF4-FFF2-40B4-BE49-F238E27FC236}">
                <a16:creationId xmlns:a16="http://schemas.microsoft.com/office/drawing/2014/main" id="{4690C71A-24C9-4FC2-BFBD-C6CA6165EB91}"/>
              </a:ext>
            </a:extLst>
          </p:cNvPr>
          <p:cNvSpPr txBox="1">
            <a:spLocks/>
          </p:cNvSpPr>
          <p:nvPr/>
        </p:nvSpPr>
        <p:spPr>
          <a:xfrm>
            <a:off x="310845" y="-59425"/>
            <a:ext cx="5506182" cy="1037429"/>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100" b="0" i="0" u="none" strike="noStrike" kern="1200" cap="none" spc="-120" normalizeH="0" baseline="0" noProof="0">
                <a:ln>
                  <a:noFill/>
                </a:ln>
                <a:solidFill>
                  <a:schemeClr val="tx1"/>
                </a:solidFill>
                <a:effectLst/>
                <a:uLnTx/>
                <a:uFillTx/>
                <a:latin typeface="Calibri Light" panose="020F0302020204030204"/>
                <a:ea typeface="+mj-ea"/>
                <a:cs typeface="+mj-cs"/>
              </a:rPr>
              <a:t>Languages embedded in </a:t>
            </a:r>
            <a:r>
              <a:rPr kumimoji="0" lang="en-US" sz="4100" b="0" i="0" u="none" strike="noStrike" kern="1200" cap="none" spc="-120" normalizeH="0" baseline="0" noProof="0">
                <a:ln>
                  <a:noFill/>
                </a:ln>
                <a:solidFill>
                  <a:srgbClr val="FF0000"/>
                </a:solidFill>
                <a:effectLst/>
                <a:uLnTx/>
                <a:uFillTx/>
                <a:latin typeface="Calibri Light" panose="020F0302020204030204"/>
                <a:ea typeface="+mj-ea"/>
                <a:cs typeface="+mj-cs"/>
              </a:rPr>
              <a:t>F*</a:t>
            </a:r>
          </a:p>
        </p:txBody>
      </p:sp>
      <p:pic>
        <p:nvPicPr>
          <p:cNvPr id="55" name="Picture 2" descr="Picture 2">
            <a:extLst>
              <a:ext uri="{FF2B5EF4-FFF2-40B4-BE49-F238E27FC236}">
                <a16:creationId xmlns:a16="http://schemas.microsoft.com/office/drawing/2014/main" id="{50368417-2C2F-4117-ACCC-FABA352BA382}"/>
              </a:ext>
            </a:extLst>
          </p:cNvPr>
          <p:cNvPicPr>
            <a:picLocks noChangeAspect="1"/>
          </p:cNvPicPr>
          <p:nvPr/>
        </p:nvPicPr>
        <p:blipFill>
          <a:blip r:embed="rId4"/>
          <a:stretch>
            <a:fillRect/>
          </a:stretch>
        </p:blipFill>
        <p:spPr>
          <a:xfrm>
            <a:off x="7130773" y="4193966"/>
            <a:ext cx="874178" cy="528516"/>
          </a:xfrm>
          <a:prstGeom prst="rect">
            <a:avLst/>
          </a:prstGeom>
          <a:ln w="12700">
            <a:miter lim="400000"/>
          </a:ln>
        </p:spPr>
      </p:pic>
      <p:sp>
        <p:nvSpPr>
          <p:cNvPr id="56" name="Arrow: Left-Right 55">
            <a:extLst>
              <a:ext uri="{FF2B5EF4-FFF2-40B4-BE49-F238E27FC236}">
                <a16:creationId xmlns:a16="http://schemas.microsoft.com/office/drawing/2014/main" id="{FC571A32-A2E9-4F24-8CCE-66DC83CCA54B}"/>
              </a:ext>
            </a:extLst>
          </p:cNvPr>
          <p:cNvSpPr/>
          <p:nvPr/>
        </p:nvSpPr>
        <p:spPr>
          <a:xfrm>
            <a:off x="6725891" y="4366153"/>
            <a:ext cx="378595" cy="12964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61144FB4-7128-4BCB-874A-97922FC4AAB5}"/>
              </a:ext>
            </a:extLst>
          </p:cNvPr>
          <p:cNvGrpSpPr/>
          <p:nvPr/>
        </p:nvGrpSpPr>
        <p:grpSpPr>
          <a:xfrm>
            <a:off x="102478" y="924624"/>
            <a:ext cx="1741158" cy="1042721"/>
            <a:chOff x="102478" y="924624"/>
            <a:chExt cx="1741158" cy="1042721"/>
          </a:xfrm>
        </p:grpSpPr>
        <p:cxnSp>
          <p:nvCxnSpPr>
            <p:cNvPr id="68" name="Connector: Curved 67">
              <a:extLst>
                <a:ext uri="{FF2B5EF4-FFF2-40B4-BE49-F238E27FC236}">
                  <a16:creationId xmlns:a16="http://schemas.microsoft.com/office/drawing/2014/main" id="{445ACD96-D847-474A-AD4C-E5B31A9D666B}"/>
                </a:ext>
              </a:extLst>
            </p:cNvPr>
            <p:cNvCxnSpPr>
              <a:cxnSpLocks/>
              <a:stCxn id="66" idx="3"/>
              <a:endCxn id="87" idx="0"/>
            </p:cNvCxnSpPr>
            <p:nvPr/>
          </p:nvCxnSpPr>
          <p:spPr>
            <a:xfrm>
              <a:off x="1246909" y="1391831"/>
              <a:ext cx="310716" cy="57551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0DA58FB4-0D57-4A4F-9A24-19BF064C8B68}"/>
                </a:ext>
              </a:extLst>
            </p:cNvPr>
            <p:cNvGrpSpPr/>
            <p:nvPr/>
          </p:nvGrpSpPr>
          <p:grpSpPr>
            <a:xfrm>
              <a:off x="102478" y="924624"/>
              <a:ext cx="1741158" cy="698039"/>
              <a:chOff x="102478" y="924624"/>
              <a:chExt cx="1741158" cy="698039"/>
            </a:xfrm>
          </p:grpSpPr>
          <p:sp>
            <p:nvSpPr>
              <p:cNvPr id="66" name="TextBox 65">
                <a:extLst>
                  <a:ext uri="{FF2B5EF4-FFF2-40B4-BE49-F238E27FC236}">
                    <a16:creationId xmlns:a16="http://schemas.microsoft.com/office/drawing/2014/main" id="{3FF60112-E1F9-42FB-A5AD-57CC9864F31B}"/>
                  </a:ext>
                </a:extLst>
              </p:cNvPr>
              <p:cNvSpPr txBox="1"/>
              <p:nvPr/>
            </p:nvSpPr>
            <p:spPr>
              <a:xfrm>
                <a:off x="191923" y="1160998"/>
                <a:ext cx="10549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ASN1*</a:t>
                </a:r>
              </a:p>
            </p:txBody>
          </p:sp>
          <p:sp>
            <p:nvSpPr>
              <p:cNvPr id="76" name="TextBox 75">
                <a:extLst>
                  <a:ext uri="{FF2B5EF4-FFF2-40B4-BE49-F238E27FC236}">
                    <a16:creationId xmlns:a16="http://schemas.microsoft.com/office/drawing/2014/main" id="{1D84F5A4-98DA-4E4D-A7F1-09F42806871B}"/>
                  </a:ext>
                </a:extLst>
              </p:cNvPr>
              <p:cNvSpPr txBox="1"/>
              <p:nvPr/>
            </p:nvSpPr>
            <p:spPr>
              <a:xfrm>
                <a:off x="102478" y="924624"/>
                <a:ext cx="174115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parsers</a:t>
                </a:r>
              </a:p>
            </p:txBody>
          </p:sp>
        </p:grpSp>
      </p:grpSp>
      <p:grpSp>
        <p:nvGrpSpPr>
          <p:cNvPr id="83" name="Group 82">
            <a:extLst>
              <a:ext uri="{FF2B5EF4-FFF2-40B4-BE49-F238E27FC236}">
                <a16:creationId xmlns:a16="http://schemas.microsoft.com/office/drawing/2014/main" id="{E50EA2A1-3FD2-40CB-B798-E089D6B2485B}"/>
              </a:ext>
            </a:extLst>
          </p:cNvPr>
          <p:cNvGrpSpPr/>
          <p:nvPr/>
        </p:nvGrpSpPr>
        <p:grpSpPr>
          <a:xfrm>
            <a:off x="3760484" y="903209"/>
            <a:ext cx="2369321" cy="2929986"/>
            <a:chOff x="3760484" y="903209"/>
            <a:chExt cx="2369321" cy="2929986"/>
          </a:xfrm>
        </p:grpSpPr>
        <p:sp>
          <p:nvSpPr>
            <p:cNvPr id="73" name="TextBox 72">
              <a:extLst>
                <a:ext uri="{FF2B5EF4-FFF2-40B4-BE49-F238E27FC236}">
                  <a16:creationId xmlns:a16="http://schemas.microsoft.com/office/drawing/2014/main" id="{FCFECCBD-7EB3-4361-B28E-4F5BFC0B32BA}"/>
                </a:ext>
              </a:extLst>
            </p:cNvPr>
            <p:cNvSpPr txBox="1"/>
            <p:nvPr/>
          </p:nvSpPr>
          <p:spPr>
            <a:xfrm>
              <a:off x="3878443" y="1161227"/>
              <a:ext cx="77818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Q*</a:t>
              </a:r>
              <a:endParaRPr kumimoji="0" lang="en-US" sz="2000" b="1" i="0" u="none" strike="noStrike" kern="1200" cap="none" spc="0" normalizeH="0" baseline="0" noProof="0">
                <a:ln w="9525">
                  <a:solidFill>
                    <a:prstClr val="white"/>
                  </a:solidFill>
                  <a:prstDash val="solid"/>
                </a:ln>
                <a:solidFill>
                  <a:srgbClr val="3B608C"/>
                </a:solidFill>
                <a:effectLst/>
                <a:uLnTx/>
                <a:uFillTx/>
                <a:latin typeface="Calibri"/>
                <a:ea typeface="+mn-ea"/>
                <a:cs typeface="+mn-cs"/>
              </a:endParaRPr>
            </a:p>
          </p:txBody>
        </p:sp>
        <p:cxnSp>
          <p:nvCxnSpPr>
            <p:cNvPr id="75" name="Connector: Curved 74">
              <a:extLst>
                <a:ext uri="{FF2B5EF4-FFF2-40B4-BE49-F238E27FC236}">
                  <a16:creationId xmlns:a16="http://schemas.microsoft.com/office/drawing/2014/main" id="{743F31A8-4C4C-4094-837B-935790B75ACB}"/>
                </a:ext>
              </a:extLst>
            </p:cNvPr>
            <p:cNvCxnSpPr>
              <a:cxnSpLocks/>
              <a:stCxn id="73" idx="3"/>
              <a:endCxn id="2" idx="0"/>
            </p:cNvCxnSpPr>
            <p:nvPr/>
          </p:nvCxnSpPr>
          <p:spPr>
            <a:xfrm>
              <a:off x="4656632" y="1392060"/>
              <a:ext cx="1473173" cy="244113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55F7AC6D-1A3C-4ED4-9406-FA285E4165C5}"/>
                </a:ext>
              </a:extLst>
            </p:cNvPr>
            <p:cNvSpPr txBox="1"/>
            <p:nvPr/>
          </p:nvSpPr>
          <p:spPr>
            <a:xfrm>
              <a:off x="3760484" y="903209"/>
              <a:ext cx="1646654"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Quantum programs</a:t>
              </a:r>
            </a:p>
          </p:txBody>
        </p:sp>
      </p:grpSp>
      <p:grpSp>
        <p:nvGrpSpPr>
          <p:cNvPr id="84" name="Group 83">
            <a:extLst>
              <a:ext uri="{FF2B5EF4-FFF2-40B4-BE49-F238E27FC236}">
                <a16:creationId xmlns:a16="http://schemas.microsoft.com/office/drawing/2014/main" id="{415531CB-91FB-4B58-9123-E793BF12AFE6}"/>
              </a:ext>
            </a:extLst>
          </p:cNvPr>
          <p:cNvGrpSpPr/>
          <p:nvPr/>
        </p:nvGrpSpPr>
        <p:grpSpPr>
          <a:xfrm>
            <a:off x="6129805" y="884539"/>
            <a:ext cx="4455119" cy="2948656"/>
            <a:chOff x="6129805" y="884539"/>
            <a:chExt cx="4455119" cy="2948656"/>
          </a:xfrm>
        </p:grpSpPr>
        <p:sp>
          <p:nvSpPr>
            <p:cNvPr id="69" name="TextBox 68">
              <a:extLst>
                <a:ext uri="{FF2B5EF4-FFF2-40B4-BE49-F238E27FC236}">
                  <a16:creationId xmlns:a16="http://schemas.microsoft.com/office/drawing/2014/main" id="{861C0515-12B9-4DE4-B51D-FDB00797C4BA}"/>
                </a:ext>
              </a:extLst>
            </p:cNvPr>
            <p:cNvSpPr txBox="1"/>
            <p:nvPr/>
          </p:nvSpPr>
          <p:spPr>
            <a:xfrm>
              <a:off x="7474137" y="1147340"/>
              <a:ext cx="133201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Armada</a:t>
              </a:r>
            </a:p>
          </p:txBody>
        </p:sp>
        <p:cxnSp>
          <p:nvCxnSpPr>
            <p:cNvPr id="71" name="Connector: Curved 70">
              <a:extLst>
                <a:ext uri="{FF2B5EF4-FFF2-40B4-BE49-F238E27FC236}">
                  <a16:creationId xmlns:a16="http://schemas.microsoft.com/office/drawing/2014/main" id="{E89AE1F2-1962-4C38-9255-A3591A647A6A}"/>
                </a:ext>
              </a:extLst>
            </p:cNvPr>
            <p:cNvCxnSpPr>
              <a:cxnSpLocks/>
              <a:stCxn id="69" idx="1"/>
              <a:endCxn id="2" idx="0"/>
            </p:cNvCxnSpPr>
            <p:nvPr/>
          </p:nvCxnSpPr>
          <p:spPr>
            <a:xfrm rot="10800000" flipV="1">
              <a:off x="6129805" y="1378173"/>
              <a:ext cx="1344332" cy="245502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67020FB-F5D2-4784-9591-AC9078EDFCBB}"/>
                </a:ext>
              </a:extLst>
            </p:cNvPr>
            <p:cNvSpPr txBox="1"/>
            <p:nvPr/>
          </p:nvSpPr>
          <p:spPr>
            <a:xfrm>
              <a:off x="7407706" y="884539"/>
              <a:ext cx="317721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Concurrency &amp; weak memory models</a:t>
              </a:r>
            </a:p>
          </p:txBody>
        </p:sp>
      </p:grpSp>
      <p:grpSp>
        <p:nvGrpSpPr>
          <p:cNvPr id="104" name="Group 103">
            <a:extLst>
              <a:ext uri="{FF2B5EF4-FFF2-40B4-BE49-F238E27FC236}">
                <a16:creationId xmlns:a16="http://schemas.microsoft.com/office/drawing/2014/main" id="{10139C46-A9A6-4CCD-BE29-A21B2AB22006}"/>
              </a:ext>
            </a:extLst>
          </p:cNvPr>
          <p:cNvGrpSpPr/>
          <p:nvPr/>
        </p:nvGrpSpPr>
        <p:grpSpPr>
          <a:xfrm>
            <a:off x="739524" y="1857154"/>
            <a:ext cx="3460898" cy="1145522"/>
            <a:chOff x="739524" y="1857154"/>
            <a:chExt cx="3460898" cy="1145522"/>
          </a:xfrm>
        </p:grpSpPr>
        <p:grpSp>
          <p:nvGrpSpPr>
            <p:cNvPr id="29" name="Group 28">
              <a:extLst>
                <a:ext uri="{FF2B5EF4-FFF2-40B4-BE49-F238E27FC236}">
                  <a16:creationId xmlns:a16="http://schemas.microsoft.com/office/drawing/2014/main" id="{5AAB70C8-C3D5-430C-8C12-41021DD8C5F8}"/>
                </a:ext>
              </a:extLst>
            </p:cNvPr>
            <p:cNvGrpSpPr/>
            <p:nvPr/>
          </p:nvGrpSpPr>
          <p:grpSpPr>
            <a:xfrm>
              <a:off x="780115" y="1857154"/>
              <a:ext cx="3420307" cy="1145522"/>
              <a:chOff x="346760" y="2650413"/>
              <a:chExt cx="3616352" cy="1081312"/>
            </a:xfrm>
          </p:grpSpPr>
          <p:grpSp>
            <p:nvGrpSpPr>
              <p:cNvPr id="13" name="Group 12">
                <a:extLst>
                  <a:ext uri="{FF2B5EF4-FFF2-40B4-BE49-F238E27FC236}">
                    <a16:creationId xmlns:a16="http://schemas.microsoft.com/office/drawing/2014/main" id="{422D4460-6EC0-4BE9-9ADF-2DCBD85C6D3B}"/>
                  </a:ext>
                </a:extLst>
              </p:cNvPr>
              <p:cNvGrpSpPr/>
              <p:nvPr/>
            </p:nvGrpSpPr>
            <p:grpSpPr>
              <a:xfrm>
                <a:off x="346760" y="3001373"/>
                <a:ext cx="3616352" cy="730352"/>
                <a:chOff x="346760" y="3001373"/>
                <a:chExt cx="3616352" cy="730352"/>
              </a:xfrm>
            </p:grpSpPr>
            <p:cxnSp>
              <p:nvCxnSpPr>
                <p:cNvPr id="26" name="Connector: Curved 25">
                  <a:extLst>
                    <a:ext uri="{FF2B5EF4-FFF2-40B4-BE49-F238E27FC236}">
                      <a16:creationId xmlns:a16="http://schemas.microsoft.com/office/drawing/2014/main" id="{FA94F976-56D8-4177-A004-0FEB858E6642}"/>
                    </a:ext>
                  </a:extLst>
                </p:cNvPr>
                <p:cNvCxnSpPr>
                  <a:cxnSpLocks/>
                  <a:stCxn id="87" idx="3"/>
                  <a:endCxn id="27" idx="0"/>
                </p:cNvCxnSpPr>
                <p:nvPr/>
              </p:nvCxnSpPr>
              <p:spPr>
                <a:xfrm>
                  <a:off x="2033827" y="3001373"/>
                  <a:ext cx="1929285" cy="135472"/>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456B6ED-F048-43B3-ABC1-54FE4D579E36}"/>
                    </a:ext>
                  </a:extLst>
                </p:cNvPr>
                <p:cNvSpPr/>
                <p:nvPr/>
              </p:nvSpPr>
              <p:spPr>
                <a:xfrm>
                  <a:off x="346760" y="3237833"/>
                  <a:ext cx="2347508" cy="4938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Verified parser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generator</a:t>
                  </a:r>
                  <a:endPar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8" name="Rectangle 27">
                <a:extLst>
                  <a:ext uri="{FF2B5EF4-FFF2-40B4-BE49-F238E27FC236}">
                    <a16:creationId xmlns:a16="http://schemas.microsoft.com/office/drawing/2014/main" id="{6EC991F1-4FB2-46AE-B946-0715F92DC126}"/>
                  </a:ext>
                </a:extLst>
              </p:cNvPr>
              <p:cNvSpPr/>
              <p:nvPr/>
            </p:nvSpPr>
            <p:spPr bwMode="auto">
              <a:xfrm>
                <a:off x="742218" y="2650413"/>
                <a:ext cx="1374126" cy="3951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sp>
          <p:nvSpPr>
            <p:cNvPr id="87" name="TextBox 86">
              <a:extLst>
                <a:ext uri="{FF2B5EF4-FFF2-40B4-BE49-F238E27FC236}">
                  <a16:creationId xmlns:a16="http://schemas.microsoft.com/office/drawing/2014/main" id="{0AC6A02C-1354-453C-8641-C5FBDAD42770}"/>
                </a:ext>
              </a:extLst>
            </p:cNvPr>
            <p:cNvSpPr txBox="1"/>
            <p:nvPr/>
          </p:nvSpPr>
          <p:spPr>
            <a:xfrm>
              <a:off x="739524" y="1967345"/>
              <a:ext cx="1636201" cy="523220"/>
            </a:xfrm>
            <a:prstGeom prst="rect">
              <a:avLst/>
            </a:prstGeom>
            <a:solidFill>
              <a:schemeClr val="bg1"/>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EverParse</a:t>
              </a:r>
            </a:p>
          </p:txBody>
        </p:sp>
      </p:grpSp>
      <p:grpSp>
        <p:nvGrpSpPr>
          <p:cNvPr id="103" name="Group 102">
            <a:extLst>
              <a:ext uri="{FF2B5EF4-FFF2-40B4-BE49-F238E27FC236}">
                <a16:creationId xmlns:a16="http://schemas.microsoft.com/office/drawing/2014/main" id="{1DF0E89F-78FD-4539-9622-6DCD1700A118}"/>
              </a:ext>
            </a:extLst>
          </p:cNvPr>
          <p:cNvGrpSpPr/>
          <p:nvPr/>
        </p:nvGrpSpPr>
        <p:grpSpPr>
          <a:xfrm>
            <a:off x="6521514" y="4609130"/>
            <a:ext cx="4192668" cy="1695158"/>
            <a:chOff x="6521514" y="4609130"/>
            <a:chExt cx="4192668" cy="1695158"/>
          </a:xfrm>
        </p:grpSpPr>
        <p:sp>
          <p:nvSpPr>
            <p:cNvPr id="95" name="Rectangle 94">
              <a:extLst>
                <a:ext uri="{FF2B5EF4-FFF2-40B4-BE49-F238E27FC236}">
                  <a16:creationId xmlns:a16="http://schemas.microsoft.com/office/drawing/2014/main" id="{F685D956-6ADB-4A6C-AA04-808342024CD4}"/>
                </a:ext>
              </a:extLst>
            </p:cNvPr>
            <p:cNvSpPr/>
            <p:nvPr/>
          </p:nvSpPr>
          <p:spPr bwMode="auto">
            <a:xfrm>
              <a:off x="9847674" y="5574098"/>
              <a:ext cx="866508" cy="7301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Q#</a:t>
              </a:r>
            </a:p>
          </p:txBody>
        </p:sp>
        <p:cxnSp>
          <p:nvCxnSpPr>
            <p:cNvPr id="97" name="Straight Arrow Connector 96">
              <a:extLst>
                <a:ext uri="{FF2B5EF4-FFF2-40B4-BE49-F238E27FC236}">
                  <a16:creationId xmlns:a16="http://schemas.microsoft.com/office/drawing/2014/main" id="{72B6F02F-62B7-4B6C-B910-C1AC10F9D6CB}"/>
                </a:ext>
              </a:extLst>
            </p:cNvPr>
            <p:cNvCxnSpPr>
              <a:cxnSpLocks/>
            </p:cNvCxnSpPr>
            <p:nvPr/>
          </p:nvCxnSpPr>
          <p:spPr>
            <a:xfrm>
              <a:off x="6521514" y="4609130"/>
              <a:ext cx="3732518" cy="964968"/>
            </a:xfrm>
            <a:prstGeom prst="straightConnector1">
              <a:avLst/>
            </a:prstGeom>
            <a:ln w="57150">
              <a:headEnd type="none"/>
              <a:tailEnd type="triangle"/>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C76A1324-17CF-4C3D-A49C-EFF985D90004}"/>
              </a:ext>
            </a:extLst>
          </p:cNvPr>
          <p:cNvGrpSpPr/>
          <p:nvPr/>
        </p:nvGrpSpPr>
        <p:grpSpPr>
          <a:xfrm>
            <a:off x="1830015" y="932649"/>
            <a:ext cx="2370407" cy="1439823"/>
            <a:chOff x="102478" y="924624"/>
            <a:chExt cx="2370407" cy="1439823"/>
          </a:xfrm>
        </p:grpSpPr>
        <p:cxnSp>
          <p:nvCxnSpPr>
            <p:cNvPr id="108" name="Connector: Curved 107">
              <a:extLst>
                <a:ext uri="{FF2B5EF4-FFF2-40B4-BE49-F238E27FC236}">
                  <a16:creationId xmlns:a16="http://schemas.microsoft.com/office/drawing/2014/main" id="{56CC74DC-928C-4A70-AAF9-0D1018FF99C3}"/>
                </a:ext>
              </a:extLst>
            </p:cNvPr>
            <p:cNvCxnSpPr>
              <a:cxnSpLocks/>
              <a:stCxn id="110" idx="3"/>
              <a:endCxn id="27" idx="0"/>
            </p:cNvCxnSpPr>
            <p:nvPr/>
          </p:nvCxnSpPr>
          <p:spPr>
            <a:xfrm>
              <a:off x="1246909" y="1391831"/>
              <a:ext cx="1225976" cy="97261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500F617F-2CC6-4703-ADA0-04ADE89335CA}"/>
                </a:ext>
              </a:extLst>
            </p:cNvPr>
            <p:cNvGrpSpPr/>
            <p:nvPr/>
          </p:nvGrpSpPr>
          <p:grpSpPr>
            <a:xfrm>
              <a:off x="102478" y="924624"/>
              <a:ext cx="1741158" cy="698039"/>
              <a:chOff x="102478" y="924624"/>
              <a:chExt cx="1741158" cy="698039"/>
            </a:xfrm>
          </p:grpSpPr>
          <p:sp>
            <p:nvSpPr>
              <p:cNvPr id="110" name="TextBox 109">
                <a:extLst>
                  <a:ext uri="{FF2B5EF4-FFF2-40B4-BE49-F238E27FC236}">
                    <a16:creationId xmlns:a16="http://schemas.microsoft.com/office/drawing/2014/main" id="{1B6BC991-07BF-4820-BFD1-215A76EB98AE}"/>
                  </a:ext>
                </a:extLst>
              </p:cNvPr>
              <p:cNvSpPr txBox="1"/>
              <p:nvPr/>
            </p:nvSpPr>
            <p:spPr>
              <a:xfrm>
                <a:off x="191923" y="1160998"/>
                <a:ext cx="10549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w="9525">
                      <a:solidFill>
                        <a:prstClr val="white"/>
                      </a:solidFill>
                      <a:prstDash val="solid"/>
                    </a:ln>
                    <a:solidFill>
                      <a:srgbClr val="3B608C"/>
                    </a:solidFill>
                    <a:effectLst>
                      <a:outerShdw blurRad="12700" dist="38100" dir="2700000" algn="tl" rotWithShape="0">
                        <a:srgbClr val="4BACC6">
                          <a:lumMod val="60000"/>
                          <a:lumOff val="40000"/>
                        </a:srgbClr>
                      </a:outerShdw>
                    </a:effectLst>
                    <a:uLnTx/>
                    <a:uFillTx/>
                    <a:latin typeface="Calibri"/>
                    <a:ea typeface="+mn-ea"/>
                    <a:cs typeface="+mn-cs"/>
                  </a:rPr>
                  <a:t>Noise*</a:t>
                </a:r>
              </a:p>
            </p:txBody>
          </p:sp>
          <p:sp>
            <p:nvSpPr>
              <p:cNvPr id="111" name="TextBox 110">
                <a:extLst>
                  <a:ext uri="{FF2B5EF4-FFF2-40B4-BE49-F238E27FC236}">
                    <a16:creationId xmlns:a16="http://schemas.microsoft.com/office/drawing/2014/main" id="{B336AABF-43D7-4E15-8D88-2CDC50ED0FE5}"/>
                  </a:ext>
                </a:extLst>
              </p:cNvPr>
              <p:cNvSpPr txBox="1"/>
              <p:nvPr/>
            </p:nvSpPr>
            <p:spPr>
              <a:xfrm>
                <a:off x="102478" y="924624"/>
                <a:ext cx="174115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Key Exchange </a:t>
                </a:r>
              </a:p>
            </p:txBody>
          </p:sp>
        </p:grpSp>
      </p:grpSp>
      <p:pic>
        <p:nvPicPr>
          <p:cNvPr id="5" name="Picture 4">
            <a:extLst>
              <a:ext uri="{FF2B5EF4-FFF2-40B4-BE49-F238E27FC236}">
                <a16:creationId xmlns:a16="http://schemas.microsoft.com/office/drawing/2014/main" id="{B1D36F8F-6D5E-0825-E1EA-EC11A1CA18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871833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 Logo">
            <a:extLst>
              <a:ext uri="{FF2B5EF4-FFF2-40B4-BE49-F238E27FC236}">
                <a16:creationId xmlns:a16="http://schemas.microsoft.com/office/drawing/2014/main" id="{91E4F74E-705A-4AC7-951D-63317EAC27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3966" y="51156"/>
            <a:ext cx="1191991" cy="1191991"/>
          </a:xfrm>
          <a:prstGeom prst="rect">
            <a:avLst/>
          </a:prstGeom>
          <a:ln w="28575" cap="sq">
            <a:noFill/>
            <a:miter lim="800000"/>
          </a:ln>
          <a:effectLst/>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F537121F-5245-4945-BA56-93A24816F447}"/>
              </a:ext>
            </a:extLst>
          </p:cNvPr>
          <p:cNvSpPr txBox="1">
            <a:spLocks/>
          </p:cNvSpPr>
          <p:nvPr/>
        </p:nvSpPr>
        <p:spPr>
          <a:xfrm>
            <a:off x="376176" y="72358"/>
            <a:ext cx="11701029" cy="1149589"/>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100" b="0" i="0" u="none" strike="noStrike" kern="1200" cap="none" spc="-120" normalizeH="0" baseline="0" noProof="0">
                <a:ln>
                  <a:noFill/>
                </a:ln>
                <a:solidFill>
                  <a:srgbClr val="FF0000"/>
                </a:solidFill>
                <a:effectLst/>
                <a:uLnTx/>
                <a:uFillTx/>
                <a:latin typeface="Calibri Light" panose="020F0302020204030204"/>
                <a:ea typeface="+mj-ea"/>
                <a:cs typeface="+mj-cs"/>
              </a:rPr>
              <a:t>F*</a:t>
            </a:r>
            <a:r>
              <a:rPr kumimoji="0" lang="en-US" sz="4100" b="0" i="0" u="none" strike="noStrike" kern="1200" cap="none" spc="-120" normalizeH="0" baseline="0" noProof="0">
                <a:ln>
                  <a:noFill/>
                </a:ln>
                <a:solidFill>
                  <a:schemeClr val="tx1"/>
                </a:solidFill>
                <a:effectLst/>
                <a:uLnTx/>
                <a:uFillTx/>
                <a:latin typeface="Calibri Light" panose="020F0302020204030204"/>
                <a:ea typeface="+mj-ea"/>
                <a:cs typeface="+mj-cs"/>
              </a:rPr>
              <a:t>: A Proof-oriented Programming Language</a:t>
            </a:r>
          </a:p>
        </p:txBody>
      </p:sp>
      <p:grpSp>
        <p:nvGrpSpPr>
          <p:cNvPr id="75" name="Group 74">
            <a:extLst>
              <a:ext uri="{FF2B5EF4-FFF2-40B4-BE49-F238E27FC236}">
                <a16:creationId xmlns:a16="http://schemas.microsoft.com/office/drawing/2014/main" id="{A0BCF2DA-EB8E-41E7-B730-3268DCBEA863}"/>
              </a:ext>
            </a:extLst>
          </p:cNvPr>
          <p:cNvGrpSpPr/>
          <p:nvPr/>
        </p:nvGrpSpPr>
        <p:grpSpPr>
          <a:xfrm>
            <a:off x="-3211938" y="991485"/>
            <a:ext cx="12727153" cy="2336810"/>
            <a:chOff x="-535153" y="1346219"/>
            <a:chExt cx="12727153" cy="2336810"/>
          </a:xfrm>
        </p:grpSpPr>
        <p:grpSp>
          <p:nvGrpSpPr>
            <p:cNvPr id="76" name="Group 75">
              <a:extLst>
                <a:ext uri="{FF2B5EF4-FFF2-40B4-BE49-F238E27FC236}">
                  <a16:creationId xmlns:a16="http://schemas.microsoft.com/office/drawing/2014/main" id="{84E58EED-A2A5-4BA1-B48B-22A1EF0DFC5D}"/>
                </a:ext>
              </a:extLst>
            </p:cNvPr>
            <p:cNvGrpSpPr/>
            <p:nvPr/>
          </p:nvGrpSpPr>
          <p:grpSpPr>
            <a:xfrm>
              <a:off x="-535153" y="1346219"/>
              <a:ext cx="11602891" cy="2336810"/>
              <a:chOff x="-896302" y="1376956"/>
              <a:chExt cx="11602891" cy="2336810"/>
            </a:xfrm>
          </p:grpSpPr>
          <p:sp>
            <p:nvSpPr>
              <p:cNvPr id="79" name="Arrow: Right 78">
                <a:extLst>
                  <a:ext uri="{FF2B5EF4-FFF2-40B4-BE49-F238E27FC236}">
                    <a16:creationId xmlns:a16="http://schemas.microsoft.com/office/drawing/2014/main" id="{B55F89D6-8AB2-4D5E-8091-7A646D086928}"/>
                  </a:ext>
                </a:extLst>
              </p:cNvPr>
              <p:cNvSpPr/>
              <p:nvPr/>
            </p:nvSpPr>
            <p:spPr>
              <a:xfrm>
                <a:off x="-896302" y="2717609"/>
                <a:ext cx="11602891" cy="900953"/>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2007       08        09        10        11        12        13        14        15        16        17        18        19        20       21       22</a:t>
                </a:r>
              </a:p>
            </p:txBody>
          </p:sp>
          <p:sp>
            <p:nvSpPr>
              <p:cNvPr id="80" name="TextBox 79">
                <a:extLst>
                  <a:ext uri="{FF2B5EF4-FFF2-40B4-BE49-F238E27FC236}">
                    <a16:creationId xmlns:a16="http://schemas.microsoft.com/office/drawing/2014/main" id="{30C091A5-0952-42D9-B9EE-6FDF40069023}"/>
                  </a:ext>
                </a:extLst>
              </p:cNvPr>
              <p:cNvSpPr txBox="1"/>
              <p:nvPr/>
            </p:nvSpPr>
            <p:spPr>
              <a:xfrm>
                <a:off x="0" y="3375212"/>
                <a:ext cx="962809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Fable     F7    Fine    FX     F5     F*   monadic-F*  relational-F*  multi-monadic-F*   universal-F*  meta-F*   layered-F*    </a:t>
                </a:r>
              </a:p>
            </p:txBody>
          </p:sp>
          <p:grpSp>
            <p:nvGrpSpPr>
              <p:cNvPr id="81" name="Group 80">
                <a:extLst>
                  <a:ext uri="{FF2B5EF4-FFF2-40B4-BE49-F238E27FC236}">
                    <a16:creationId xmlns:a16="http://schemas.microsoft.com/office/drawing/2014/main" id="{4781EA0A-074E-45F4-A05E-E236CFDA00F8}"/>
                  </a:ext>
                </a:extLst>
              </p:cNvPr>
              <p:cNvGrpSpPr/>
              <p:nvPr/>
            </p:nvGrpSpPr>
            <p:grpSpPr>
              <a:xfrm>
                <a:off x="-39059" y="1376956"/>
                <a:ext cx="10668516" cy="1618483"/>
                <a:chOff x="-39059" y="1376956"/>
                <a:chExt cx="10668516" cy="1618483"/>
              </a:xfrm>
            </p:grpSpPr>
            <p:sp>
              <p:nvSpPr>
                <p:cNvPr id="82" name="TextBox 81">
                  <a:extLst>
                    <a:ext uri="{FF2B5EF4-FFF2-40B4-BE49-F238E27FC236}">
                      <a16:creationId xmlns:a16="http://schemas.microsoft.com/office/drawing/2014/main" id="{9610AF90-8FF7-427B-B4F2-5562840467EC}"/>
                    </a:ext>
                  </a:extLst>
                </p:cNvPr>
                <p:cNvSpPr txBox="1"/>
                <p:nvPr/>
              </p:nvSpPr>
              <p:spPr>
                <a:xfrm>
                  <a:off x="-39059" y="2456830"/>
                  <a:ext cx="138952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Multi-tier programs</a:t>
                  </a:r>
                </a:p>
              </p:txBody>
            </p:sp>
            <p:sp>
              <p:nvSpPr>
                <p:cNvPr id="83" name="TextBox 82">
                  <a:extLst>
                    <a:ext uri="{FF2B5EF4-FFF2-40B4-BE49-F238E27FC236}">
                      <a16:creationId xmlns:a16="http://schemas.microsoft.com/office/drawing/2014/main" id="{BAC8CF34-B2CB-4ADD-A3E9-51733B323711}"/>
                    </a:ext>
                  </a:extLst>
                </p:cNvPr>
                <p:cNvSpPr txBox="1"/>
                <p:nvPr/>
              </p:nvSpPr>
              <p:spPr>
                <a:xfrm>
                  <a:off x="882697" y="2256775"/>
                  <a:ext cx="1046308"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Type-based Protocol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analysis</a:t>
                  </a:r>
                </a:p>
              </p:txBody>
            </p:sp>
            <p:sp>
              <p:nvSpPr>
                <p:cNvPr id="84" name="TextBox 83">
                  <a:extLst>
                    <a:ext uri="{FF2B5EF4-FFF2-40B4-BE49-F238E27FC236}">
                      <a16:creationId xmlns:a16="http://schemas.microsoft.com/office/drawing/2014/main" id="{0B82F773-D416-4E1B-B415-95A0666D409B}"/>
                    </a:ext>
                  </a:extLst>
                </p:cNvPr>
                <p:cNvSpPr txBox="1"/>
                <p:nvPr/>
              </p:nvSpPr>
              <p:spPr>
                <a:xfrm>
                  <a:off x="1247404" y="1626041"/>
                  <a:ext cx="72102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Access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control</a:t>
                  </a:r>
                </a:p>
              </p:txBody>
            </p:sp>
            <p:sp>
              <p:nvSpPr>
                <p:cNvPr id="85" name="TextBox 84">
                  <a:extLst>
                    <a:ext uri="{FF2B5EF4-FFF2-40B4-BE49-F238E27FC236}">
                      <a16:creationId xmlns:a16="http://schemas.microsoft.com/office/drawing/2014/main" id="{AC85413E-745B-421E-A0E5-06D2263CDD39}"/>
                    </a:ext>
                  </a:extLst>
                </p:cNvPr>
                <p:cNvSpPr txBox="1"/>
                <p:nvPr/>
              </p:nvSpPr>
              <p:spPr>
                <a:xfrm>
                  <a:off x="3720618" y="2614144"/>
                  <a:ext cx="92931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JavaScript</a:t>
                  </a:r>
                </a:p>
              </p:txBody>
            </p:sp>
            <p:sp>
              <p:nvSpPr>
                <p:cNvPr id="86" name="TextBox 85">
                  <a:extLst>
                    <a:ext uri="{FF2B5EF4-FFF2-40B4-BE49-F238E27FC236}">
                      <a16:creationId xmlns:a16="http://schemas.microsoft.com/office/drawing/2014/main" id="{73FC3F34-1190-4700-87C2-D0025392A1D5}"/>
                    </a:ext>
                  </a:extLst>
                </p:cNvPr>
                <p:cNvSpPr txBox="1"/>
                <p:nvPr/>
              </p:nvSpPr>
              <p:spPr>
                <a:xfrm>
                  <a:off x="6746921" y="1581784"/>
                  <a:ext cx="930090"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TLS-1.3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record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layer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HACL*-v1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crypto</a:t>
                  </a:r>
                </a:p>
              </p:txBody>
            </p:sp>
            <p:sp>
              <p:nvSpPr>
                <p:cNvPr id="87" name="TextBox 86">
                  <a:extLst>
                    <a:ext uri="{FF2B5EF4-FFF2-40B4-BE49-F238E27FC236}">
                      <a16:creationId xmlns:a16="http://schemas.microsoft.com/office/drawing/2014/main" id="{2F6FEC3F-8F16-47C5-B8EF-7E7DA2A6F084}"/>
                    </a:ext>
                  </a:extLst>
                </p:cNvPr>
                <p:cNvSpPr txBox="1"/>
                <p:nvPr/>
              </p:nvSpPr>
              <p:spPr>
                <a:xfrm>
                  <a:off x="7471132" y="1380477"/>
                  <a:ext cx="929316" cy="160043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EverParse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asm</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crypto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MPC</a:t>
                  </a:r>
                </a:p>
              </p:txBody>
            </p:sp>
            <p:sp>
              <p:nvSpPr>
                <p:cNvPr id="88" name="TextBox 87">
                  <a:extLst>
                    <a:ext uri="{FF2B5EF4-FFF2-40B4-BE49-F238E27FC236}">
                      <a16:creationId xmlns:a16="http://schemas.microsoft.com/office/drawing/2014/main" id="{8416BC7F-83F5-45F5-B319-A44707AB72C3}"/>
                    </a:ext>
                  </a:extLst>
                </p:cNvPr>
                <p:cNvSpPr txBox="1"/>
                <p:nvPr/>
              </p:nvSpPr>
              <p:spPr>
                <a:xfrm>
                  <a:off x="8091122" y="2240016"/>
                  <a:ext cx="92931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EverCrypt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Signal</a:t>
                  </a:r>
                </a:p>
              </p:txBody>
            </p:sp>
            <p:sp>
              <p:nvSpPr>
                <p:cNvPr id="89" name="TextBox 88">
                  <a:extLst>
                    <a:ext uri="{FF2B5EF4-FFF2-40B4-BE49-F238E27FC236}">
                      <a16:creationId xmlns:a16="http://schemas.microsoft.com/office/drawing/2014/main" id="{B1F46949-D1F6-494E-865D-04D5E2B055ED}"/>
                    </a:ext>
                  </a:extLst>
                </p:cNvPr>
                <p:cNvSpPr txBox="1"/>
                <p:nvPr/>
              </p:nvSpPr>
              <p:spPr>
                <a:xfrm>
                  <a:off x="8607503" y="1376956"/>
                  <a:ext cx="2021954" cy="160043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Steel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Quic</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record layer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DICE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Noise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Zeta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HACL-v2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xN</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97C92DDD-ECB6-466D-969F-1303412D9D12}"/>
                    </a:ext>
                  </a:extLst>
                </p:cNvPr>
                <p:cNvSpPr txBox="1"/>
                <p:nvPr/>
              </p:nvSpPr>
              <p:spPr>
                <a:xfrm>
                  <a:off x="2694745" y="2455460"/>
                  <a:ext cx="116967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Compiler certification</a:t>
                  </a:r>
                </a:p>
              </p:txBody>
            </p:sp>
            <p:sp>
              <p:nvSpPr>
                <p:cNvPr id="91" name="TextBox 90">
                  <a:extLst>
                    <a:ext uri="{FF2B5EF4-FFF2-40B4-BE49-F238E27FC236}">
                      <a16:creationId xmlns:a16="http://schemas.microsoft.com/office/drawing/2014/main" id="{A1E4C718-641E-4FF0-A520-13AE7AF8C453}"/>
                    </a:ext>
                  </a:extLst>
                </p:cNvPr>
                <p:cNvSpPr txBox="1"/>
                <p:nvPr/>
              </p:nvSpPr>
              <p:spPr>
                <a:xfrm>
                  <a:off x="5219619" y="2498562"/>
                  <a:ext cx="946826"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TypeScript</a:t>
                  </a:r>
                </a:p>
              </p:txBody>
            </p:sp>
            <p:sp>
              <p:nvSpPr>
                <p:cNvPr id="92" name="TextBox 91">
                  <a:extLst>
                    <a:ext uri="{FF2B5EF4-FFF2-40B4-BE49-F238E27FC236}">
                      <a16:creationId xmlns:a16="http://schemas.microsoft.com/office/drawing/2014/main" id="{78FE4366-3EF5-4FCF-8C31-49A8C25DF132}"/>
                    </a:ext>
                  </a:extLst>
                </p:cNvPr>
                <p:cNvSpPr txBox="1"/>
                <p:nvPr/>
              </p:nvSpPr>
              <p:spPr>
                <a:xfrm>
                  <a:off x="4506137" y="2455460"/>
                  <a:ext cx="104630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Secure compilation</a:t>
                  </a:r>
                </a:p>
              </p:txBody>
            </p:sp>
          </p:grpSp>
        </p:grpSp>
        <p:sp>
          <p:nvSpPr>
            <p:cNvPr id="77" name="TextBox 76">
              <a:extLst>
                <a:ext uri="{FF2B5EF4-FFF2-40B4-BE49-F238E27FC236}">
                  <a16:creationId xmlns:a16="http://schemas.microsoft.com/office/drawing/2014/main" id="{48DF6CBC-5248-4CE2-B450-DD38EDBF9FBC}"/>
                </a:ext>
              </a:extLst>
            </p:cNvPr>
            <p:cNvSpPr txBox="1"/>
            <p:nvPr/>
          </p:nvSpPr>
          <p:spPr>
            <a:xfrm>
              <a:off x="10834487" y="3298263"/>
              <a:ext cx="13575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Foundations</a:t>
              </a:r>
            </a:p>
          </p:txBody>
        </p:sp>
        <p:sp>
          <p:nvSpPr>
            <p:cNvPr id="78" name="TextBox 77">
              <a:extLst>
                <a:ext uri="{FF2B5EF4-FFF2-40B4-BE49-F238E27FC236}">
                  <a16:creationId xmlns:a16="http://schemas.microsoft.com/office/drawing/2014/main" id="{C96D232C-30B5-4436-8F5E-193F4983796D}"/>
                </a:ext>
              </a:extLst>
            </p:cNvPr>
            <p:cNvSpPr txBox="1"/>
            <p:nvPr/>
          </p:nvSpPr>
          <p:spPr>
            <a:xfrm>
              <a:off x="10834486" y="2621713"/>
              <a:ext cx="13575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panose="020F0502020204030204"/>
                  <a:ea typeface="+mn-ea"/>
                  <a:cs typeface="+mn-cs"/>
                </a:rPr>
                <a:t>Applications</a:t>
              </a:r>
            </a:p>
          </p:txBody>
        </p:sp>
      </p:grpSp>
      <p:sp>
        <p:nvSpPr>
          <p:cNvPr id="23" name="TextBox 22">
            <a:extLst>
              <a:ext uri="{FF2B5EF4-FFF2-40B4-BE49-F238E27FC236}">
                <a16:creationId xmlns:a16="http://schemas.microsoft.com/office/drawing/2014/main" id="{5E3FCED9-08CD-4310-99F6-C6F681C8B5F9}"/>
              </a:ext>
            </a:extLst>
          </p:cNvPr>
          <p:cNvSpPr txBox="1"/>
          <p:nvPr/>
        </p:nvSpPr>
        <p:spPr>
          <a:xfrm>
            <a:off x="531310" y="3727122"/>
            <a:ext cx="11602891" cy="286232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Extensional type theory, with refinement subtyping, proof irrelevance, tactic &amp; SMT-based proofs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Expressiveness to state and attempt a proof of nearly any statement in mathematics (like Coq, Lean etc.)</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With a focus on programming, including features, like state, exceptions, non-determinism, concurrency, IO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Integrated with Z3, so that many proofs are automatic,</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but when Z3 gives up, you can fall back on manual proofs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1494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C1205-6391-5CC7-CD06-BA0CA799C48D}"/>
              </a:ext>
            </a:extLst>
          </p:cNvPr>
          <p:cNvSpPr>
            <a:spLocks noGrp="1"/>
          </p:cNvSpPr>
          <p:nvPr>
            <p:ph type="title"/>
          </p:nvPr>
        </p:nvSpPr>
        <p:spPr/>
        <p:txBody>
          <a:bodyPr/>
          <a:lstStyle/>
          <a:p>
            <a:r>
              <a:rPr lang="en-US">
                <a:solidFill>
                  <a:srgbClr val="FF0000"/>
                </a:solidFill>
              </a:rPr>
              <a:t>EverParse</a:t>
            </a:r>
          </a:p>
        </p:txBody>
      </p:sp>
      <p:sp>
        <p:nvSpPr>
          <p:cNvPr id="4" name="Content Placeholder 3">
            <a:extLst>
              <a:ext uri="{FF2B5EF4-FFF2-40B4-BE49-F238E27FC236}">
                <a16:creationId xmlns:a16="http://schemas.microsoft.com/office/drawing/2014/main" id="{D024C7C0-08D5-D453-2979-9EFF184ADAE9}"/>
              </a:ext>
            </a:extLst>
          </p:cNvPr>
          <p:cNvSpPr>
            <a:spLocks noGrp="1"/>
          </p:cNvSpPr>
          <p:nvPr>
            <p:ph sz="half" idx="1"/>
          </p:nvPr>
        </p:nvSpPr>
        <p:spPr>
          <a:xfrm>
            <a:off x="838200" y="1576874"/>
            <a:ext cx="3183294" cy="4609322"/>
          </a:xfrm>
        </p:spPr>
        <p:txBody>
          <a:bodyPr>
            <a:normAutofit/>
          </a:bodyPr>
          <a:lstStyle/>
          <a:p>
            <a:pPr marL="0" indent="0">
              <a:buNone/>
            </a:pPr>
            <a:r>
              <a:rPr lang="en-US"/>
              <a:t>Mathematically</a:t>
            </a:r>
            <a:br>
              <a:rPr lang="en-US"/>
            </a:br>
            <a:r>
              <a:rPr lang="en-US"/>
              <a:t>proven parser </a:t>
            </a:r>
            <a:br>
              <a:rPr lang="en-US"/>
            </a:br>
            <a:r>
              <a:rPr lang="en-US"/>
              <a:t>generator</a:t>
            </a:r>
          </a:p>
          <a:p>
            <a:pPr marL="0" indent="0">
              <a:buNone/>
            </a:pPr>
            <a:endParaRPr lang="en-US"/>
          </a:p>
          <a:p>
            <a:pPr marL="0" indent="0">
              <a:buNone/>
            </a:pPr>
            <a:r>
              <a:rPr lang="en-US"/>
              <a:t>High-performance</a:t>
            </a:r>
            <a:br>
              <a:rPr lang="en-US"/>
            </a:br>
            <a:r>
              <a:rPr lang="en-US"/>
              <a:t>code generation</a:t>
            </a:r>
          </a:p>
          <a:p>
            <a:pPr marL="0" indent="0">
              <a:buNone/>
            </a:pPr>
            <a:endParaRPr lang="en-US"/>
          </a:p>
          <a:p>
            <a:pPr marL="0" indent="0">
              <a:buNone/>
            </a:pPr>
            <a:r>
              <a:rPr lang="en-US"/>
              <a:t>Integration into </a:t>
            </a:r>
            <a:br>
              <a:rPr lang="en-US"/>
            </a:br>
            <a:r>
              <a:rPr lang="en-US"/>
              <a:t>critical systems </a:t>
            </a:r>
            <a:br>
              <a:rPr lang="en-US"/>
            </a:br>
            <a:r>
              <a:rPr lang="en-US"/>
              <a:t>code</a:t>
            </a:r>
          </a:p>
        </p:txBody>
      </p:sp>
      <p:sp>
        <p:nvSpPr>
          <p:cNvPr id="5" name="Content Placeholder 4">
            <a:extLst>
              <a:ext uri="{FF2B5EF4-FFF2-40B4-BE49-F238E27FC236}">
                <a16:creationId xmlns:a16="http://schemas.microsoft.com/office/drawing/2014/main" id="{79D4C0F4-3DE8-97A0-5E4F-A967225158F5}"/>
              </a:ext>
            </a:extLst>
          </p:cNvPr>
          <p:cNvSpPr>
            <a:spLocks noGrp="1"/>
          </p:cNvSpPr>
          <p:nvPr>
            <p:ph sz="half" idx="2"/>
          </p:nvPr>
        </p:nvSpPr>
        <p:spPr/>
        <p:txBody>
          <a:bodyPr>
            <a:normAutofit/>
          </a:bodyPr>
          <a:lstStyle/>
          <a:p>
            <a:endParaRPr lang="en-US"/>
          </a:p>
        </p:txBody>
      </p:sp>
      <p:pic>
        <p:nvPicPr>
          <p:cNvPr id="4098" name="Picture 2" descr="An animation showing an example of a high-level language message format specified by EverParse. From the message, two arrows labeled “EverParse” point to a rectangle labeled “formal specification” and a rectangle labeled “low-level implementation,” respectively, inside a larger rectangle labeled “F* code.” The figure represents EverParse’s ability to automatically generate safe, correct, and fast F* parsing code. “Correctness” is defined as “Correctness: ​parse (serialize msg) = msg​” and “valid msg ==&gt; serialize (parse msg) = msg​.” The F* logo appears with the description that F* is a type theory–based programming language and proof assistant that can prove theorems about programs​. From the “F* code” rectangle, arrows point from the “low-level implementation” rectangle and a rectangle labeled “verified libraries for combinators” to a rectangle labeled “Safe high-performanc">
            <a:extLst>
              <a:ext uri="{FF2B5EF4-FFF2-40B4-BE49-F238E27FC236}">
                <a16:creationId xmlns:a16="http://schemas.microsoft.com/office/drawing/2014/main" id="{3B7300FF-142F-D572-9384-4DFB504A6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886" y="1576873"/>
            <a:ext cx="8189016" cy="46093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3276A3-13E6-D5A0-10FB-A8BF42089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pic>
        <p:nvPicPr>
          <p:cNvPr id="6" name="Picture 5">
            <a:extLst>
              <a:ext uri="{FF2B5EF4-FFF2-40B4-BE49-F238E27FC236}">
                <a16:creationId xmlns:a16="http://schemas.microsoft.com/office/drawing/2014/main" id="{13AB551B-DFD4-F2C9-46CB-3DA5B7675DCC}"/>
              </a:ext>
            </a:extLst>
          </p:cNvPr>
          <p:cNvPicPr>
            <a:picLocks noChangeAspect="1"/>
          </p:cNvPicPr>
          <p:nvPr/>
        </p:nvPicPr>
        <p:blipFill>
          <a:blip r:embed="rId4"/>
          <a:stretch>
            <a:fillRect/>
          </a:stretch>
        </p:blipFill>
        <p:spPr>
          <a:xfrm>
            <a:off x="3627912" y="1432343"/>
            <a:ext cx="8438193" cy="4754691"/>
          </a:xfrm>
          <a:prstGeom prst="rect">
            <a:avLst/>
          </a:prstGeom>
        </p:spPr>
      </p:pic>
    </p:spTree>
    <p:extLst>
      <p:ext uri="{BB962C8B-B14F-4D97-AF65-F5344CB8AC3E}">
        <p14:creationId xmlns:p14="http://schemas.microsoft.com/office/powerpoint/2010/main" val="572120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71A8CB-7B26-454C-8420-3E98C43C2C5A}"/>
              </a:ext>
            </a:extLst>
          </p:cNvPr>
          <p:cNvSpPr>
            <a:spLocks noGrp="1"/>
          </p:cNvSpPr>
          <p:nvPr>
            <p:ph sz="quarter" idx="10"/>
          </p:nvPr>
        </p:nvSpPr>
        <p:spPr>
          <a:xfrm>
            <a:off x="1163577" y="1979024"/>
            <a:ext cx="4865963" cy="4621156"/>
          </a:xfrm>
        </p:spPr>
        <p:txBody>
          <a:bodyPr>
            <a:normAutofit fontScale="70000" lnSpcReduction="20000"/>
          </a:bodyPr>
          <a:lstStyle/>
          <a:p>
            <a:r>
              <a:rPr lang="en-US" b="1">
                <a:solidFill>
                  <a:srgbClr val="FF0000"/>
                </a:solidFill>
              </a:rPr>
              <a:t>Now in Windows 10, 11, and Azure Cloud</a:t>
            </a:r>
            <a:r>
              <a:rPr lang="en-US">
                <a:solidFill>
                  <a:srgbClr val="FF0000"/>
                </a:solidFill>
              </a:rPr>
              <a:t>: Every network packet passing through Hyper-V is validated by </a:t>
            </a:r>
            <a:r>
              <a:rPr lang="en-US" err="1">
                <a:solidFill>
                  <a:srgbClr val="FF0000"/>
                </a:solidFill>
              </a:rPr>
              <a:t>EverParse’s</a:t>
            </a:r>
            <a:r>
              <a:rPr lang="en-US">
                <a:solidFill>
                  <a:srgbClr val="FF0000"/>
                </a:solidFill>
              </a:rPr>
              <a:t> formally verified code</a:t>
            </a:r>
          </a:p>
          <a:p>
            <a:r>
              <a:rPr lang="en-US" b="1">
                <a:solidFill>
                  <a:srgbClr val="00B050"/>
                </a:solidFill>
              </a:rPr>
              <a:t>Hand-written alternative</a:t>
            </a:r>
            <a:r>
              <a:rPr lang="en-US">
                <a:solidFill>
                  <a:srgbClr val="00B050"/>
                </a:solidFill>
              </a:rPr>
              <a:t>: historically 30% of all Hyper-V bugs are due to parsing</a:t>
            </a:r>
          </a:p>
          <a:p>
            <a:pPr marL="0" indent="0">
              <a:buNone/>
            </a:pPr>
            <a:endParaRPr lang="en-US">
              <a:solidFill>
                <a:srgbClr val="FF0000"/>
              </a:solidFill>
            </a:endParaRPr>
          </a:p>
          <a:p>
            <a:r>
              <a:rPr lang="en-US"/>
              <a:t>NVSP, RNDIS, OIDs and NDIS</a:t>
            </a:r>
          </a:p>
          <a:p>
            <a:pPr lvl="1"/>
            <a:r>
              <a:rPr lang="en-US"/>
              <a:t>Some of which are proprietary</a:t>
            </a:r>
          </a:p>
          <a:p>
            <a:pPr lvl="1"/>
            <a:r>
              <a:rPr lang="en-US"/>
              <a:t>Other formats (TCP, etc.) in progress</a:t>
            </a:r>
          </a:p>
          <a:p>
            <a:r>
              <a:rPr lang="en-US"/>
              <a:t>5K lines of 3D specification</a:t>
            </a:r>
          </a:p>
          <a:p>
            <a:pPr lvl="1"/>
            <a:r>
              <a:rPr lang="en-US"/>
              <a:t>137 structs, 22 </a:t>
            </a:r>
            <a:r>
              <a:rPr lang="en-US" err="1"/>
              <a:t>casetypes</a:t>
            </a:r>
            <a:r>
              <a:rPr lang="en-US"/>
              <a:t>, 30 </a:t>
            </a:r>
            <a:r>
              <a:rPr lang="en-US" err="1"/>
              <a:t>enum</a:t>
            </a:r>
            <a:r>
              <a:rPr lang="en-US"/>
              <a:t> types</a:t>
            </a:r>
          </a:p>
          <a:p>
            <a:r>
              <a:rPr lang="en-US"/>
              <a:t>Verified in 82 s</a:t>
            </a:r>
          </a:p>
          <a:p>
            <a:r>
              <a:rPr lang="en-US"/>
              <a:t>Generated 23K C code</a:t>
            </a:r>
          </a:p>
          <a:p>
            <a:r>
              <a:rPr lang="en-US"/>
              <a:t>High performance: &lt;2% cycles/byte overhead</a:t>
            </a:r>
          </a:p>
          <a:p>
            <a:endParaRPr lang="en-US"/>
          </a:p>
        </p:txBody>
      </p:sp>
      <p:sp>
        <p:nvSpPr>
          <p:cNvPr id="2" name="Title 1">
            <a:extLst>
              <a:ext uri="{FF2B5EF4-FFF2-40B4-BE49-F238E27FC236}">
                <a16:creationId xmlns:a16="http://schemas.microsoft.com/office/drawing/2014/main" id="{0E6A9CA9-DC41-45DE-BB61-00A295E0FE21}"/>
              </a:ext>
            </a:extLst>
          </p:cNvPr>
          <p:cNvSpPr>
            <a:spLocks noGrp="1"/>
          </p:cNvSpPr>
          <p:nvPr>
            <p:ph type="title"/>
          </p:nvPr>
        </p:nvSpPr>
        <p:spPr/>
        <p:txBody>
          <a:bodyPr/>
          <a:lstStyle/>
          <a:p>
            <a:r>
              <a:rPr lang="en-US">
                <a:solidFill>
                  <a:srgbClr val="FF0000"/>
                </a:solidFill>
              </a:rPr>
              <a:t>EverParse</a:t>
            </a:r>
            <a:r>
              <a:rPr lang="en-US"/>
              <a:t> - Hyper-V </a:t>
            </a:r>
            <a:r>
              <a:rPr lang="en-US" err="1"/>
              <a:t>vSwitch</a:t>
            </a:r>
            <a:r>
              <a:rPr lang="en-US"/>
              <a:t> since 2019</a:t>
            </a:r>
          </a:p>
        </p:txBody>
      </p:sp>
      <p:pic>
        <p:nvPicPr>
          <p:cNvPr id="4" name="Picture 3" descr="A picture containing graphical user interface&#10;&#10;Description automatically generated">
            <a:extLst>
              <a:ext uri="{FF2B5EF4-FFF2-40B4-BE49-F238E27FC236}">
                <a16:creationId xmlns:a16="http://schemas.microsoft.com/office/drawing/2014/main" id="{F332308F-2425-4681-A024-163DB62B3E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6756" y="1737360"/>
            <a:ext cx="3671045" cy="1866556"/>
          </a:xfrm>
          <a:prstGeom prst="rect">
            <a:avLst/>
          </a:prstGeom>
        </p:spPr>
      </p:pic>
      <p:sp>
        <p:nvSpPr>
          <p:cNvPr id="8" name="TextBox 7">
            <a:extLst>
              <a:ext uri="{FF2B5EF4-FFF2-40B4-BE49-F238E27FC236}">
                <a16:creationId xmlns:a16="http://schemas.microsoft.com/office/drawing/2014/main" id="{38AE5B27-A30A-25B1-C542-AC8BF616E59C}"/>
              </a:ext>
            </a:extLst>
          </p:cNvPr>
          <p:cNvSpPr txBox="1"/>
          <p:nvPr/>
        </p:nvSpPr>
        <p:spPr>
          <a:xfrm>
            <a:off x="5783079" y="4344986"/>
            <a:ext cx="6480462" cy="1754326"/>
          </a:xfrm>
          <a:prstGeom prst="rect">
            <a:avLst/>
          </a:prstGeom>
          <a:noFill/>
        </p:spPr>
        <p:txBody>
          <a:bodyPr wrap="square">
            <a:spAutoFit/>
          </a:bodyPr>
          <a:lstStyle/>
          <a:p>
            <a:r>
              <a:rPr lang="en-US"/>
              <a:t>A sweet spot for formal proof</a:t>
            </a:r>
          </a:p>
          <a:p>
            <a:pPr marL="742950" lvl="1" indent="-285750">
              <a:buFont typeface="Arial" panose="020B0604020202020204" pitchFamily="34" charset="0"/>
              <a:buChar char="•"/>
            </a:pPr>
            <a:r>
              <a:rPr lang="en-US"/>
              <a:t>Guarantees of memory safety and functional correctness</a:t>
            </a:r>
          </a:p>
          <a:p>
            <a:pPr marL="742950" lvl="1" indent="-285750">
              <a:buFont typeface="Arial" panose="020B0604020202020204" pitchFamily="34" charset="0"/>
              <a:buChar char="•"/>
            </a:pPr>
            <a:r>
              <a:rPr lang="en-US"/>
              <a:t>Provably correct by construction: Zero user proof effort</a:t>
            </a:r>
          </a:p>
          <a:p>
            <a:pPr marL="742950" lvl="1" indent="-285750">
              <a:buFont typeface="Arial" panose="020B0604020202020204" pitchFamily="34" charset="0"/>
              <a:buChar char="•"/>
            </a:pPr>
            <a:r>
              <a:rPr lang="en-US"/>
              <a:t>High-performance code generated from data format description in a high-level declarative language</a:t>
            </a:r>
          </a:p>
          <a:p>
            <a:pPr marL="742950" lvl="1" indent="-285750">
              <a:buFont typeface="Arial" panose="020B0604020202020204" pitchFamily="34" charset="0"/>
              <a:buChar char="•"/>
            </a:pPr>
            <a:r>
              <a:rPr lang="en-US"/>
              <a:t>High return on investment </a:t>
            </a:r>
            <a:r>
              <a:rPr lang="en-US" err="1"/>
              <a:t>wrt</a:t>
            </a:r>
            <a:r>
              <a:rPr lang="en-US"/>
              <a:t>. attack surface</a:t>
            </a:r>
          </a:p>
        </p:txBody>
      </p:sp>
    </p:spTree>
    <p:extLst>
      <p:ext uri="{BB962C8B-B14F-4D97-AF65-F5344CB8AC3E}">
        <p14:creationId xmlns:p14="http://schemas.microsoft.com/office/powerpoint/2010/main" val="1898145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D5D1-80A0-415B-9BD1-A09504938B94}"/>
              </a:ext>
            </a:extLst>
          </p:cNvPr>
          <p:cNvSpPr>
            <a:spLocks noGrp="1"/>
          </p:cNvSpPr>
          <p:nvPr>
            <p:ph type="title"/>
          </p:nvPr>
        </p:nvSpPr>
        <p:spPr>
          <a:xfrm>
            <a:off x="559049" y="283783"/>
            <a:ext cx="10515600" cy="1325563"/>
          </a:xfrm>
        </p:spPr>
        <p:txBody>
          <a:bodyPr>
            <a:normAutofit fontScale="90000"/>
          </a:bodyPr>
          <a:lstStyle/>
          <a:p>
            <a:r>
              <a:rPr lang="en-US">
                <a:solidFill>
                  <a:srgbClr val="FF0000"/>
                </a:solidFill>
              </a:rPr>
              <a:t>Vale </a:t>
            </a:r>
            <a:r>
              <a:rPr lang="en-US" b="1" i="1">
                <a:cs typeface="Segoe UI Light" panose="020B0502040204020203" pitchFamily="34" charset="0"/>
              </a:rPr>
              <a:t>- Fast</a:t>
            </a:r>
            <a:r>
              <a:rPr lang="en-US">
                <a:cs typeface="Segoe UI Light" panose="020B0502040204020203" pitchFamily="34" charset="0"/>
              </a:rPr>
              <a:t> verified crypto (via verified assembly)</a:t>
            </a:r>
            <a:br>
              <a:rPr lang="en-US">
                <a:latin typeface="Segoe UI Light" panose="020B0502040204020203" pitchFamily="34" charset="0"/>
                <a:cs typeface="Segoe UI Light" panose="020B0502040204020203" pitchFamily="34" charset="0"/>
              </a:rPr>
            </a:br>
            <a:endParaRPr lang="en-US">
              <a:latin typeface="Segoe UI Light" panose="020B0502040204020203" pitchFamily="34" charset="0"/>
              <a:cs typeface="Segoe UI Light" panose="020B0502040204020203" pitchFamily="34" charset="0"/>
            </a:endParaRPr>
          </a:p>
        </p:txBody>
      </p:sp>
      <p:graphicFrame>
        <p:nvGraphicFramePr>
          <p:cNvPr id="5" name="Chart 4">
            <a:extLst>
              <a:ext uri="{FF2B5EF4-FFF2-40B4-BE49-F238E27FC236}">
                <a16:creationId xmlns:a16="http://schemas.microsoft.com/office/drawing/2014/main" id="{7504E499-1A4D-4E9A-B027-2D88F41C5D2D}"/>
              </a:ext>
            </a:extLst>
          </p:cNvPr>
          <p:cNvGraphicFramePr>
            <a:graphicFrameLocks/>
          </p:cNvGraphicFramePr>
          <p:nvPr/>
        </p:nvGraphicFramePr>
        <p:xfrm>
          <a:off x="1988191" y="1218823"/>
          <a:ext cx="7884471" cy="53340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02626949-CDEE-47A3-A033-51D282E0A1B6}"/>
              </a:ext>
            </a:extLst>
          </p:cNvPr>
          <p:cNvCxnSpPr/>
          <p:nvPr/>
        </p:nvCxnSpPr>
        <p:spPr>
          <a:xfrm flipH="1">
            <a:off x="1988191" y="2345616"/>
            <a:ext cx="831349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DE9BF282-5E1B-4083-99A2-6CEB294D0059}"/>
              </a:ext>
            </a:extLst>
          </p:cNvPr>
          <p:cNvSpPr txBox="1"/>
          <p:nvPr/>
        </p:nvSpPr>
        <p:spPr>
          <a:xfrm>
            <a:off x="10301681" y="1071722"/>
            <a:ext cx="1545936" cy="1855893"/>
          </a:xfrm>
          <a:prstGeom prst="rect">
            <a:avLst/>
          </a:prstGeom>
          <a:noFill/>
          <a:ln w="28575">
            <a:solidFill>
              <a:schemeClr val="accent6"/>
            </a:solidFill>
            <a:prstDash val="dash"/>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cs typeface="Segoe UI Light" panose="020B0502040204020203" pitchFamily="34" charset="0"/>
              </a:rPr>
              <a:t>Fastest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cs typeface="Segoe UI Light" panose="020B0502040204020203" pitchFamily="34" charset="0"/>
              </a:rPr>
              <a:t>OpenSSL</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cs typeface="Segoe UI Light" panose="020B0502040204020203" pitchFamily="34" charset="0"/>
              </a:rPr>
              <a:t>assembly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cs typeface="Segoe UI Light" panose="020B0502040204020203" pitchFamily="34" charset="0"/>
              </a:rPr>
              <a:t>code</a:t>
            </a:r>
          </a:p>
        </p:txBody>
      </p:sp>
      <p:pic>
        <p:nvPicPr>
          <p:cNvPr id="4" name="Picture 3">
            <a:extLst>
              <a:ext uri="{FF2B5EF4-FFF2-40B4-BE49-F238E27FC236}">
                <a16:creationId xmlns:a16="http://schemas.microsoft.com/office/drawing/2014/main" id="{4F15DD3F-D694-294E-7DE5-8380D5426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203192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EB35-61C0-33F2-8A33-091242C3A67D}"/>
              </a:ext>
            </a:extLst>
          </p:cNvPr>
          <p:cNvSpPr>
            <a:spLocks noGrp="1"/>
          </p:cNvSpPr>
          <p:nvPr>
            <p:ph type="title"/>
          </p:nvPr>
        </p:nvSpPr>
        <p:spPr>
          <a:xfrm>
            <a:off x="838199" y="365125"/>
            <a:ext cx="11282265" cy="1460831"/>
          </a:xfrm>
        </p:spPr>
        <p:txBody>
          <a:bodyPr>
            <a:normAutofit/>
          </a:bodyPr>
          <a:lstStyle/>
          <a:p>
            <a:r>
              <a:rPr lang="en-US"/>
              <a:t>Formal Methods tools</a:t>
            </a:r>
            <a:br>
              <a:rPr lang="en-US"/>
            </a:br>
            <a:r>
              <a:rPr lang="en-US"/>
              <a:t>					from Design to Diagnoses</a:t>
            </a:r>
          </a:p>
        </p:txBody>
      </p:sp>
      <p:graphicFrame>
        <p:nvGraphicFramePr>
          <p:cNvPr id="4" name="Diagram 3">
            <a:extLst>
              <a:ext uri="{FF2B5EF4-FFF2-40B4-BE49-F238E27FC236}">
                <a16:creationId xmlns:a16="http://schemas.microsoft.com/office/drawing/2014/main" id="{C4AFAD38-C518-902A-7875-72E975659BF0}"/>
              </a:ext>
            </a:extLst>
          </p:cNvPr>
          <p:cNvGraphicFramePr/>
          <p:nvPr>
            <p:extLst>
              <p:ext uri="{D42A27DB-BD31-4B8C-83A1-F6EECF244321}">
                <p14:modId xmlns:p14="http://schemas.microsoft.com/office/powerpoint/2010/main" val="1754829531"/>
              </p:ext>
            </p:extLst>
          </p:nvPr>
        </p:nvGraphicFramePr>
        <p:xfrm>
          <a:off x="970423" y="1969651"/>
          <a:ext cx="10353524" cy="2220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5319A082-DEB2-3E6F-2ACF-3774CF4A8795}"/>
              </a:ext>
            </a:extLst>
          </p:cNvPr>
          <p:cNvSpPr/>
          <p:nvPr/>
        </p:nvSpPr>
        <p:spPr>
          <a:xfrm>
            <a:off x="740746" y="4358352"/>
            <a:ext cx="1470784" cy="536714"/>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TLA+</a:t>
            </a:r>
            <a:endParaRPr lang="en-US"/>
          </a:p>
        </p:txBody>
      </p:sp>
      <p:sp>
        <p:nvSpPr>
          <p:cNvPr id="7" name="Rectangle 6">
            <a:extLst>
              <a:ext uri="{FF2B5EF4-FFF2-40B4-BE49-F238E27FC236}">
                <a16:creationId xmlns:a16="http://schemas.microsoft.com/office/drawing/2014/main" id="{958357E2-5A8E-852E-77EE-75B4DFE12935}"/>
              </a:ext>
            </a:extLst>
          </p:cNvPr>
          <p:cNvSpPr/>
          <p:nvPr/>
        </p:nvSpPr>
        <p:spPr>
          <a:xfrm>
            <a:off x="2993228" y="5017290"/>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KOKA</a:t>
            </a:r>
            <a:endParaRPr lang="en-US"/>
          </a:p>
        </p:txBody>
      </p:sp>
      <p:sp>
        <p:nvSpPr>
          <p:cNvPr id="9" name="Rectangle 8">
            <a:extLst>
              <a:ext uri="{FF2B5EF4-FFF2-40B4-BE49-F238E27FC236}">
                <a16:creationId xmlns:a16="http://schemas.microsoft.com/office/drawing/2014/main" id="{7416F629-095A-7B07-1493-E1F99AA7BCD3}"/>
              </a:ext>
            </a:extLst>
          </p:cNvPr>
          <p:cNvSpPr/>
          <p:nvPr/>
        </p:nvSpPr>
        <p:spPr>
          <a:xfrm>
            <a:off x="1351384" y="5017290"/>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LꓱꓯN</a:t>
            </a:r>
            <a:endParaRPr lang="en-US"/>
          </a:p>
        </p:txBody>
      </p:sp>
      <p:sp>
        <p:nvSpPr>
          <p:cNvPr id="11" name="Rectangle 10">
            <a:extLst>
              <a:ext uri="{FF2B5EF4-FFF2-40B4-BE49-F238E27FC236}">
                <a16:creationId xmlns:a16="http://schemas.microsoft.com/office/drawing/2014/main" id="{BE7DF243-076A-088C-7EC0-9587699842AA}"/>
              </a:ext>
            </a:extLst>
          </p:cNvPr>
          <p:cNvSpPr/>
          <p:nvPr/>
        </p:nvSpPr>
        <p:spPr>
          <a:xfrm>
            <a:off x="2166262" y="5657566"/>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endParaRPr lang="en-US"/>
          </a:p>
        </p:txBody>
      </p:sp>
      <p:sp>
        <p:nvSpPr>
          <p:cNvPr id="13" name="Rectangle 12">
            <a:extLst>
              <a:ext uri="{FF2B5EF4-FFF2-40B4-BE49-F238E27FC236}">
                <a16:creationId xmlns:a16="http://schemas.microsoft.com/office/drawing/2014/main" id="{046CD040-F635-280E-9B40-A1279D5E2BF4}"/>
              </a:ext>
            </a:extLst>
          </p:cNvPr>
          <p:cNvSpPr/>
          <p:nvPr/>
        </p:nvSpPr>
        <p:spPr>
          <a:xfrm>
            <a:off x="5451401" y="4358352"/>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Coyote</a:t>
            </a:r>
            <a:endParaRPr lang="en-US"/>
          </a:p>
        </p:txBody>
      </p:sp>
      <p:sp>
        <p:nvSpPr>
          <p:cNvPr id="15" name="Rectangle 14">
            <a:extLst>
              <a:ext uri="{FF2B5EF4-FFF2-40B4-BE49-F238E27FC236}">
                <a16:creationId xmlns:a16="http://schemas.microsoft.com/office/drawing/2014/main" id="{58F6C976-DFCE-8D5C-E9B5-5F37F9B140DA}"/>
              </a:ext>
            </a:extLst>
          </p:cNvPr>
          <p:cNvSpPr/>
          <p:nvPr/>
        </p:nvSpPr>
        <p:spPr>
          <a:xfrm>
            <a:off x="8726442" y="5684675"/>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NCVS</a:t>
            </a:r>
            <a:endParaRPr lang="en-US"/>
          </a:p>
        </p:txBody>
      </p:sp>
      <p:sp>
        <p:nvSpPr>
          <p:cNvPr id="17" name="Rectangle 16">
            <a:extLst>
              <a:ext uri="{FF2B5EF4-FFF2-40B4-BE49-F238E27FC236}">
                <a16:creationId xmlns:a16="http://schemas.microsoft.com/office/drawing/2014/main" id="{28787B34-2347-8DDC-8967-1F238121094D}"/>
              </a:ext>
            </a:extLst>
          </p:cNvPr>
          <p:cNvSpPr/>
          <p:nvPr/>
        </p:nvSpPr>
        <p:spPr>
          <a:xfrm>
            <a:off x="7859747" y="5008885"/>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Torch</a:t>
            </a:r>
            <a:endParaRPr lang="en-US"/>
          </a:p>
        </p:txBody>
      </p:sp>
      <p:sp>
        <p:nvSpPr>
          <p:cNvPr id="19" name="Rectangle 18">
            <a:extLst>
              <a:ext uri="{FF2B5EF4-FFF2-40B4-BE49-F238E27FC236}">
                <a16:creationId xmlns:a16="http://schemas.microsoft.com/office/drawing/2014/main" id="{1DCBA746-1122-DD94-787B-BE3135BF6D75}"/>
              </a:ext>
            </a:extLst>
          </p:cNvPr>
          <p:cNvSpPr/>
          <p:nvPr/>
        </p:nvSpPr>
        <p:spPr>
          <a:xfrm>
            <a:off x="6257206" y="5001189"/>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HyperFuzzer</a:t>
            </a:r>
            <a:endParaRPr lang="en-US"/>
          </a:p>
        </p:txBody>
      </p:sp>
      <p:sp>
        <p:nvSpPr>
          <p:cNvPr id="21" name="Rectangle 20">
            <a:extLst>
              <a:ext uri="{FF2B5EF4-FFF2-40B4-BE49-F238E27FC236}">
                <a16:creationId xmlns:a16="http://schemas.microsoft.com/office/drawing/2014/main" id="{FAF9E20B-34F4-BAC2-7AF1-037A564B97DF}"/>
              </a:ext>
            </a:extLst>
          </p:cNvPr>
          <p:cNvSpPr/>
          <p:nvPr/>
        </p:nvSpPr>
        <p:spPr>
          <a:xfrm>
            <a:off x="3799033" y="4368111"/>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EverParse</a:t>
            </a:r>
            <a:endParaRPr lang="en-US"/>
          </a:p>
        </p:txBody>
      </p:sp>
      <p:sp>
        <p:nvSpPr>
          <p:cNvPr id="23" name="Rectangle 22">
            <a:extLst>
              <a:ext uri="{FF2B5EF4-FFF2-40B4-BE49-F238E27FC236}">
                <a16:creationId xmlns:a16="http://schemas.microsoft.com/office/drawing/2014/main" id="{BFB1D8B1-36AC-4796-A609-E9518494BDA5}"/>
              </a:ext>
            </a:extLst>
          </p:cNvPr>
          <p:cNvSpPr/>
          <p:nvPr/>
        </p:nvSpPr>
        <p:spPr>
          <a:xfrm>
            <a:off x="9539589" y="5004266"/>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RESTler</a:t>
            </a:r>
            <a:endParaRPr lang="en-US"/>
          </a:p>
        </p:txBody>
      </p:sp>
      <p:sp>
        <p:nvSpPr>
          <p:cNvPr id="25" name="Rectangle 24">
            <a:extLst>
              <a:ext uri="{FF2B5EF4-FFF2-40B4-BE49-F238E27FC236}">
                <a16:creationId xmlns:a16="http://schemas.microsoft.com/office/drawing/2014/main" id="{F565B859-7B72-FF0A-3604-5F9FF06B9E0B}"/>
              </a:ext>
            </a:extLst>
          </p:cNvPr>
          <p:cNvSpPr/>
          <p:nvPr/>
        </p:nvSpPr>
        <p:spPr>
          <a:xfrm>
            <a:off x="7047642" y="5684675"/>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Zen</a:t>
            </a:r>
            <a:endParaRPr lang="en-US"/>
          </a:p>
        </p:txBody>
      </p:sp>
      <p:sp>
        <p:nvSpPr>
          <p:cNvPr id="27" name="Rectangle 26">
            <a:extLst>
              <a:ext uri="{FF2B5EF4-FFF2-40B4-BE49-F238E27FC236}">
                <a16:creationId xmlns:a16="http://schemas.microsoft.com/office/drawing/2014/main" id="{4DD89729-0B69-7035-6E65-7DF100CB4798}"/>
              </a:ext>
            </a:extLst>
          </p:cNvPr>
          <p:cNvSpPr/>
          <p:nvPr/>
        </p:nvSpPr>
        <p:spPr>
          <a:xfrm>
            <a:off x="8720219" y="4331254"/>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Bosque</a:t>
            </a:r>
            <a:endParaRPr lang="en-US"/>
          </a:p>
        </p:txBody>
      </p:sp>
      <p:sp>
        <p:nvSpPr>
          <p:cNvPr id="29" name="Rectangle 28">
            <a:extLst>
              <a:ext uri="{FF2B5EF4-FFF2-40B4-BE49-F238E27FC236}">
                <a16:creationId xmlns:a16="http://schemas.microsoft.com/office/drawing/2014/main" id="{35736620-15BB-BA47-78C3-8D8206122170}"/>
              </a:ext>
            </a:extLst>
          </p:cNvPr>
          <p:cNvSpPr/>
          <p:nvPr/>
        </p:nvSpPr>
        <p:spPr>
          <a:xfrm>
            <a:off x="3783118" y="5657566"/>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EverCrypt</a:t>
            </a:r>
            <a:endParaRPr lang="en-US"/>
          </a:p>
        </p:txBody>
      </p:sp>
      <p:sp>
        <p:nvSpPr>
          <p:cNvPr id="31" name="Rectangle 30">
            <a:extLst>
              <a:ext uri="{FF2B5EF4-FFF2-40B4-BE49-F238E27FC236}">
                <a16:creationId xmlns:a16="http://schemas.microsoft.com/office/drawing/2014/main" id="{8ECD0C7F-FD74-3C5B-5D3D-D6CC379C6FB2}"/>
              </a:ext>
            </a:extLst>
          </p:cNvPr>
          <p:cNvSpPr/>
          <p:nvPr/>
        </p:nvSpPr>
        <p:spPr>
          <a:xfrm>
            <a:off x="4595416" y="5017290"/>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Verus</a:t>
            </a:r>
            <a:endParaRPr lang="en-US"/>
          </a:p>
        </p:txBody>
      </p:sp>
      <p:pic>
        <p:nvPicPr>
          <p:cNvPr id="33" name="Picture 32">
            <a:extLst>
              <a:ext uri="{FF2B5EF4-FFF2-40B4-BE49-F238E27FC236}">
                <a16:creationId xmlns:a16="http://schemas.microsoft.com/office/drawing/2014/main" id="{703BC430-1178-A9ED-B369-C94E02DBBB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462069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24D33-E5F0-8744-94EA-6205B722AEDD}"/>
              </a:ext>
            </a:extLst>
          </p:cNvPr>
          <p:cNvSpPr>
            <a:spLocks noGrp="1"/>
          </p:cNvSpPr>
          <p:nvPr>
            <p:ph type="title" idx="4294967295"/>
          </p:nvPr>
        </p:nvSpPr>
        <p:spPr>
          <a:xfrm>
            <a:off x="5682150" y="420685"/>
            <a:ext cx="5537200" cy="741362"/>
          </a:xfrm>
        </p:spPr>
        <p:txBody>
          <a:bodyPr/>
          <a:lstStyle/>
          <a:p>
            <a:r>
              <a:rPr lang="en-US">
                <a:solidFill>
                  <a:srgbClr val="FF0000"/>
                </a:solidFill>
              </a:rPr>
              <a:t>EverCrypt</a:t>
            </a:r>
          </a:p>
        </p:txBody>
      </p:sp>
      <p:pic>
        <p:nvPicPr>
          <p:cNvPr id="4" name="Picture 3" descr="A screenshot of a cell phone&#10;&#10;Description automatically generated">
            <a:extLst>
              <a:ext uri="{FF2B5EF4-FFF2-40B4-BE49-F238E27FC236}">
                <a16:creationId xmlns:a16="http://schemas.microsoft.com/office/drawing/2014/main" id="{00319591-8CB1-9A41-B76A-A390B38E1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36912" cy="6858000"/>
          </a:xfrm>
          <a:prstGeom prst="rect">
            <a:avLst/>
          </a:prstGeom>
        </p:spPr>
      </p:pic>
      <p:sp>
        <p:nvSpPr>
          <p:cNvPr id="5" name="TextBox 4">
            <a:extLst>
              <a:ext uri="{FF2B5EF4-FFF2-40B4-BE49-F238E27FC236}">
                <a16:creationId xmlns:a16="http://schemas.microsoft.com/office/drawing/2014/main" id="{AD713839-7847-8F48-B6B5-0277E3CAD792}"/>
              </a:ext>
            </a:extLst>
          </p:cNvPr>
          <p:cNvSpPr txBox="1"/>
          <p:nvPr/>
        </p:nvSpPr>
        <p:spPr>
          <a:xfrm>
            <a:off x="5692436" y="1356159"/>
            <a:ext cx="6573232" cy="3416320"/>
          </a:xfrm>
          <a:prstGeom prst="rect">
            <a:avLst/>
          </a:prstGeom>
          <a:noFill/>
        </p:spPr>
        <p:txBody>
          <a:bodyPr wrap="square" rtlCol="0">
            <a:spAutoFit/>
          </a:bodyPr>
          <a:lstStyle/>
          <a:p>
            <a:r>
              <a:rPr lang="en-US" b="1"/>
              <a:t>A verified high-performance cryptographic provider</a:t>
            </a:r>
          </a:p>
          <a:p>
            <a:r>
              <a:rPr lang="en-US"/>
              <a:t>- A </a:t>
            </a:r>
            <a:r>
              <a:rPr lang="en-US" i="1"/>
              <a:t>collection</a:t>
            </a:r>
            <a:r>
              <a:rPr lang="en-US"/>
              <a:t> of algorithms </a:t>
            </a:r>
            <a:r>
              <a:rPr lang="en-US" b="1"/>
              <a:t>(exhaustive)</a:t>
            </a:r>
          </a:p>
          <a:p>
            <a:r>
              <a:rPr lang="en-US"/>
              <a:t>- Easy-to-use API </a:t>
            </a:r>
            <a:r>
              <a:rPr lang="en-US" b="1"/>
              <a:t>(CPU auto-detection)</a:t>
            </a:r>
            <a:endParaRPr lang="en-US"/>
          </a:p>
          <a:p>
            <a:r>
              <a:rPr lang="en-US"/>
              <a:t>- Several </a:t>
            </a:r>
            <a:r>
              <a:rPr lang="en-US" i="1"/>
              <a:t>implementations</a:t>
            </a:r>
            <a:r>
              <a:rPr lang="en-US"/>
              <a:t> </a:t>
            </a:r>
            <a:r>
              <a:rPr lang="en-US" b="1"/>
              <a:t>(multiplexing)</a:t>
            </a:r>
          </a:p>
          <a:p>
            <a:r>
              <a:rPr lang="en-US"/>
              <a:t>- APIs grouped by </a:t>
            </a:r>
            <a:r>
              <a:rPr lang="en-US" i="1"/>
              <a:t>family </a:t>
            </a:r>
            <a:r>
              <a:rPr lang="en-US" b="1"/>
              <a:t>(agility)</a:t>
            </a:r>
          </a:p>
          <a:p>
            <a:pPr marL="285750" indent="-285750">
              <a:buFontTx/>
              <a:buChar char="-"/>
            </a:pPr>
            <a:endParaRPr lang="en-US"/>
          </a:p>
          <a:p>
            <a:r>
              <a:rPr lang="en-US"/>
              <a:t>Clients get </a:t>
            </a:r>
            <a:r>
              <a:rPr lang="en-US" b="1"/>
              <a:t>state-of-the art performance.</a:t>
            </a:r>
          </a:p>
          <a:p>
            <a:pPr marL="285750" indent="-285750">
              <a:buFontTx/>
              <a:buChar char="-"/>
            </a:pPr>
            <a:r>
              <a:rPr lang="en-US"/>
              <a:t>130,000 lines of Low* and 24,000 lines of Vale (F* DSLs)</a:t>
            </a:r>
          </a:p>
          <a:p>
            <a:pPr marL="285750" indent="-285750">
              <a:buFontTx/>
              <a:buChar char="-"/>
            </a:pPr>
            <a:r>
              <a:rPr lang="en-US"/>
              <a:t>65,000 lines of C + 15,000 lines of ASM</a:t>
            </a:r>
          </a:p>
          <a:p>
            <a:pPr marL="285750" indent="-285750">
              <a:buFontTx/>
              <a:buChar char="-"/>
            </a:pPr>
            <a:endParaRPr lang="en-US" b="1">
              <a:solidFill>
                <a:srgbClr val="00B0F0"/>
              </a:solidFill>
            </a:endParaRPr>
          </a:p>
          <a:p>
            <a:r>
              <a:rPr lang="en-US" b="1">
                <a:solidFill>
                  <a:srgbClr val="00B0F0"/>
                </a:solidFill>
              </a:rPr>
              <a:t>Proof : Code ratio  ~ 2 : 1</a:t>
            </a:r>
          </a:p>
          <a:p>
            <a:pPr marL="285750" indent="-285750">
              <a:buFontTx/>
              <a:buChar char="-"/>
            </a:pPr>
            <a:endParaRPr lang="en-US"/>
          </a:p>
        </p:txBody>
      </p:sp>
      <p:grpSp>
        <p:nvGrpSpPr>
          <p:cNvPr id="3" name="Group 2">
            <a:extLst>
              <a:ext uri="{FF2B5EF4-FFF2-40B4-BE49-F238E27FC236}">
                <a16:creationId xmlns:a16="http://schemas.microsoft.com/office/drawing/2014/main" id="{723CACC6-E2FA-495A-9F73-1B07D11AFC20}"/>
              </a:ext>
            </a:extLst>
          </p:cNvPr>
          <p:cNvGrpSpPr/>
          <p:nvPr/>
        </p:nvGrpSpPr>
        <p:grpSpPr>
          <a:xfrm>
            <a:off x="5864023" y="4772479"/>
            <a:ext cx="5905281" cy="1518786"/>
            <a:chOff x="5821492" y="4320297"/>
            <a:chExt cx="6979716" cy="1942084"/>
          </a:xfrm>
        </p:grpSpPr>
        <p:pic>
          <p:nvPicPr>
            <p:cNvPr id="6" name="Picture 5">
              <a:extLst>
                <a:ext uri="{FF2B5EF4-FFF2-40B4-BE49-F238E27FC236}">
                  <a16:creationId xmlns:a16="http://schemas.microsoft.com/office/drawing/2014/main" id="{ED723AF7-BF06-994B-92DD-8AEDBA618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025" y="4320297"/>
              <a:ext cx="2456183" cy="1337921"/>
            </a:xfrm>
            <a:prstGeom prst="rect">
              <a:avLst/>
            </a:prstGeom>
          </p:spPr>
        </p:pic>
        <p:pic>
          <p:nvPicPr>
            <p:cNvPr id="7" name="Picture 4" descr="Image result for windows logo">
              <a:extLst>
                <a:ext uri="{FF2B5EF4-FFF2-40B4-BE49-F238E27FC236}">
                  <a16:creationId xmlns:a16="http://schemas.microsoft.com/office/drawing/2014/main" id="{C552E10D-FED5-F244-9056-1E8AECFDF8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2971" y="4532463"/>
              <a:ext cx="1314309" cy="8491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0" descr="Linux">
              <a:extLst>
                <a:ext uri="{FF2B5EF4-FFF2-40B4-BE49-F238E27FC236}">
                  <a16:creationId xmlns:a16="http://schemas.microsoft.com/office/drawing/2014/main" id="{54C92DF5-5ABA-6E4D-9C27-93F2F3FD8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1492" y="4654059"/>
              <a:ext cx="612716" cy="6059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firefox logo">
              <a:extLst>
                <a:ext uri="{FF2B5EF4-FFF2-40B4-BE49-F238E27FC236}">
                  <a16:creationId xmlns:a16="http://schemas.microsoft.com/office/drawing/2014/main" id="{2E4C0E9D-1936-D344-970C-372019E3C4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9320" y="5714223"/>
              <a:ext cx="525767" cy="52576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ED33CE7-FBE3-184B-A87C-7DF665226521}"/>
                </a:ext>
              </a:extLst>
            </p:cNvPr>
            <p:cNvGrpSpPr/>
            <p:nvPr/>
          </p:nvGrpSpPr>
          <p:grpSpPr>
            <a:xfrm>
              <a:off x="6472787" y="4586772"/>
              <a:ext cx="1314309" cy="952953"/>
              <a:chOff x="9830942" y="3429000"/>
              <a:chExt cx="1314309" cy="952953"/>
            </a:xfrm>
          </p:grpSpPr>
          <p:pic>
            <p:nvPicPr>
              <p:cNvPr id="15" name="Graphic 14">
                <a:extLst>
                  <a:ext uri="{FF2B5EF4-FFF2-40B4-BE49-F238E27FC236}">
                    <a16:creationId xmlns:a16="http://schemas.microsoft.com/office/drawing/2014/main" id="{635AF1BD-0339-C242-BBBF-ED6FC622BE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45242" y="3429000"/>
                <a:ext cx="832144" cy="605930"/>
              </a:xfrm>
              <a:prstGeom prst="rect">
                <a:avLst/>
              </a:prstGeom>
            </p:spPr>
          </p:pic>
          <p:sp>
            <p:nvSpPr>
              <p:cNvPr id="16" name="TextBox 15">
                <a:extLst>
                  <a:ext uri="{FF2B5EF4-FFF2-40B4-BE49-F238E27FC236}">
                    <a16:creationId xmlns:a16="http://schemas.microsoft.com/office/drawing/2014/main" id="{3FFC94E3-1330-4E44-AF8C-E3B65B940FE8}"/>
                  </a:ext>
                </a:extLst>
              </p:cNvPr>
              <p:cNvSpPr txBox="1"/>
              <p:nvPr/>
            </p:nvSpPr>
            <p:spPr>
              <a:xfrm>
                <a:off x="9830942" y="3988396"/>
                <a:ext cx="1314309" cy="393557"/>
              </a:xfrm>
              <a:prstGeom prst="rect">
                <a:avLst/>
              </a:prstGeom>
              <a:noFill/>
            </p:spPr>
            <p:txBody>
              <a:bodyPr wrap="square" rtlCol="0">
                <a:spAutoFit/>
              </a:bodyPr>
              <a:lstStyle/>
              <a:p>
                <a:r>
                  <a:rPr lang="en-US" sz="1400"/>
                  <a:t>Azure CCF</a:t>
                </a:r>
              </a:p>
            </p:txBody>
          </p:sp>
        </p:grpSp>
        <p:pic>
          <p:nvPicPr>
            <p:cNvPr id="14" name="Graphic 13">
              <a:extLst>
                <a:ext uri="{FF2B5EF4-FFF2-40B4-BE49-F238E27FC236}">
                  <a16:creationId xmlns:a16="http://schemas.microsoft.com/office/drawing/2014/main" id="{5980B4FE-C18B-354E-8F19-86B1DA8598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82461" y="5857171"/>
              <a:ext cx="1457955" cy="239872"/>
            </a:xfrm>
            <a:prstGeom prst="rect">
              <a:avLst/>
            </a:prstGeom>
          </p:spPr>
        </p:pic>
        <p:sp>
          <p:nvSpPr>
            <p:cNvPr id="10" name="TextBox 9">
              <a:extLst>
                <a:ext uri="{FF2B5EF4-FFF2-40B4-BE49-F238E27FC236}">
                  <a16:creationId xmlns:a16="http://schemas.microsoft.com/office/drawing/2014/main" id="{1650BD4E-334D-414E-9A9D-6E7C2F9078D7}"/>
                </a:ext>
              </a:extLst>
            </p:cNvPr>
            <p:cNvSpPr txBox="1"/>
            <p:nvPr/>
          </p:nvSpPr>
          <p:spPr>
            <a:xfrm>
              <a:off x="7666072" y="4746058"/>
              <a:ext cx="1167063" cy="400110"/>
            </a:xfrm>
            <a:prstGeom prst="rect">
              <a:avLst/>
            </a:prstGeom>
            <a:noFill/>
          </p:spPr>
          <p:txBody>
            <a:bodyPr wrap="square" rtlCol="0">
              <a:spAutoFit/>
            </a:bodyPr>
            <a:lstStyle/>
            <a:p>
              <a:r>
                <a:rPr lang="en-US" sz="2000" b="1">
                  <a:latin typeface="Arial Black" panose="020B0A04020102020204" pitchFamily="34" charset="0"/>
                </a:rPr>
                <a:t>DICE</a:t>
              </a:r>
            </a:p>
          </p:txBody>
        </p:sp>
        <p:grpSp>
          <p:nvGrpSpPr>
            <p:cNvPr id="17" name="Group 16">
              <a:extLst>
                <a:ext uri="{FF2B5EF4-FFF2-40B4-BE49-F238E27FC236}">
                  <a16:creationId xmlns:a16="http://schemas.microsoft.com/office/drawing/2014/main" id="{3733C69A-4A91-004B-945A-06F62F5672C2}"/>
                </a:ext>
              </a:extLst>
            </p:cNvPr>
            <p:cNvGrpSpPr/>
            <p:nvPr/>
          </p:nvGrpSpPr>
          <p:grpSpPr>
            <a:xfrm>
              <a:off x="10128095" y="4659918"/>
              <a:ext cx="745137" cy="537905"/>
              <a:chOff x="3030525" y="409703"/>
              <a:chExt cx="976759" cy="705110"/>
            </a:xfrm>
          </p:grpSpPr>
          <p:pic>
            <p:nvPicPr>
              <p:cNvPr id="18" name="Picture 17">
                <a:extLst>
                  <a:ext uri="{FF2B5EF4-FFF2-40B4-BE49-F238E27FC236}">
                    <a16:creationId xmlns:a16="http://schemas.microsoft.com/office/drawing/2014/main" id="{79EB090F-FC6C-9345-8B8B-7737FE47C62B}"/>
                  </a:ext>
                </a:extLst>
              </p:cNvPr>
              <p:cNvPicPr>
                <a:picLocks noChangeAspect="1"/>
              </p:cNvPicPr>
              <p:nvPr/>
            </p:nvPicPr>
            <p:blipFill rotWithShape="1">
              <a:blip r:embed="rId11"/>
              <a:srcRect l="48719" b="16167"/>
              <a:stretch/>
            </p:blipFill>
            <p:spPr>
              <a:xfrm>
                <a:off x="3081096" y="744271"/>
                <a:ext cx="926188" cy="370542"/>
              </a:xfrm>
              <a:prstGeom prst="rect">
                <a:avLst/>
              </a:prstGeom>
            </p:spPr>
          </p:pic>
          <p:pic>
            <p:nvPicPr>
              <p:cNvPr id="19" name="Picture 18">
                <a:extLst>
                  <a:ext uri="{FF2B5EF4-FFF2-40B4-BE49-F238E27FC236}">
                    <a16:creationId xmlns:a16="http://schemas.microsoft.com/office/drawing/2014/main" id="{64FBE510-ED0D-E244-BD25-CDC398E39D54}"/>
                  </a:ext>
                </a:extLst>
              </p:cNvPr>
              <p:cNvPicPr>
                <a:picLocks noChangeAspect="1"/>
              </p:cNvPicPr>
              <p:nvPr/>
            </p:nvPicPr>
            <p:blipFill rotWithShape="1">
              <a:blip r:embed="rId11"/>
              <a:srcRect r="49184" b="11620"/>
              <a:stretch/>
            </p:blipFill>
            <p:spPr>
              <a:xfrm>
                <a:off x="3030525" y="409703"/>
                <a:ext cx="917777" cy="390636"/>
              </a:xfrm>
              <a:prstGeom prst="rect">
                <a:avLst/>
              </a:prstGeom>
            </p:spPr>
          </p:pic>
        </p:grpSp>
        <p:pic>
          <p:nvPicPr>
            <p:cNvPr id="20" name="Picture 19">
              <a:extLst>
                <a:ext uri="{FF2B5EF4-FFF2-40B4-BE49-F238E27FC236}">
                  <a16:creationId xmlns:a16="http://schemas.microsoft.com/office/drawing/2014/main" id="{DB3EA6ED-C376-1E4D-9AB0-6B5DF2AACB1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69978" y="5658218"/>
              <a:ext cx="618148" cy="604163"/>
            </a:xfrm>
            <a:prstGeom prst="rect">
              <a:avLst/>
            </a:prstGeom>
          </p:spPr>
        </p:pic>
        <p:pic>
          <p:nvPicPr>
            <p:cNvPr id="21" name="Picture 20">
              <a:extLst>
                <a:ext uri="{FF2B5EF4-FFF2-40B4-BE49-F238E27FC236}">
                  <a16:creationId xmlns:a16="http://schemas.microsoft.com/office/drawing/2014/main" id="{A1D207DC-FCE4-E043-9E2E-20BB582036D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50415" y="5670205"/>
              <a:ext cx="580188" cy="580188"/>
            </a:xfrm>
            <a:prstGeom prst="rect">
              <a:avLst/>
            </a:prstGeom>
          </p:spPr>
        </p:pic>
      </p:grpSp>
      <p:pic>
        <p:nvPicPr>
          <p:cNvPr id="23" name="Picture 22">
            <a:extLst>
              <a:ext uri="{FF2B5EF4-FFF2-40B4-BE49-F238E27FC236}">
                <a16:creationId xmlns:a16="http://schemas.microsoft.com/office/drawing/2014/main" id="{8BD51338-DA6D-455D-95DD-80D6EF745A74}"/>
              </a:ext>
            </a:extLst>
          </p:cNvPr>
          <p:cNvPicPr>
            <a:picLocks noChangeAspect="1"/>
          </p:cNvPicPr>
          <p:nvPr/>
        </p:nvPicPr>
        <p:blipFill>
          <a:blip r:embed="rId14"/>
          <a:stretch>
            <a:fillRect/>
          </a:stretch>
        </p:blipFill>
        <p:spPr>
          <a:xfrm>
            <a:off x="10878216" y="231430"/>
            <a:ext cx="891088" cy="1031245"/>
          </a:xfrm>
          <a:prstGeom prst="rect">
            <a:avLst/>
          </a:prstGeom>
        </p:spPr>
      </p:pic>
      <p:sp>
        <p:nvSpPr>
          <p:cNvPr id="22" name="TextBox 21">
            <a:extLst>
              <a:ext uri="{FF2B5EF4-FFF2-40B4-BE49-F238E27FC236}">
                <a16:creationId xmlns:a16="http://schemas.microsoft.com/office/drawing/2014/main" id="{D8F9E096-E6BF-D2B7-5261-287BC16E9DE0}"/>
              </a:ext>
            </a:extLst>
          </p:cNvPr>
          <p:cNvSpPr txBox="1"/>
          <p:nvPr/>
        </p:nvSpPr>
        <p:spPr>
          <a:xfrm>
            <a:off x="5682150" y="4537097"/>
            <a:ext cx="6133096" cy="261610"/>
          </a:xfrm>
          <a:prstGeom prst="rect">
            <a:avLst/>
          </a:prstGeom>
          <a:noFill/>
        </p:spPr>
        <p:txBody>
          <a:bodyPr wrap="square">
            <a:spAutoFit/>
          </a:bodyPr>
          <a:lstStyle/>
          <a:p>
            <a:pPr algn="l"/>
            <a:r>
              <a:rPr lang="en-US" sz="1100" b="1" i="0">
                <a:solidFill>
                  <a:srgbClr val="333333"/>
                </a:solidFill>
                <a:effectLst/>
                <a:latin typeface="Arial" panose="020B0604020202020204" pitchFamily="34" charset="0"/>
                <a:hlinkClick r:id="rId15"/>
              </a:rPr>
              <a:t>EverCrypt: A Fast, Verified, Cross-Platform Cryptographic Provider; IEEE S&amp;P 2020</a:t>
            </a:r>
            <a:endParaRPr lang="en-US" sz="1100" b="1" i="0">
              <a:solidFill>
                <a:srgbClr val="333333"/>
              </a:solidFill>
              <a:effectLst/>
              <a:latin typeface="Arial" panose="020B0604020202020204" pitchFamily="34" charset="0"/>
            </a:endParaRPr>
          </a:p>
        </p:txBody>
      </p:sp>
      <p:sp>
        <p:nvSpPr>
          <p:cNvPr id="8" name="Speech Bubble: Rectangle with Corners Rounded 7">
            <a:extLst>
              <a:ext uri="{FF2B5EF4-FFF2-40B4-BE49-F238E27FC236}">
                <a16:creationId xmlns:a16="http://schemas.microsoft.com/office/drawing/2014/main" id="{C36AA2EB-1F25-C04E-213E-354AC3B37883}"/>
              </a:ext>
            </a:extLst>
          </p:cNvPr>
          <p:cNvSpPr/>
          <p:nvPr/>
        </p:nvSpPr>
        <p:spPr>
          <a:xfrm>
            <a:off x="5698581" y="6373256"/>
            <a:ext cx="3220131" cy="473862"/>
          </a:xfrm>
          <a:prstGeom prst="wedgeRoundRectCallout">
            <a:avLst>
              <a:gd name="adj1" fmla="val -29326"/>
              <a:gd name="adj2" fmla="val -715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Verified cryptography in the Linux kernel</a:t>
            </a:r>
          </a:p>
        </p:txBody>
      </p:sp>
      <p:sp>
        <p:nvSpPr>
          <p:cNvPr id="25" name="Speech Bubble: Rectangle with Corners Rounded 24">
            <a:extLst>
              <a:ext uri="{FF2B5EF4-FFF2-40B4-BE49-F238E27FC236}">
                <a16:creationId xmlns:a16="http://schemas.microsoft.com/office/drawing/2014/main" id="{209CA903-3A0D-9A06-478A-7F188394F364}"/>
              </a:ext>
            </a:extLst>
          </p:cNvPr>
          <p:cNvSpPr/>
          <p:nvPr/>
        </p:nvSpPr>
        <p:spPr>
          <a:xfrm>
            <a:off x="9854781" y="5710096"/>
            <a:ext cx="2274113" cy="1076737"/>
          </a:xfrm>
          <a:prstGeom prst="wedgeRoundRectCallout">
            <a:avLst>
              <a:gd name="adj1" fmla="val -56275"/>
              <a:gd name="adj2" fmla="val 25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Quic</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 transport,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MSQuic</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 in Windows,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Verified crypto in Firefox, </a:t>
            </a: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mbedTLS</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t>
            </a:r>
          </a:p>
        </p:txBody>
      </p:sp>
      <p:pic>
        <p:nvPicPr>
          <p:cNvPr id="26" name="Picture 6">
            <a:extLst>
              <a:ext uri="{FF2B5EF4-FFF2-40B4-BE49-F238E27FC236}">
                <a16:creationId xmlns:a16="http://schemas.microsoft.com/office/drawing/2014/main" id="{342E4BD7-86B7-20A5-4DA7-F4DCAA4688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0469" y="5403292"/>
            <a:ext cx="1173851" cy="39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12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9F38788-77CB-04D3-4A6F-162735968D9A}"/>
              </a:ext>
            </a:extLst>
          </p:cNvPr>
          <p:cNvCxnSpPr>
            <a:cxnSpLocks/>
            <a:stCxn id="9" idx="2"/>
            <a:endCxn id="3" idx="3"/>
          </p:cNvCxnSpPr>
          <p:nvPr/>
        </p:nvCxnSpPr>
        <p:spPr>
          <a:xfrm flipH="1">
            <a:off x="8323735" y="3378238"/>
            <a:ext cx="2270965" cy="3257176"/>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C578495-B3F9-9E84-4E6F-61F68CEDCF75}"/>
              </a:ext>
            </a:extLst>
          </p:cNvPr>
          <p:cNvCxnSpPr>
            <a:cxnSpLocks/>
            <a:stCxn id="3" idx="1"/>
            <a:endCxn id="6" idx="6"/>
          </p:cNvCxnSpPr>
          <p:nvPr/>
        </p:nvCxnSpPr>
        <p:spPr>
          <a:xfrm flipH="1" flipV="1">
            <a:off x="1673255" y="1655301"/>
            <a:ext cx="3774693" cy="4980113"/>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60904C0-1DDD-4A6A-B149-F7A0B09706C7}"/>
              </a:ext>
            </a:extLst>
          </p:cNvPr>
          <p:cNvCxnSpPr>
            <a:cxnSpLocks/>
            <a:stCxn id="9" idx="2"/>
            <a:endCxn id="34" idx="3"/>
          </p:cNvCxnSpPr>
          <p:nvPr/>
        </p:nvCxnSpPr>
        <p:spPr>
          <a:xfrm flipH="1">
            <a:off x="6584865" y="3378238"/>
            <a:ext cx="4009835" cy="2923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2AC5EAD-D76D-463D-8B55-00F6C7B0CF06}"/>
              </a:ext>
            </a:extLst>
          </p:cNvPr>
          <p:cNvSpPr/>
          <p:nvPr/>
        </p:nvSpPr>
        <p:spPr>
          <a:xfrm>
            <a:off x="256285" y="1379585"/>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FDC29448-B71C-4B2F-ABC5-9B60C32259C0}"/>
              </a:ext>
            </a:extLst>
          </p:cNvPr>
          <p:cNvSpPr/>
          <p:nvPr/>
        </p:nvSpPr>
        <p:spPr>
          <a:xfrm>
            <a:off x="9198845" y="136241"/>
            <a:ext cx="1717118" cy="1018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IsabelleHOL</a:t>
            </a:r>
            <a:endParaRPr lang="en-US" sz="2400"/>
          </a:p>
        </p:txBody>
      </p:sp>
      <p:sp>
        <p:nvSpPr>
          <p:cNvPr id="9" name="Oval 8">
            <a:extLst>
              <a:ext uri="{FF2B5EF4-FFF2-40B4-BE49-F238E27FC236}">
                <a16:creationId xmlns:a16="http://schemas.microsoft.com/office/drawing/2014/main" id="{5A2CB578-F604-4B6B-AABA-0042F9571CDC}"/>
              </a:ext>
            </a:extLst>
          </p:cNvPr>
          <p:cNvSpPr/>
          <p:nvPr/>
        </p:nvSpPr>
        <p:spPr>
          <a:xfrm>
            <a:off x="10594700" y="3102522"/>
            <a:ext cx="1416970"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Coq</a:t>
            </a:r>
          </a:p>
        </p:txBody>
      </p:sp>
      <p:sp>
        <p:nvSpPr>
          <p:cNvPr id="10" name="Oval 9">
            <a:extLst>
              <a:ext uri="{FF2B5EF4-FFF2-40B4-BE49-F238E27FC236}">
                <a16:creationId xmlns:a16="http://schemas.microsoft.com/office/drawing/2014/main" id="{80A41E7F-9E12-4BE1-B624-7E3EEEC374CD}"/>
              </a:ext>
            </a:extLst>
          </p:cNvPr>
          <p:cNvSpPr/>
          <p:nvPr/>
        </p:nvSpPr>
        <p:spPr>
          <a:xfrm>
            <a:off x="159366" y="3248715"/>
            <a:ext cx="1214545"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Z3</a:t>
            </a:r>
          </a:p>
        </p:txBody>
      </p:sp>
      <p:sp>
        <p:nvSpPr>
          <p:cNvPr id="11" name="TextBox 10">
            <a:extLst>
              <a:ext uri="{FF2B5EF4-FFF2-40B4-BE49-F238E27FC236}">
                <a16:creationId xmlns:a16="http://schemas.microsoft.com/office/drawing/2014/main" id="{62734C44-5118-4457-9AB4-77CC4B40F4EA}"/>
              </a:ext>
            </a:extLst>
          </p:cNvPr>
          <p:cNvSpPr txBox="1"/>
          <p:nvPr/>
        </p:nvSpPr>
        <p:spPr>
          <a:xfrm>
            <a:off x="6442794" y="479925"/>
            <a:ext cx="2329484" cy="461665"/>
          </a:xfrm>
          <a:prstGeom prst="rect">
            <a:avLst/>
          </a:prstGeom>
          <a:noFill/>
          <a:ln>
            <a:solidFill>
              <a:schemeClr val="tx1"/>
            </a:solidFill>
          </a:ln>
        </p:spPr>
        <p:txBody>
          <a:bodyPr wrap="none" rtlCol="0">
            <a:spAutoFit/>
          </a:bodyPr>
          <a:lstStyle/>
          <a:p>
            <a:r>
              <a:rPr lang="en-US" sz="2400"/>
              <a:t>seL4 </a:t>
            </a:r>
            <a:r>
              <a:rPr lang="en-US" sz="2400" i="1"/>
              <a:t>(SOSP 2009)</a:t>
            </a:r>
          </a:p>
        </p:txBody>
      </p:sp>
      <p:sp>
        <p:nvSpPr>
          <p:cNvPr id="12" name="TextBox 11">
            <a:extLst>
              <a:ext uri="{FF2B5EF4-FFF2-40B4-BE49-F238E27FC236}">
                <a16:creationId xmlns:a16="http://schemas.microsoft.com/office/drawing/2014/main" id="{93F54446-A377-470E-8059-8DDA7C09331C}"/>
              </a:ext>
            </a:extLst>
          </p:cNvPr>
          <p:cNvSpPr txBox="1"/>
          <p:nvPr/>
        </p:nvSpPr>
        <p:spPr>
          <a:xfrm>
            <a:off x="6379974" y="1068469"/>
            <a:ext cx="2148345" cy="461665"/>
          </a:xfrm>
          <a:prstGeom prst="rect">
            <a:avLst/>
          </a:prstGeom>
          <a:noFill/>
          <a:ln>
            <a:solidFill>
              <a:schemeClr val="tx1"/>
            </a:solidFill>
          </a:ln>
        </p:spPr>
        <p:txBody>
          <a:bodyPr wrap="none" rtlCol="0">
            <a:spAutoFit/>
          </a:bodyPr>
          <a:lstStyle/>
          <a:p>
            <a:r>
              <a:rPr lang="en-US" sz="2400" err="1"/>
              <a:t>Jitk</a:t>
            </a:r>
            <a:r>
              <a:rPr lang="en-US" sz="2400"/>
              <a:t> </a:t>
            </a:r>
            <a:r>
              <a:rPr lang="en-US" sz="2400" i="1"/>
              <a:t>(OSDI 2014)</a:t>
            </a:r>
          </a:p>
        </p:txBody>
      </p:sp>
      <p:sp>
        <p:nvSpPr>
          <p:cNvPr id="13" name="TextBox 12">
            <a:extLst>
              <a:ext uri="{FF2B5EF4-FFF2-40B4-BE49-F238E27FC236}">
                <a16:creationId xmlns:a16="http://schemas.microsoft.com/office/drawing/2014/main" id="{685A2553-4E47-4D8A-A3AA-1EA00F8F4E19}"/>
              </a:ext>
            </a:extLst>
          </p:cNvPr>
          <p:cNvSpPr txBox="1"/>
          <p:nvPr/>
        </p:nvSpPr>
        <p:spPr>
          <a:xfrm>
            <a:off x="6379974" y="1617331"/>
            <a:ext cx="2415405" cy="461665"/>
          </a:xfrm>
          <a:prstGeom prst="rect">
            <a:avLst/>
          </a:prstGeom>
          <a:noFill/>
          <a:ln>
            <a:solidFill>
              <a:schemeClr val="tx1"/>
            </a:solidFill>
          </a:ln>
        </p:spPr>
        <p:txBody>
          <a:bodyPr wrap="none" rtlCol="0">
            <a:spAutoFit/>
          </a:bodyPr>
          <a:lstStyle/>
          <a:p>
            <a:r>
              <a:rPr lang="en-US" sz="2400"/>
              <a:t>FSCQ </a:t>
            </a:r>
            <a:r>
              <a:rPr lang="en-US" sz="2400" i="1"/>
              <a:t>(SOSP 2015)</a:t>
            </a:r>
          </a:p>
        </p:txBody>
      </p:sp>
      <p:sp>
        <p:nvSpPr>
          <p:cNvPr id="14" name="TextBox 13">
            <a:extLst>
              <a:ext uri="{FF2B5EF4-FFF2-40B4-BE49-F238E27FC236}">
                <a16:creationId xmlns:a16="http://schemas.microsoft.com/office/drawing/2014/main" id="{9D21009E-4F31-45A2-9F61-33F4913E5987}"/>
              </a:ext>
            </a:extLst>
          </p:cNvPr>
          <p:cNvSpPr txBox="1"/>
          <p:nvPr/>
        </p:nvSpPr>
        <p:spPr>
          <a:xfrm>
            <a:off x="6256591" y="2148750"/>
            <a:ext cx="2826287" cy="461665"/>
          </a:xfrm>
          <a:prstGeom prst="rect">
            <a:avLst/>
          </a:prstGeom>
          <a:noFill/>
          <a:ln>
            <a:solidFill>
              <a:schemeClr val="tx1"/>
            </a:solidFill>
          </a:ln>
        </p:spPr>
        <p:txBody>
          <a:bodyPr wrap="none" rtlCol="0">
            <a:spAutoFit/>
          </a:bodyPr>
          <a:lstStyle/>
          <a:p>
            <a:r>
              <a:rPr lang="en-US" sz="2400" err="1"/>
              <a:t>CertiKOS</a:t>
            </a:r>
            <a:r>
              <a:rPr lang="en-US" sz="2400"/>
              <a:t> </a:t>
            </a:r>
            <a:r>
              <a:rPr lang="en-US" sz="2400" i="1"/>
              <a:t>(OSDI 2016)</a:t>
            </a:r>
          </a:p>
        </p:txBody>
      </p:sp>
      <p:sp>
        <p:nvSpPr>
          <p:cNvPr id="15" name="TextBox 14">
            <a:extLst>
              <a:ext uri="{FF2B5EF4-FFF2-40B4-BE49-F238E27FC236}">
                <a16:creationId xmlns:a16="http://schemas.microsoft.com/office/drawing/2014/main" id="{3BCE0A7B-17B4-4B8C-826D-E14E30474252}"/>
              </a:ext>
            </a:extLst>
          </p:cNvPr>
          <p:cNvSpPr txBox="1"/>
          <p:nvPr/>
        </p:nvSpPr>
        <p:spPr>
          <a:xfrm>
            <a:off x="3266063" y="709004"/>
            <a:ext cx="2750946" cy="461665"/>
          </a:xfrm>
          <a:prstGeom prst="rect">
            <a:avLst/>
          </a:prstGeom>
          <a:noFill/>
          <a:ln>
            <a:solidFill>
              <a:schemeClr val="tx1"/>
            </a:solidFill>
          </a:ln>
        </p:spPr>
        <p:txBody>
          <a:bodyPr wrap="none" rtlCol="0">
            <a:spAutoFit/>
          </a:bodyPr>
          <a:lstStyle/>
          <a:p>
            <a:r>
              <a:rPr lang="en-US" sz="2400"/>
              <a:t>Ironclad </a:t>
            </a:r>
            <a:r>
              <a:rPr lang="en-US" sz="2400" i="1"/>
              <a:t>(OSDI 2014)</a:t>
            </a:r>
          </a:p>
        </p:txBody>
      </p:sp>
      <p:sp>
        <p:nvSpPr>
          <p:cNvPr id="21" name="TextBox 20">
            <a:extLst>
              <a:ext uri="{FF2B5EF4-FFF2-40B4-BE49-F238E27FC236}">
                <a16:creationId xmlns:a16="http://schemas.microsoft.com/office/drawing/2014/main" id="{9037196C-33AF-41DD-B379-2AE4D11161C6}"/>
              </a:ext>
            </a:extLst>
          </p:cNvPr>
          <p:cNvSpPr txBox="1"/>
          <p:nvPr/>
        </p:nvSpPr>
        <p:spPr>
          <a:xfrm>
            <a:off x="3219576" y="1289429"/>
            <a:ext cx="2893549" cy="461665"/>
          </a:xfrm>
          <a:prstGeom prst="rect">
            <a:avLst/>
          </a:prstGeom>
          <a:noFill/>
          <a:ln>
            <a:solidFill>
              <a:schemeClr val="tx1"/>
            </a:solidFill>
          </a:ln>
        </p:spPr>
        <p:txBody>
          <a:bodyPr wrap="none" rtlCol="0">
            <a:spAutoFit/>
          </a:bodyPr>
          <a:lstStyle/>
          <a:p>
            <a:r>
              <a:rPr lang="en-US" sz="2400" err="1"/>
              <a:t>IronFleet</a:t>
            </a:r>
            <a:r>
              <a:rPr lang="en-US" sz="2400"/>
              <a:t> </a:t>
            </a:r>
            <a:r>
              <a:rPr lang="en-US" sz="2400" i="1"/>
              <a:t>(SOSP 2015)</a:t>
            </a:r>
          </a:p>
        </p:txBody>
      </p:sp>
      <p:sp>
        <p:nvSpPr>
          <p:cNvPr id="22" name="TextBox 21">
            <a:extLst>
              <a:ext uri="{FF2B5EF4-FFF2-40B4-BE49-F238E27FC236}">
                <a16:creationId xmlns:a16="http://schemas.microsoft.com/office/drawing/2014/main" id="{0710B887-C770-4EFD-8ECB-DF461125F002}"/>
              </a:ext>
            </a:extLst>
          </p:cNvPr>
          <p:cNvSpPr txBox="1"/>
          <p:nvPr/>
        </p:nvSpPr>
        <p:spPr>
          <a:xfrm>
            <a:off x="3324275" y="1801059"/>
            <a:ext cx="2827634" cy="461665"/>
          </a:xfrm>
          <a:prstGeom prst="rect">
            <a:avLst/>
          </a:prstGeom>
          <a:noFill/>
          <a:ln>
            <a:solidFill>
              <a:schemeClr val="tx1"/>
            </a:solidFill>
          </a:ln>
        </p:spPr>
        <p:txBody>
          <a:bodyPr wrap="none" rtlCol="0">
            <a:spAutoFit/>
          </a:bodyPr>
          <a:lstStyle/>
          <a:p>
            <a:r>
              <a:rPr lang="en-US" sz="2400"/>
              <a:t>Yggdrasil </a:t>
            </a:r>
            <a:r>
              <a:rPr lang="en-US" sz="2400" i="1"/>
              <a:t>(OSDI 2016)</a:t>
            </a:r>
          </a:p>
        </p:txBody>
      </p:sp>
      <p:cxnSp>
        <p:nvCxnSpPr>
          <p:cNvPr id="25" name="Straight Connector 24">
            <a:extLst>
              <a:ext uri="{FF2B5EF4-FFF2-40B4-BE49-F238E27FC236}">
                <a16:creationId xmlns:a16="http://schemas.microsoft.com/office/drawing/2014/main" id="{902DC967-6A53-457E-8ECF-6CBEB3BBF4C4}"/>
              </a:ext>
            </a:extLst>
          </p:cNvPr>
          <p:cNvCxnSpPr>
            <a:cxnSpLocks/>
            <a:stCxn id="15" idx="1"/>
            <a:endCxn id="6" idx="6"/>
          </p:cNvCxnSpPr>
          <p:nvPr/>
        </p:nvCxnSpPr>
        <p:spPr>
          <a:xfrm flipH="1">
            <a:off x="1673255" y="939837"/>
            <a:ext cx="1592808" cy="71546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FEE103-976D-4C0C-8000-3E8FA8DA117D}"/>
              </a:ext>
            </a:extLst>
          </p:cNvPr>
          <p:cNvCxnSpPr>
            <a:cxnSpLocks/>
            <a:stCxn id="15" idx="1"/>
            <a:endCxn id="10" idx="6"/>
          </p:cNvCxnSpPr>
          <p:nvPr/>
        </p:nvCxnSpPr>
        <p:spPr>
          <a:xfrm flipH="1">
            <a:off x="1373911" y="939837"/>
            <a:ext cx="1892152" cy="25845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4E90E1-33CE-41BB-972B-7AE1BEFFB11D}"/>
              </a:ext>
            </a:extLst>
          </p:cNvPr>
          <p:cNvCxnSpPr>
            <a:cxnSpLocks/>
            <a:stCxn id="21" idx="1"/>
            <a:endCxn id="10" idx="6"/>
          </p:cNvCxnSpPr>
          <p:nvPr/>
        </p:nvCxnSpPr>
        <p:spPr>
          <a:xfrm flipH="1">
            <a:off x="1373911" y="1520262"/>
            <a:ext cx="1845665" cy="2004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69A2F6-90D9-43F3-88B1-3677C0142523}"/>
              </a:ext>
            </a:extLst>
          </p:cNvPr>
          <p:cNvCxnSpPr>
            <a:cxnSpLocks/>
            <a:stCxn id="22" idx="1"/>
            <a:endCxn id="10" idx="6"/>
          </p:cNvCxnSpPr>
          <p:nvPr/>
        </p:nvCxnSpPr>
        <p:spPr>
          <a:xfrm flipH="1">
            <a:off x="1373911" y="2031892"/>
            <a:ext cx="1950364" cy="14925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55D28E9-EFE9-4E82-9B17-2442C9E59C83}"/>
              </a:ext>
            </a:extLst>
          </p:cNvPr>
          <p:cNvCxnSpPr>
            <a:cxnSpLocks/>
            <a:stCxn id="21" idx="1"/>
            <a:endCxn id="6" idx="6"/>
          </p:cNvCxnSpPr>
          <p:nvPr/>
        </p:nvCxnSpPr>
        <p:spPr>
          <a:xfrm flipH="1">
            <a:off x="1673255" y="1520262"/>
            <a:ext cx="1546321" cy="13503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114975D-82B0-4E0D-AE77-B980FA17F6B6}"/>
              </a:ext>
            </a:extLst>
          </p:cNvPr>
          <p:cNvCxnSpPr>
            <a:cxnSpLocks/>
            <a:stCxn id="9" idx="2"/>
            <a:endCxn id="13" idx="3"/>
          </p:cNvCxnSpPr>
          <p:nvPr/>
        </p:nvCxnSpPr>
        <p:spPr>
          <a:xfrm flipH="1" flipV="1">
            <a:off x="8795379" y="1848164"/>
            <a:ext cx="1799321" cy="15300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668ABD4-0615-4376-974F-41D828A04727}"/>
              </a:ext>
            </a:extLst>
          </p:cNvPr>
          <p:cNvCxnSpPr>
            <a:cxnSpLocks/>
            <a:stCxn id="9" idx="2"/>
            <a:endCxn id="14" idx="3"/>
          </p:cNvCxnSpPr>
          <p:nvPr/>
        </p:nvCxnSpPr>
        <p:spPr>
          <a:xfrm flipH="1" flipV="1">
            <a:off x="9082878" y="2379583"/>
            <a:ext cx="1511822" cy="9986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B6DF22-B1BD-427B-9B33-200078A4FCC0}"/>
              </a:ext>
            </a:extLst>
          </p:cNvPr>
          <p:cNvCxnSpPr>
            <a:cxnSpLocks/>
            <a:stCxn id="12" idx="3"/>
            <a:endCxn id="9" idx="2"/>
          </p:cNvCxnSpPr>
          <p:nvPr/>
        </p:nvCxnSpPr>
        <p:spPr>
          <a:xfrm>
            <a:off x="8528319" y="1299302"/>
            <a:ext cx="2066381" cy="207893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7047121-7B66-4911-8EAD-5E0B178FC00E}"/>
              </a:ext>
            </a:extLst>
          </p:cNvPr>
          <p:cNvCxnSpPr>
            <a:cxnSpLocks/>
            <a:stCxn id="11" idx="3"/>
            <a:endCxn id="7" idx="2"/>
          </p:cNvCxnSpPr>
          <p:nvPr/>
        </p:nvCxnSpPr>
        <p:spPr>
          <a:xfrm flipV="1">
            <a:off x="8772278" y="645612"/>
            <a:ext cx="426567" cy="651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5742A917-E63D-455D-A7FE-B3042B1403F7}"/>
              </a:ext>
            </a:extLst>
          </p:cNvPr>
          <p:cNvSpPr>
            <a:spLocks noGrp="1"/>
          </p:cNvSpPr>
          <p:nvPr>
            <p:ph type="title"/>
          </p:nvPr>
        </p:nvSpPr>
        <p:spPr>
          <a:xfrm>
            <a:off x="2152650" y="-400762"/>
            <a:ext cx="7886700" cy="1325563"/>
          </a:xfrm>
        </p:spPr>
        <p:txBody>
          <a:bodyPr/>
          <a:lstStyle/>
          <a:p>
            <a:r>
              <a:rPr lang="en-US" b="1"/>
              <a:t>Verified systems at SOSP, OSDI</a:t>
            </a:r>
          </a:p>
        </p:txBody>
      </p:sp>
      <p:sp>
        <p:nvSpPr>
          <p:cNvPr id="31" name="TextBox 30">
            <a:extLst>
              <a:ext uri="{FF2B5EF4-FFF2-40B4-BE49-F238E27FC236}">
                <a16:creationId xmlns:a16="http://schemas.microsoft.com/office/drawing/2014/main" id="{7E7F93E6-99C9-4EDF-A316-3E61401C163D}"/>
              </a:ext>
            </a:extLst>
          </p:cNvPr>
          <p:cNvSpPr txBox="1"/>
          <p:nvPr/>
        </p:nvSpPr>
        <p:spPr>
          <a:xfrm>
            <a:off x="6715086" y="2635052"/>
            <a:ext cx="2604559" cy="461665"/>
          </a:xfrm>
          <a:prstGeom prst="rect">
            <a:avLst/>
          </a:prstGeom>
          <a:noFill/>
          <a:ln>
            <a:solidFill>
              <a:schemeClr val="tx1"/>
            </a:solidFill>
          </a:ln>
        </p:spPr>
        <p:txBody>
          <a:bodyPr wrap="none" rtlCol="0">
            <a:spAutoFit/>
          </a:bodyPr>
          <a:lstStyle/>
          <a:p>
            <a:r>
              <a:rPr lang="en-US" sz="2400"/>
              <a:t>DFSCQ </a:t>
            </a:r>
            <a:r>
              <a:rPr lang="en-US" sz="2400" i="1"/>
              <a:t>(SOSP 2017)</a:t>
            </a:r>
          </a:p>
        </p:txBody>
      </p:sp>
      <p:cxnSp>
        <p:nvCxnSpPr>
          <p:cNvPr id="32" name="Straight Connector 31">
            <a:extLst>
              <a:ext uri="{FF2B5EF4-FFF2-40B4-BE49-F238E27FC236}">
                <a16:creationId xmlns:a16="http://schemas.microsoft.com/office/drawing/2014/main" id="{7AFF3CF0-BF89-414B-B752-ED24A06B046D}"/>
              </a:ext>
            </a:extLst>
          </p:cNvPr>
          <p:cNvCxnSpPr>
            <a:cxnSpLocks/>
            <a:stCxn id="9" idx="2"/>
            <a:endCxn id="31" idx="3"/>
          </p:cNvCxnSpPr>
          <p:nvPr/>
        </p:nvCxnSpPr>
        <p:spPr>
          <a:xfrm flipH="1" flipV="1">
            <a:off x="9319645" y="2865885"/>
            <a:ext cx="1275055" cy="512353"/>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012C968-5D45-47E1-B1F2-2CFEF6A65B3A}"/>
              </a:ext>
            </a:extLst>
          </p:cNvPr>
          <p:cNvSpPr txBox="1"/>
          <p:nvPr/>
        </p:nvSpPr>
        <p:spPr>
          <a:xfrm>
            <a:off x="3303736" y="2342586"/>
            <a:ext cx="2817631" cy="461665"/>
          </a:xfrm>
          <a:prstGeom prst="rect">
            <a:avLst/>
          </a:prstGeom>
          <a:noFill/>
          <a:ln>
            <a:solidFill>
              <a:schemeClr val="tx1"/>
            </a:solidFill>
          </a:ln>
        </p:spPr>
        <p:txBody>
          <a:bodyPr wrap="none" rtlCol="0">
            <a:spAutoFit/>
          </a:bodyPr>
          <a:lstStyle/>
          <a:p>
            <a:r>
              <a:rPr lang="en-US" sz="2400"/>
              <a:t>Komodo </a:t>
            </a:r>
            <a:r>
              <a:rPr lang="en-US" sz="2400" i="1"/>
              <a:t>(SOSP 2017)</a:t>
            </a:r>
          </a:p>
        </p:txBody>
      </p:sp>
      <p:cxnSp>
        <p:nvCxnSpPr>
          <p:cNvPr id="42" name="Straight Connector 41">
            <a:extLst>
              <a:ext uri="{FF2B5EF4-FFF2-40B4-BE49-F238E27FC236}">
                <a16:creationId xmlns:a16="http://schemas.microsoft.com/office/drawing/2014/main" id="{B1A9D493-C221-4D0C-ABAF-2FE59CB6116F}"/>
              </a:ext>
            </a:extLst>
          </p:cNvPr>
          <p:cNvCxnSpPr>
            <a:cxnSpLocks/>
            <a:stCxn id="38" idx="1"/>
            <a:endCxn id="6" idx="6"/>
          </p:cNvCxnSpPr>
          <p:nvPr/>
        </p:nvCxnSpPr>
        <p:spPr>
          <a:xfrm flipH="1" flipV="1">
            <a:off x="1673255" y="1655301"/>
            <a:ext cx="1630481" cy="91811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EE1CBA-D7DE-4825-94A1-A9DF4D940B32}"/>
              </a:ext>
            </a:extLst>
          </p:cNvPr>
          <p:cNvCxnSpPr>
            <a:cxnSpLocks/>
            <a:stCxn id="38" idx="1"/>
            <a:endCxn id="10" idx="6"/>
          </p:cNvCxnSpPr>
          <p:nvPr/>
        </p:nvCxnSpPr>
        <p:spPr>
          <a:xfrm flipH="1">
            <a:off x="1373911" y="2573419"/>
            <a:ext cx="1929825" cy="9510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14E155-3D18-4EAC-8AEE-DB2795DF8C13}"/>
              </a:ext>
            </a:extLst>
          </p:cNvPr>
          <p:cNvCxnSpPr>
            <a:cxnSpLocks/>
            <a:stCxn id="29" idx="1"/>
            <a:endCxn id="10" idx="6"/>
          </p:cNvCxnSpPr>
          <p:nvPr/>
        </p:nvCxnSpPr>
        <p:spPr>
          <a:xfrm flipH="1">
            <a:off x="1373911" y="3096602"/>
            <a:ext cx="1766697" cy="42782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F6D53D1-8231-4453-A427-92CEB577512D}"/>
              </a:ext>
            </a:extLst>
          </p:cNvPr>
          <p:cNvSpPr txBox="1"/>
          <p:nvPr/>
        </p:nvSpPr>
        <p:spPr>
          <a:xfrm>
            <a:off x="4093798" y="3439792"/>
            <a:ext cx="2491067" cy="461665"/>
          </a:xfrm>
          <a:prstGeom prst="rect">
            <a:avLst/>
          </a:prstGeom>
          <a:solidFill>
            <a:schemeClr val="bg1"/>
          </a:solidFill>
          <a:ln>
            <a:solidFill>
              <a:schemeClr val="tx1"/>
            </a:solidFill>
          </a:ln>
        </p:spPr>
        <p:txBody>
          <a:bodyPr wrap="none" rtlCol="0">
            <a:spAutoFit/>
          </a:bodyPr>
          <a:lstStyle/>
          <a:p>
            <a:r>
              <a:rPr lang="en-US" sz="2400"/>
              <a:t>Nickel </a:t>
            </a:r>
            <a:r>
              <a:rPr lang="en-US" sz="2400" i="1"/>
              <a:t>(OSDI 2018)</a:t>
            </a:r>
          </a:p>
        </p:txBody>
      </p:sp>
      <p:cxnSp>
        <p:nvCxnSpPr>
          <p:cNvPr id="35" name="Straight Connector 34">
            <a:extLst>
              <a:ext uri="{FF2B5EF4-FFF2-40B4-BE49-F238E27FC236}">
                <a16:creationId xmlns:a16="http://schemas.microsoft.com/office/drawing/2014/main" id="{58AD2CCA-50D4-46A6-840F-E0E309822FD3}"/>
              </a:ext>
            </a:extLst>
          </p:cNvPr>
          <p:cNvCxnSpPr>
            <a:cxnSpLocks/>
            <a:stCxn id="34" idx="1"/>
            <a:endCxn id="10" idx="6"/>
          </p:cNvCxnSpPr>
          <p:nvPr/>
        </p:nvCxnSpPr>
        <p:spPr>
          <a:xfrm flipH="1" flipV="1">
            <a:off x="1373911" y="3524431"/>
            <a:ext cx="2719887" cy="146194"/>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958664-EFD0-438F-A155-9D42536C7E5A}"/>
              </a:ext>
            </a:extLst>
          </p:cNvPr>
          <p:cNvCxnSpPr>
            <a:cxnSpLocks/>
            <a:stCxn id="9" idx="2"/>
            <a:endCxn id="39" idx="3"/>
          </p:cNvCxnSpPr>
          <p:nvPr/>
        </p:nvCxnSpPr>
        <p:spPr>
          <a:xfrm flipH="1" flipV="1">
            <a:off x="9280794" y="3369997"/>
            <a:ext cx="1313906" cy="824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EC69274-7D83-440C-95B7-C77B1ED3A608}"/>
              </a:ext>
            </a:extLst>
          </p:cNvPr>
          <p:cNvSpPr txBox="1"/>
          <p:nvPr/>
        </p:nvSpPr>
        <p:spPr>
          <a:xfrm>
            <a:off x="6714037" y="3719194"/>
            <a:ext cx="2682145" cy="461665"/>
          </a:xfrm>
          <a:prstGeom prst="rect">
            <a:avLst/>
          </a:prstGeom>
          <a:solidFill>
            <a:schemeClr val="bg1"/>
          </a:solidFill>
          <a:ln>
            <a:solidFill>
              <a:schemeClr val="tx1"/>
            </a:solidFill>
          </a:ln>
        </p:spPr>
        <p:txBody>
          <a:bodyPr wrap="none" rtlCol="0">
            <a:spAutoFit/>
          </a:bodyPr>
          <a:lstStyle/>
          <a:p>
            <a:r>
              <a:rPr lang="en-US" sz="2400" err="1"/>
              <a:t>DiskSec</a:t>
            </a:r>
            <a:r>
              <a:rPr lang="en-US" sz="2400"/>
              <a:t> </a:t>
            </a:r>
            <a:r>
              <a:rPr lang="en-US" sz="2400" i="1"/>
              <a:t>(OSDI 2018)</a:t>
            </a:r>
          </a:p>
        </p:txBody>
      </p:sp>
      <p:cxnSp>
        <p:nvCxnSpPr>
          <p:cNvPr id="46" name="Straight Connector 45">
            <a:extLst>
              <a:ext uri="{FF2B5EF4-FFF2-40B4-BE49-F238E27FC236}">
                <a16:creationId xmlns:a16="http://schemas.microsoft.com/office/drawing/2014/main" id="{2D3DCB5A-83CE-4B92-B87E-57BCD69C232F}"/>
              </a:ext>
            </a:extLst>
          </p:cNvPr>
          <p:cNvCxnSpPr>
            <a:cxnSpLocks/>
            <a:stCxn id="9" idx="2"/>
            <a:endCxn id="45" idx="3"/>
          </p:cNvCxnSpPr>
          <p:nvPr/>
        </p:nvCxnSpPr>
        <p:spPr>
          <a:xfrm flipH="1">
            <a:off x="9396182" y="3378238"/>
            <a:ext cx="1198518" cy="57178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E2893CE-D51A-4519-81B6-A57E924C55BE}"/>
              </a:ext>
            </a:extLst>
          </p:cNvPr>
          <p:cNvSpPr txBox="1"/>
          <p:nvPr/>
        </p:nvSpPr>
        <p:spPr>
          <a:xfrm>
            <a:off x="3068060" y="3906930"/>
            <a:ext cx="2533066" cy="461665"/>
          </a:xfrm>
          <a:prstGeom prst="rect">
            <a:avLst/>
          </a:prstGeom>
          <a:solidFill>
            <a:schemeClr val="bg1"/>
          </a:solidFill>
          <a:ln>
            <a:solidFill>
              <a:schemeClr val="tx1"/>
            </a:solidFill>
          </a:ln>
        </p:spPr>
        <p:txBody>
          <a:bodyPr wrap="none" rtlCol="0">
            <a:spAutoFit/>
          </a:bodyPr>
          <a:lstStyle/>
          <a:p>
            <a:r>
              <a:rPr lang="en-US" sz="2400"/>
              <a:t>Serval </a:t>
            </a:r>
            <a:r>
              <a:rPr lang="en-US" sz="2400" i="1"/>
              <a:t>(SOSP 2019)</a:t>
            </a:r>
          </a:p>
        </p:txBody>
      </p:sp>
      <p:sp>
        <p:nvSpPr>
          <p:cNvPr id="48" name="TextBox 47">
            <a:extLst>
              <a:ext uri="{FF2B5EF4-FFF2-40B4-BE49-F238E27FC236}">
                <a16:creationId xmlns:a16="http://schemas.microsoft.com/office/drawing/2014/main" id="{A1CD3D7F-C746-496F-B886-9BECBD0C95E1}"/>
              </a:ext>
            </a:extLst>
          </p:cNvPr>
          <p:cNvSpPr txBox="1"/>
          <p:nvPr/>
        </p:nvSpPr>
        <p:spPr>
          <a:xfrm>
            <a:off x="3029927" y="4944863"/>
            <a:ext cx="2836354" cy="461665"/>
          </a:xfrm>
          <a:prstGeom prst="rect">
            <a:avLst/>
          </a:prstGeom>
          <a:solidFill>
            <a:schemeClr val="bg1"/>
          </a:solidFill>
          <a:ln>
            <a:solidFill>
              <a:schemeClr val="tx1"/>
            </a:solidFill>
          </a:ln>
        </p:spPr>
        <p:txBody>
          <a:bodyPr wrap="none" rtlCol="0">
            <a:spAutoFit/>
          </a:bodyPr>
          <a:lstStyle/>
          <a:p>
            <a:r>
              <a:rPr lang="en-US" sz="2400"/>
              <a:t>Jitterbug </a:t>
            </a:r>
            <a:r>
              <a:rPr lang="en-US" sz="2400" i="1"/>
              <a:t>(OSDI 2020)</a:t>
            </a:r>
          </a:p>
        </p:txBody>
      </p:sp>
      <p:sp>
        <p:nvSpPr>
          <p:cNvPr id="49" name="TextBox 48">
            <a:extLst>
              <a:ext uri="{FF2B5EF4-FFF2-40B4-BE49-F238E27FC236}">
                <a16:creationId xmlns:a16="http://schemas.microsoft.com/office/drawing/2014/main" id="{9C96C6B8-2049-467E-A44A-130CE6A50EDC}"/>
              </a:ext>
            </a:extLst>
          </p:cNvPr>
          <p:cNvSpPr txBox="1"/>
          <p:nvPr/>
        </p:nvSpPr>
        <p:spPr>
          <a:xfrm>
            <a:off x="2827179" y="5917987"/>
            <a:ext cx="3039102" cy="461665"/>
          </a:xfrm>
          <a:prstGeom prst="rect">
            <a:avLst/>
          </a:prstGeom>
          <a:solidFill>
            <a:schemeClr val="bg1"/>
          </a:solidFill>
          <a:ln>
            <a:solidFill>
              <a:schemeClr val="tx1"/>
            </a:solidFill>
          </a:ln>
        </p:spPr>
        <p:txBody>
          <a:bodyPr wrap="none" rtlCol="0">
            <a:spAutoFit/>
          </a:bodyPr>
          <a:lstStyle/>
          <a:p>
            <a:r>
              <a:rPr lang="en-US" sz="2400" err="1"/>
              <a:t>VeriBetrFS</a:t>
            </a:r>
            <a:r>
              <a:rPr lang="en-US" sz="2400"/>
              <a:t> </a:t>
            </a:r>
            <a:r>
              <a:rPr lang="en-US" sz="2400" i="1"/>
              <a:t>(OSDI 2020)</a:t>
            </a:r>
          </a:p>
        </p:txBody>
      </p:sp>
      <p:sp>
        <p:nvSpPr>
          <p:cNvPr id="50" name="TextBox 49">
            <a:extLst>
              <a:ext uri="{FF2B5EF4-FFF2-40B4-BE49-F238E27FC236}">
                <a16:creationId xmlns:a16="http://schemas.microsoft.com/office/drawing/2014/main" id="{CDD091BE-B913-43F0-BD49-574B29180CCB}"/>
              </a:ext>
            </a:extLst>
          </p:cNvPr>
          <p:cNvSpPr txBox="1"/>
          <p:nvPr/>
        </p:nvSpPr>
        <p:spPr>
          <a:xfrm>
            <a:off x="3087000" y="4429330"/>
            <a:ext cx="2491067" cy="461665"/>
          </a:xfrm>
          <a:prstGeom prst="rect">
            <a:avLst/>
          </a:prstGeom>
          <a:solidFill>
            <a:schemeClr val="bg1"/>
          </a:solidFill>
          <a:ln>
            <a:solidFill>
              <a:schemeClr val="tx1"/>
            </a:solidFill>
          </a:ln>
        </p:spPr>
        <p:txBody>
          <a:bodyPr wrap="none" rtlCol="0">
            <a:spAutoFit/>
          </a:bodyPr>
          <a:lstStyle/>
          <a:p>
            <a:r>
              <a:rPr lang="en-US" sz="2400"/>
              <a:t>Vigor </a:t>
            </a:r>
            <a:r>
              <a:rPr lang="en-US" sz="2400" i="1"/>
              <a:t>(SOSP 2019)</a:t>
            </a:r>
          </a:p>
        </p:txBody>
      </p:sp>
      <p:sp>
        <p:nvSpPr>
          <p:cNvPr id="51" name="TextBox 50">
            <a:extLst>
              <a:ext uri="{FF2B5EF4-FFF2-40B4-BE49-F238E27FC236}">
                <a16:creationId xmlns:a16="http://schemas.microsoft.com/office/drawing/2014/main" id="{B4EAEBFF-80B5-43D1-9408-8FEF49AA623E}"/>
              </a:ext>
            </a:extLst>
          </p:cNvPr>
          <p:cNvSpPr txBox="1"/>
          <p:nvPr/>
        </p:nvSpPr>
        <p:spPr>
          <a:xfrm>
            <a:off x="3015710" y="5431425"/>
            <a:ext cx="2491067" cy="461665"/>
          </a:xfrm>
          <a:prstGeom prst="rect">
            <a:avLst/>
          </a:prstGeom>
          <a:solidFill>
            <a:schemeClr val="bg1"/>
          </a:solidFill>
          <a:ln>
            <a:solidFill>
              <a:schemeClr val="tx1"/>
            </a:solidFill>
          </a:ln>
        </p:spPr>
        <p:txBody>
          <a:bodyPr wrap="none" rtlCol="0">
            <a:spAutoFit/>
          </a:bodyPr>
          <a:lstStyle/>
          <a:p>
            <a:r>
              <a:rPr lang="en-US" sz="2400"/>
              <a:t>SCFTL </a:t>
            </a:r>
            <a:r>
              <a:rPr lang="en-US" sz="2400" i="1"/>
              <a:t>(OSDI 2020)</a:t>
            </a:r>
          </a:p>
        </p:txBody>
      </p:sp>
      <p:sp>
        <p:nvSpPr>
          <p:cNvPr id="52" name="TextBox 51">
            <a:extLst>
              <a:ext uri="{FF2B5EF4-FFF2-40B4-BE49-F238E27FC236}">
                <a16:creationId xmlns:a16="http://schemas.microsoft.com/office/drawing/2014/main" id="{471A81F5-469E-4D1B-8C6D-6FA265A0F28F}"/>
              </a:ext>
            </a:extLst>
          </p:cNvPr>
          <p:cNvSpPr txBox="1"/>
          <p:nvPr/>
        </p:nvSpPr>
        <p:spPr>
          <a:xfrm>
            <a:off x="6658958" y="5251954"/>
            <a:ext cx="3005951" cy="461665"/>
          </a:xfrm>
          <a:prstGeom prst="rect">
            <a:avLst/>
          </a:prstGeom>
          <a:solidFill>
            <a:schemeClr val="bg1"/>
          </a:solidFill>
          <a:ln>
            <a:solidFill>
              <a:schemeClr val="tx1"/>
            </a:solidFill>
          </a:ln>
        </p:spPr>
        <p:txBody>
          <a:bodyPr wrap="none" rtlCol="0">
            <a:spAutoFit/>
          </a:bodyPr>
          <a:lstStyle/>
          <a:p>
            <a:r>
              <a:rPr lang="en-US" sz="2400" err="1"/>
              <a:t>GoJournal</a:t>
            </a:r>
            <a:r>
              <a:rPr lang="en-US" sz="2400"/>
              <a:t> </a:t>
            </a:r>
            <a:r>
              <a:rPr lang="en-US" sz="2400" i="1"/>
              <a:t>(OSDI 2021)</a:t>
            </a:r>
          </a:p>
        </p:txBody>
      </p:sp>
      <p:sp>
        <p:nvSpPr>
          <p:cNvPr id="54" name="TextBox 53">
            <a:extLst>
              <a:ext uri="{FF2B5EF4-FFF2-40B4-BE49-F238E27FC236}">
                <a16:creationId xmlns:a16="http://schemas.microsoft.com/office/drawing/2014/main" id="{FEC51A7F-111A-4783-BB4E-F77B76464A44}"/>
              </a:ext>
            </a:extLst>
          </p:cNvPr>
          <p:cNvSpPr txBox="1"/>
          <p:nvPr/>
        </p:nvSpPr>
        <p:spPr>
          <a:xfrm>
            <a:off x="6714037" y="4215772"/>
            <a:ext cx="2950872" cy="461665"/>
          </a:xfrm>
          <a:prstGeom prst="rect">
            <a:avLst/>
          </a:prstGeom>
          <a:solidFill>
            <a:schemeClr val="bg1"/>
          </a:solidFill>
          <a:ln>
            <a:solidFill>
              <a:schemeClr val="tx1"/>
            </a:solidFill>
          </a:ln>
        </p:spPr>
        <p:txBody>
          <a:bodyPr wrap="none" rtlCol="0">
            <a:spAutoFit/>
          </a:bodyPr>
          <a:lstStyle/>
          <a:p>
            <a:r>
              <a:rPr lang="en-US" sz="2400"/>
              <a:t>Perennial </a:t>
            </a:r>
            <a:r>
              <a:rPr lang="en-US" sz="2400" i="1"/>
              <a:t>(SOSP 2019)</a:t>
            </a:r>
          </a:p>
        </p:txBody>
      </p:sp>
      <p:sp>
        <p:nvSpPr>
          <p:cNvPr id="55" name="TextBox 54">
            <a:extLst>
              <a:ext uri="{FF2B5EF4-FFF2-40B4-BE49-F238E27FC236}">
                <a16:creationId xmlns:a16="http://schemas.microsoft.com/office/drawing/2014/main" id="{03D73D89-433D-440E-80B2-31110B76EDD7}"/>
              </a:ext>
            </a:extLst>
          </p:cNvPr>
          <p:cNvSpPr txBox="1"/>
          <p:nvPr/>
        </p:nvSpPr>
        <p:spPr>
          <a:xfrm>
            <a:off x="6941147" y="4728505"/>
            <a:ext cx="2729465" cy="461665"/>
          </a:xfrm>
          <a:prstGeom prst="rect">
            <a:avLst/>
          </a:prstGeom>
          <a:solidFill>
            <a:schemeClr val="bg1"/>
          </a:solidFill>
          <a:ln>
            <a:solidFill>
              <a:schemeClr val="tx1"/>
            </a:solidFill>
          </a:ln>
        </p:spPr>
        <p:txBody>
          <a:bodyPr wrap="none" rtlCol="0">
            <a:spAutoFit/>
          </a:bodyPr>
          <a:lstStyle/>
          <a:p>
            <a:r>
              <a:rPr lang="en-US" sz="2400" err="1"/>
              <a:t>AtomFS</a:t>
            </a:r>
            <a:r>
              <a:rPr lang="en-US" sz="2400"/>
              <a:t> </a:t>
            </a:r>
            <a:r>
              <a:rPr lang="en-US" sz="2400" i="1"/>
              <a:t>(SOSP 2019)</a:t>
            </a:r>
          </a:p>
        </p:txBody>
      </p:sp>
      <p:sp>
        <p:nvSpPr>
          <p:cNvPr id="57" name="TextBox 56">
            <a:extLst>
              <a:ext uri="{FF2B5EF4-FFF2-40B4-BE49-F238E27FC236}">
                <a16:creationId xmlns:a16="http://schemas.microsoft.com/office/drawing/2014/main" id="{6F339280-6ECB-4F45-9BD4-414C0FA56032}"/>
              </a:ext>
            </a:extLst>
          </p:cNvPr>
          <p:cNvSpPr txBox="1"/>
          <p:nvPr/>
        </p:nvSpPr>
        <p:spPr>
          <a:xfrm>
            <a:off x="6648678" y="5808786"/>
            <a:ext cx="3390672" cy="461665"/>
          </a:xfrm>
          <a:prstGeom prst="rect">
            <a:avLst/>
          </a:prstGeom>
          <a:solidFill>
            <a:schemeClr val="bg1"/>
          </a:solidFill>
          <a:ln>
            <a:solidFill>
              <a:schemeClr val="tx1"/>
            </a:solidFill>
          </a:ln>
        </p:spPr>
        <p:txBody>
          <a:bodyPr wrap="none" rtlCol="0">
            <a:spAutoFit/>
          </a:bodyPr>
          <a:lstStyle/>
          <a:p>
            <a:r>
              <a:rPr lang="en-US" sz="2400" err="1"/>
              <a:t>SeKVM</a:t>
            </a:r>
            <a:r>
              <a:rPr lang="en-US" sz="2400"/>
              <a:t>/VRM </a:t>
            </a:r>
            <a:r>
              <a:rPr lang="en-US" sz="2400" i="1"/>
              <a:t>(SOSP 2021)</a:t>
            </a:r>
          </a:p>
        </p:txBody>
      </p:sp>
      <p:cxnSp>
        <p:nvCxnSpPr>
          <p:cNvPr id="61" name="Straight Connector 60">
            <a:extLst>
              <a:ext uri="{FF2B5EF4-FFF2-40B4-BE49-F238E27FC236}">
                <a16:creationId xmlns:a16="http://schemas.microsoft.com/office/drawing/2014/main" id="{BDA60893-971C-4ED0-A0AD-FC7347214818}"/>
              </a:ext>
            </a:extLst>
          </p:cNvPr>
          <p:cNvCxnSpPr>
            <a:cxnSpLocks/>
            <a:stCxn id="9" idx="2"/>
            <a:endCxn id="54" idx="3"/>
          </p:cNvCxnSpPr>
          <p:nvPr/>
        </p:nvCxnSpPr>
        <p:spPr>
          <a:xfrm flipH="1">
            <a:off x="9664909" y="3378238"/>
            <a:ext cx="929791" cy="106836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CE6577B-F337-4BF7-9239-211824A09946}"/>
              </a:ext>
            </a:extLst>
          </p:cNvPr>
          <p:cNvCxnSpPr>
            <a:cxnSpLocks/>
            <a:stCxn id="9" idx="2"/>
            <a:endCxn id="55" idx="3"/>
          </p:cNvCxnSpPr>
          <p:nvPr/>
        </p:nvCxnSpPr>
        <p:spPr>
          <a:xfrm flipH="1">
            <a:off x="9670612" y="3378238"/>
            <a:ext cx="924088" cy="1581100"/>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63FFCB-514F-4215-873B-F716A4DA1A87}"/>
              </a:ext>
            </a:extLst>
          </p:cNvPr>
          <p:cNvCxnSpPr>
            <a:cxnSpLocks/>
            <a:stCxn id="9" idx="2"/>
            <a:endCxn id="52" idx="3"/>
          </p:cNvCxnSpPr>
          <p:nvPr/>
        </p:nvCxnSpPr>
        <p:spPr>
          <a:xfrm flipH="1">
            <a:off x="9664909" y="3378238"/>
            <a:ext cx="929791" cy="210454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16DB6DE-95F6-4A64-8B6D-A691E87BFAB2}"/>
              </a:ext>
            </a:extLst>
          </p:cNvPr>
          <p:cNvCxnSpPr>
            <a:cxnSpLocks/>
            <a:stCxn id="9" idx="2"/>
            <a:endCxn id="57" idx="3"/>
          </p:cNvCxnSpPr>
          <p:nvPr/>
        </p:nvCxnSpPr>
        <p:spPr>
          <a:xfrm flipH="1">
            <a:off x="10039350" y="3378238"/>
            <a:ext cx="555350" cy="266138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21F38413-2A80-48A7-AED6-D0CEDF94A0B9}"/>
              </a:ext>
            </a:extLst>
          </p:cNvPr>
          <p:cNvSpPr/>
          <p:nvPr/>
        </p:nvSpPr>
        <p:spPr>
          <a:xfrm>
            <a:off x="10358622" y="1648195"/>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
            </a:r>
          </a:p>
        </p:txBody>
      </p:sp>
      <p:cxnSp>
        <p:nvCxnSpPr>
          <p:cNvPr id="76" name="Straight Connector 75">
            <a:extLst>
              <a:ext uri="{FF2B5EF4-FFF2-40B4-BE49-F238E27FC236}">
                <a16:creationId xmlns:a16="http://schemas.microsoft.com/office/drawing/2014/main" id="{FCF4375B-27EE-4B57-B791-2FBD7D4D0CCE}"/>
              </a:ext>
            </a:extLst>
          </p:cNvPr>
          <p:cNvCxnSpPr>
            <a:cxnSpLocks/>
            <a:stCxn id="11" idx="3"/>
            <a:endCxn id="74" idx="2"/>
          </p:cNvCxnSpPr>
          <p:nvPr/>
        </p:nvCxnSpPr>
        <p:spPr>
          <a:xfrm>
            <a:off x="8772278" y="710758"/>
            <a:ext cx="1586344" cy="121315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6B7118B-F367-467C-9AE4-CC90EC6EF838}"/>
              </a:ext>
            </a:extLst>
          </p:cNvPr>
          <p:cNvCxnSpPr>
            <a:cxnSpLocks/>
            <a:stCxn id="14" idx="3"/>
            <a:endCxn id="74" idx="2"/>
          </p:cNvCxnSpPr>
          <p:nvPr/>
        </p:nvCxnSpPr>
        <p:spPr>
          <a:xfrm flipV="1">
            <a:off x="9082878" y="1923911"/>
            <a:ext cx="1275744" cy="45567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A3DB821F-29E7-4584-96EB-3DAA2993BE67}"/>
              </a:ext>
            </a:extLst>
          </p:cNvPr>
          <p:cNvSpPr/>
          <p:nvPr/>
        </p:nvSpPr>
        <p:spPr>
          <a:xfrm>
            <a:off x="10695294" y="4452789"/>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Go</a:t>
            </a:r>
          </a:p>
        </p:txBody>
      </p:sp>
      <p:cxnSp>
        <p:nvCxnSpPr>
          <p:cNvPr id="100" name="Straight Connector 99">
            <a:extLst>
              <a:ext uri="{FF2B5EF4-FFF2-40B4-BE49-F238E27FC236}">
                <a16:creationId xmlns:a16="http://schemas.microsoft.com/office/drawing/2014/main" id="{C319A72E-1B3D-4575-98E2-34C4A253BA21}"/>
              </a:ext>
            </a:extLst>
          </p:cNvPr>
          <p:cNvCxnSpPr>
            <a:cxnSpLocks/>
            <a:stCxn id="99" idx="2"/>
            <a:endCxn id="54" idx="3"/>
          </p:cNvCxnSpPr>
          <p:nvPr/>
        </p:nvCxnSpPr>
        <p:spPr>
          <a:xfrm flipH="1" flipV="1">
            <a:off x="9664909" y="4446605"/>
            <a:ext cx="1030385" cy="28190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BDA653B-C2E3-4F84-B870-8D54747F4C54}"/>
              </a:ext>
            </a:extLst>
          </p:cNvPr>
          <p:cNvCxnSpPr>
            <a:cxnSpLocks/>
            <a:stCxn id="99" idx="2"/>
            <a:endCxn id="52" idx="3"/>
          </p:cNvCxnSpPr>
          <p:nvPr/>
        </p:nvCxnSpPr>
        <p:spPr>
          <a:xfrm flipH="1">
            <a:off x="9664909" y="4728505"/>
            <a:ext cx="1030385" cy="754282"/>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7696438-8D2A-4EA0-B607-C416AD987831}"/>
              </a:ext>
            </a:extLst>
          </p:cNvPr>
          <p:cNvCxnSpPr>
            <a:cxnSpLocks/>
            <a:stCxn id="55" idx="3"/>
            <a:endCxn id="74" idx="2"/>
          </p:cNvCxnSpPr>
          <p:nvPr/>
        </p:nvCxnSpPr>
        <p:spPr>
          <a:xfrm flipV="1">
            <a:off x="9670612" y="1923911"/>
            <a:ext cx="688010" cy="303542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D4F4FC8-685C-45B2-875C-A87584D952C2}"/>
              </a:ext>
            </a:extLst>
          </p:cNvPr>
          <p:cNvCxnSpPr>
            <a:cxnSpLocks/>
            <a:stCxn id="57" idx="3"/>
            <a:endCxn id="74" idx="2"/>
          </p:cNvCxnSpPr>
          <p:nvPr/>
        </p:nvCxnSpPr>
        <p:spPr>
          <a:xfrm flipV="1">
            <a:off x="10039350" y="1923911"/>
            <a:ext cx="319272" cy="411570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30072D-A592-478F-B4F7-0DCBE420803E}"/>
              </a:ext>
            </a:extLst>
          </p:cNvPr>
          <p:cNvCxnSpPr>
            <a:cxnSpLocks/>
            <a:stCxn id="49" idx="1"/>
            <a:endCxn id="6" idx="6"/>
          </p:cNvCxnSpPr>
          <p:nvPr/>
        </p:nvCxnSpPr>
        <p:spPr>
          <a:xfrm flipH="1" flipV="1">
            <a:off x="1673255" y="1655301"/>
            <a:ext cx="1153924" cy="449351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322A5F-EE0C-4582-8992-C5389866AA76}"/>
              </a:ext>
            </a:extLst>
          </p:cNvPr>
          <p:cNvCxnSpPr>
            <a:cxnSpLocks/>
            <a:stCxn id="47" idx="1"/>
            <a:endCxn id="10" idx="6"/>
          </p:cNvCxnSpPr>
          <p:nvPr/>
        </p:nvCxnSpPr>
        <p:spPr>
          <a:xfrm flipH="1" flipV="1">
            <a:off x="1373911" y="3524431"/>
            <a:ext cx="1694149" cy="61333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346A49-B3B4-4B4E-9994-07B41A20C044}"/>
              </a:ext>
            </a:extLst>
          </p:cNvPr>
          <p:cNvCxnSpPr>
            <a:cxnSpLocks/>
            <a:stCxn id="50" idx="1"/>
            <a:endCxn id="10" idx="6"/>
          </p:cNvCxnSpPr>
          <p:nvPr/>
        </p:nvCxnSpPr>
        <p:spPr>
          <a:xfrm flipH="1" flipV="1">
            <a:off x="1373911" y="3524431"/>
            <a:ext cx="1713089" cy="113573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BD2AD93-198E-4D4F-AF3C-A3FA600A9570}"/>
              </a:ext>
            </a:extLst>
          </p:cNvPr>
          <p:cNvCxnSpPr>
            <a:cxnSpLocks/>
            <a:stCxn id="48" idx="1"/>
            <a:endCxn id="10" idx="6"/>
          </p:cNvCxnSpPr>
          <p:nvPr/>
        </p:nvCxnSpPr>
        <p:spPr>
          <a:xfrm flipH="1" flipV="1">
            <a:off x="1373911" y="3524431"/>
            <a:ext cx="1656016" cy="1651265"/>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DA281B-234F-4BDF-947C-2B7C0E4C69A7}"/>
              </a:ext>
            </a:extLst>
          </p:cNvPr>
          <p:cNvCxnSpPr>
            <a:cxnSpLocks/>
            <a:stCxn id="51" idx="1"/>
            <a:endCxn id="10" idx="6"/>
          </p:cNvCxnSpPr>
          <p:nvPr/>
        </p:nvCxnSpPr>
        <p:spPr>
          <a:xfrm flipH="1" flipV="1">
            <a:off x="1373911" y="3524431"/>
            <a:ext cx="1641799" cy="213782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EBE029D-AD65-4321-9563-F53F699F2796}"/>
              </a:ext>
            </a:extLst>
          </p:cNvPr>
          <p:cNvCxnSpPr>
            <a:cxnSpLocks/>
            <a:stCxn id="49" idx="1"/>
            <a:endCxn id="10" idx="6"/>
          </p:cNvCxnSpPr>
          <p:nvPr/>
        </p:nvCxnSpPr>
        <p:spPr>
          <a:xfrm flipH="1" flipV="1">
            <a:off x="1373911" y="3524431"/>
            <a:ext cx="1453268" cy="262438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5E7CF189-3B61-4D3D-A8FD-41450DCDF240}"/>
              </a:ext>
            </a:extLst>
          </p:cNvPr>
          <p:cNvSpPr/>
          <p:nvPr/>
        </p:nvSpPr>
        <p:spPr>
          <a:xfrm>
            <a:off x="15697" y="4201706"/>
            <a:ext cx="1690482"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Rosette</a:t>
            </a:r>
          </a:p>
        </p:txBody>
      </p:sp>
      <p:cxnSp>
        <p:nvCxnSpPr>
          <p:cNvPr id="163" name="Straight Connector 162">
            <a:extLst>
              <a:ext uri="{FF2B5EF4-FFF2-40B4-BE49-F238E27FC236}">
                <a16:creationId xmlns:a16="http://schemas.microsoft.com/office/drawing/2014/main" id="{265EABC9-4CD4-4BEF-9B13-006B831133D6}"/>
              </a:ext>
            </a:extLst>
          </p:cNvPr>
          <p:cNvCxnSpPr>
            <a:cxnSpLocks/>
            <a:stCxn id="48" idx="1"/>
            <a:endCxn id="162" idx="6"/>
          </p:cNvCxnSpPr>
          <p:nvPr/>
        </p:nvCxnSpPr>
        <p:spPr>
          <a:xfrm flipH="1" flipV="1">
            <a:off x="1706179" y="4477422"/>
            <a:ext cx="1323748" cy="69827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CE5D33A-8E15-444F-95B0-216F11AA594C}"/>
              </a:ext>
            </a:extLst>
          </p:cNvPr>
          <p:cNvCxnSpPr>
            <a:cxnSpLocks/>
            <a:stCxn id="47" idx="1"/>
            <a:endCxn id="162" idx="6"/>
          </p:cNvCxnSpPr>
          <p:nvPr/>
        </p:nvCxnSpPr>
        <p:spPr>
          <a:xfrm flipH="1">
            <a:off x="1706179" y="4137763"/>
            <a:ext cx="1361881" cy="33965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862B92F8-DEB6-4AAD-ABD7-A31E07B1F6C1}"/>
              </a:ext>
            </a:extLst>
          </p:cNvPr>
          <p:cNvSpPr/>
          <p:nvPr/>
        </p:nvSpPr>
        <p:spPr>
          <a:xfrm>
            <a:off x="222562" y="5431425"/>
            <a:ext cx="1416970" cy="551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Agda</a:t>
            </a:r>
            <a:endParaRPr lang="en-US" sz="2400"/>
          </a:p>
        </p:txBody>
      </p:sp>
      <p:cxnSp>
        <p:nvCxnSpPr>
          <p:cNvPr id="171" name="Straight Connector 170">
            <a:extLst>
              <a:ext uri="{FF2B5EF4-FFF2-40B4-BE49-F238E27FC236}">
                <a16:creationId xmlns:a16="http://schemas.microsoft.com/office/drawing/2014/main" id="{D753FD3A-61EF-4368-881F-B45AE6E4ED95}"/>
              </a:ext>
            </a:extLst>
          </p:cNvPr>
          <p:cNvCxnSpPr>
            <a:cxnSpLocks/>
            <a:stCxn id="51" idx="1"/>
            <a:endCxn id="162" idx="6"/>
          </p:cNvCxnSpPr>
          <p:nvPr/>
        </p:nvCxnSpPr>
        <p:spPr>
          <a:xfrm flipH="1" flipV="1">
            <a:off x="1706179" y="4477422"/>
            <a:ext cx="1309531" cy="118483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E45F3D-77B4-44BD-9C9F-9104DAD34097}"/>
              </a:ext>
            </a:extLst>
          </p:cNvPr>
          <p:cNvCxnSpPr>
            <a:cxnSpLocks/>
            <a:stCxn id="51" idx="1"/>
            <a:endCxn id="170" idx="6"/>
          </p:cNvCxnSpPr>
          <p:nvPr/>
        </p:nvCxnSpPr>
        <p:spPr>
          <a:xfrm flipH="1">
            <a:off x="1639532" y="5662258"/>
            <a:ext cx="1376178" cy="448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EB13F265-F59C-41BF-A6B6-476F0FF82F37}"/>
              </a:ext>
            </a:extLst>
          </p:cNvPr>
          <p:cNvSpPr/>
          <p:nvPr/>
        </p:nvSpPr>
        <p:spPr>
          <a:xfrm>
            <a:off x="135752" y="4780611"/>
            <a:ext cx="1734573"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VeriFast</a:t>
            </a:r>
            <a:endParaRPr lang="en-US" sz="2400"/>
          </a:p>
        </p:txBody>
      </p:sp>
      <p:cxnSp>
        <p:nvCxnSpPr>
          <p:cNvPr id="179" name="Straight Connector 178">
            <a:extLst>
              <a:ext uri="{FF2B5EF4-FFF2-40B4-BE49-F238E27FC236}">
                <a16:creationId xmlns:a16="http://schemas.microsoft.com/office/drawing/2014/main" id="{584F5626-E270-4062-A77C-5E89580B4C3A}"/>
              </a:ext>
            </a:extLst>
          </p:cNvPr>
          <p:cNvCxnSpPr>
            <a:cxnSpLocks/>
            <a:stCxn id="50" idx="1"/>
            <a:endCxn id="178" idx="6"/>
          </p:cNvCxnSpPr>
          <p:nvPr/>
        </p:nvCxnSpPr>
        <p:spPr>
          <a:xfrm flipH="1">
            <a:off x="1870325" y="4660163"/>
            <a:ext cx="1216675" cy="39616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04111889-31FD-4C2E-BD51-592B509A21B7}"/>
              </a:ext>
            </a:extLst>
          </p:cNvPr>
          <p:cNvSpPr/>
          <p:nvPr/>
        </p:nvSpPr>
        <p:spPr>
          <a:xfrm>
            <a:off x="51761" y="2632229"/>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
            </a:r>
          </a:p>
        </p:txBody>
      </p:sp>
      <p:cxnSp>
        <p:nvCxnSpPr>
          <p:cNvPr id="183" name="Straight Connector 182">
            <a:extLst>
              <a:ext uri="{FF2B5EF4-FFF2-40B4-BE49-F238E27FC236}">
                <a16:creationId xmlns:a16="http://schemas.microsoft.com/office/drawing/2014/main" id="{5BCC4DC9-378B-4255-9B8E-B00C7D0F26BC}"/>
              </a:ext>
            </a:extLst>
          </p:cNvPr>
          <p:cNvCxnSpPr>
            <a:cxnSpLocks/>
            <a:stCxn id="34" idx="1"/>
            <a:endCxn id="182" idx="6"/>
          </p:cNvCxnSpPr>
          <p:nvPr/>
        </p:nvCxnSpPr>
        <p:spPr>
          <a:xfrm flipH="1" flipV="1">
            <a:off x="1468731" y="2907945"/>
            <a:ext cx="2625067" cy="76268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C414D31-7FAB-454A-9BCC-25BF765ED187}"/>
              </a:ext>
            </a:extLst>
          </p:cNvPr>
          <p:cNvSpPr txBox="1"/>
          <p:nvPr/>
        </p:nvSpPr>
        <p:spPr>
          <a:xfrm>
            <a:off x="6768953" y="3139164"/>
            <a:ext cx="2511841" cy="461665"/>
          </a:xfrm>
          <a:prstGeom prst="rect">
            <a:avLst/>
          </a:prstGeom>
          <a:solidFill>
            <a:schemeClr val="bg1"/>
          </a:solidFill>
          <a:ln>
            <a:solidFill>
              <a:schemeClr val="tx1"/>
            </a:solidFill>
          </a:ln>
        </p:spPr>
        <p:txBody>
          <a:bodyPr wrap="none" rtlCol="0">
            <a:spAutoFit/>
          </a:bodyPr>
          <a:lstStyle/>
          <a:p>
            <a:r>
              <a:rPr lang="en-US" sz="2400"/>
              <a:t>CSPEC </a:t>
            </a:r>
            <a:r>
              <a:rPr lang="en-US" sz="2400" i="1"/>
              <a:t>(OSDI 2018)</a:t>
            </a:r>
          </a:p>
        </p:txBody>
      </p:sp>
      <p:sp>
        <p:nvSpPr>
          <p:cNvPr id="29" name="TextBox 28">
            <a:extLst>
              <a:ext uri="{FF2B5EF4-FFF2-40B4-BE49-F238E27FC236}">
                <a16:creationId xmlns:a16="http://schemas.microsoft.com/office/drawing/2014/main" id="{58B75480-8B82-4F08-9831-0251687C5234}"/>
              </a:ext>
            </a:extLst>
          </p:cNvPr>
          <p:cNvSpPr txBox="1"/>
          <p:nvPr/>
        </p:nvSpPr>
        <p:spPr>
          <a:xfrm>
            <a:off x="3140608" y="2865769"/>
            <a:ext cx="3302186" cy="461665"/>
          </a:xfrm>
          <a:prstGeom prst="rect">
            <a:avLst/>
          </a:prstGeom>
          <a:solidFill>
            <a:schemeClr val="bg1"/>
          </a:solidFill>
          <a:ln>
            <a:solidFill>
              <a:schemeClr val="tx1"/>
            </a:solidFill>
          </a:ln>
        </p:spPr>
        <p:txBody>
          <a:bodyPr wrap="none" rtlCol="0">
            <a:spAutoFit/>
          </a:bodyPr>
          <a:lstStyle/>
          <a:p>
            <a:r>
              <a:rPr lang="en-US" sz="2400" err="1"/>
              <a:t>Hyperkernel</a:t>
            </a:r>
            <a:r>
              <a:rPr lang="en-US" sz="2400"/>
              <a:t> </a:t>
            </a:r>
            <a:r>
              <a:rPr lang="en-US" sz="2400" i="1"/>
              <a:t>(SOSP 2017)</a:t>
            </a:r>
          </a:p>
        </p:txBody>
      </p:sp>
      <p:sp>
        <p:nvSpPr>
          <p:cNvPr id="205" name="Oval 204">
            <a:extLst>
              <a:ext uri="{FF2B5EF4-FFF2-40B4-BE49-F238E27FC236}">
                <a16:creationId xmlns:a16="http://schemas.microsoft.com/office/drawing/2014/main" id="{FAD1D151-6ED8-4ABB-B1D6-4E9CB8F4AD27}"/>
              </a:ext>
            </a:extLst>
          </p:cNvPr>
          <p:cNvSpPr/>
          <p:nvPr/>
        </p:nvSpPr>
        <p:spPr>
          <a:xfrm>
            <a:off x="261792" y="2054422"/>
            <a:ext cx="141697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LLVM</a:t>
            </a:r>
          </a:p>
        </p:txBody>
      </p:sp>
      <p:cxnSp>
        <p:nvCxnSpPr>
          <p:cNvPr id="206" name="Straight Connector 205">
            <a:extLst>
              <a:ext uri="{FF2B5EF4-FFF2-40B4-BE49-F238E27FC236}">
                <a16:creationId xmlns:a16="http://schemas.microsoft.com/office/drawing/2014/main" id="{BA8707BD-67B9-4E36-9486-CB752B75D55D}"/>
              </a:ext>
            </a:extLst>
          </p:cNvPr>
          <p:cNvCxnSpPr>
            <a:cxnSpLocks/>
            <a:stCxn id="29" idx="1"/>
            <a:endCxn id="205" idx="6"/>
          </p:cNvCxnSpPr>
          <p:nvPr/>
        </p:nvCxnSpPr>
        <p:spPr>
          <a:xfrm flipH="1" flipV="1">
            <a:off x="1678762" y="2330138"/>
            <a:ext cx="1461846" cy="76646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22" name="Oval 221">
            <a:extLst>
              <a:ext uri="{FF2B5EF4-FFF2-40B4-BE49-F238E27FC236}">
                <a16:creationId xmlns:a16="http://schemas.microsoft.com/office/drawing/2014/main" id="{E95FCE4C-4D3D-41E6-99C6-A2ACAEDF8E07}"/>
              </a:ext>
            </a:extLst>
          </p:cNvPr>
          <p:cNvSpPr/>
          <p:nvPr/>
        </p:nvSpPr>
        <p:spPr>
          <a:xfrm>
            <a:off x="538203" y="204081"/>
            <a:ext cx="1543857"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Python</a:t>
            </a:r>
          </a:p>
        </p:txBody>
      </p:sp>
      <p:cxnSp>
        <p:nvCxnSpPr>
          <p:cNvPr id="223" name="Straight Connector 222">
            <a:extLst>
              <a:ext uri="{FF2B5EF4-FFF2-40B4-BE49-F238E27FC236}">
                <a16:creationId xmlns:a16="http://schemas.microsoft.com/office/drawing/2014/main" id="{51F2C8F1-2772-4442-80D2-BC4C327B94AF}"/>
              </a:ext>
            </a:extLst>
          </p:cNvPr>
          <p:cNvCxnSpPr>
            <a:cxnSpLocks/>
            <a:stCxn id="22" idx="1"/>
            <a:endCxn id="222" idx="6"/>
          </p:cNvCxnSpPr>
          <p:nvPr/>
        </p:nvCxnSpPr>
        <p:spPr>
          <a:xfrm flipH="1" flipV="1">
            <a:off x="2082060" y="479797"/>
            <a:ext cx="1242215" cy="15520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0ED1C499-2CA5-47F3-8ACD-C7240D167BDD}"/>
              </a:ext>
            </a:extLst>
          </p:cNvPr>
          <p:cNvSpPr/>
          <p:nvPr/>
        </p:nvSpPr>
        <p:spPr>
          <a:xfrm>
            <a:off x="143660" y="769249"/>
            <a:ext cx="1938400" cy="55143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assembly</a:t>
            </a:r>
          </a:p>
        </p:txBody>
      </p:sp>
      <p:cxnSp>
        <p:nvCxnSpPr>
          <p:cNvPr id="230" name="Straight Connector 229">
            <a:extLst>
              <a:ext uri="{FF2B5EF4-FFF2-40B4-BE49-F238E27FC236}">
                <a16:creationId xmlns:a16="http://schemas.microsoft.com/office/drawing/2014/main" id="{E178CBEB-F597-43A9-A84B-36DDEAF9A7F0}"/>
              </a:ext>
            </a:extLst>
          </p:cNvPr>
          <p:cNvCxnSpPr>
            <a:cxnSpLocks/>
            <a:stCxn id="38" idx="1"/>
            <a:endCxn id="229" idx="6"/>
          </p:cNvCxnSpPr>
          <p:nvPr/>
        </p:nvCxnSpPr>
        <p:spPr>
          <a:xfrm flipH="1" flipV="1">
            <a:off x="2082060" y="1044965"/>
            <a:ext cx="1221676" cy="152845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C5E7585-3BDE-4B06-88C8-0A6092B3CDE4}"/>
              </a:ext>
            </a:extLst>
          </p:cNvPr>
          <p:cNvCxnSpPr>
            <a:cxnSpLocks/>
            <a:stCxn id="48" idx="1"/>
            <a:endCxn id="182" idx="6"/>
          </p:cNvCxnSpPr>
          <p:nvPr/>
        </p:nvCxnSpPr>
        <p:spPr>
          <a:xfrm flipH="1" flipV="1">
            <a:off x="1468731" y="2907945"/>
            <a:ext cx="1561196" cy="226775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6C89310-E35B-4965-BFE1-BB1E8BB99195}"/>
              </a:ext>
            </a:extLst>
          </p:cNvPr>
          <p:cNvCxnSpPr>
            <a:cxnSpLocks/>
            <a:stCxn id="51" idx="1"/>
            <a:endCxn id="182" idx="6"/>
          </p:cNvCxnSpPr>
          <p:nvPr/>
        </p:nvCxnSpPr>
        <p:spPr>
          <a:xfrm flipH="1" flipV="1">
            <a:off x="1468731" y="2907945"/>
            <a:ext cx="1546979" cy="275431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4FF86C0-66FB-47A7-82EE-8CC23022C17A}"/>
              </a:ext>
            </a:extLst>
          </p:cNvPr>
          <p:cNvCxnSpPr>
            <a:cxnSpLocks/>
            <a:stCxn id="50" idx="1"/>
            <a:endCxn id="182" idx="6"/>
          </p:cNvCxnSpPr>
          <p:nvPr/>
        </p:nvCxnSpPr>
        <p:spPr>
          <a:xfrm flipH="1" flipV="1">
            <a:off x="1468731" y="2907945"/>
            <a:ext cx="1618269" cy="17522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718CC8E-2FBC-B434-A516-8579E9A2C546}"/>
              </a:ext>
            </a:extLst>
          </p:cNvPr>
          <p:cNvSpPr txBox="1"/>
          <p:nvPr/>
        </p:nvSpPr>
        <p:spPr>
          <a:xfrm>
            <a:off x="5447948" y="6404581"/>
            <a:ext cx="2875787" cy="461665"/>
          </a:xfrm>
          <a:prstGeom prst="rect">
            <a:avLst/>
          </a:prstGeom>
          <a:solidFill>
            <a:schemeClr val="bg1"/>
          </a:solidFill>
          <a:ln>
            <a:solidFill>
              <a:schemeClr val="tx1"/>
            </a:solidFill>
          </a:ln>
        </p:spPr>
        <p:txBody>
          <a:bodyPr wrap="none" rtlCol="0">
            <a:spAutoFit/>
          </a:bodyPr>
          <a:lstStyle/>
          <a:p>
            <a:r>
              <a:rPr lang="en-US" sz="2400" err="1"/>
              <a:t>DaisyNFS</a:t>
            </a:r>
            <a:r>
              <a:rPr lang="en-US" sz="2400"/>
              <a:t> </a:t>
            </a:r>
            <a:r>
              <a:rPr lang="en-US" sz="2400" i="1"/>
              <a:t>(OSDI 2022)</a:t>
            </a:r>
          </a:p>
        </p:txBody>
      </p:sp>
      <p:sp>
        <p:nvSpPr>
          <p:cNvPr id="27" name="TextBox 26">
            <a:extLst>
              <a:ext uri="{FF2B5EF4-FFF2-40B4-BE49-F238E27FC236}">
                <a16:creationId xmlns:a16="http://schemas.microsoft.com/office/drawing/2014/main" id="{01D5C51F-D57C-D911-AF8B-DFBC574EC9E3}"/>
              </a:ext>
            </a:extLst>
          </p:cNvPr>
          <p:cNvSpPr txBox="1"/>
          <p:nvPr/>
        </p:nvSpPr>
        <p:spPr>
          <a:xfrm>
            <a:off x="2908836" y="6401205"/>
            <a:ext cx="2344296" cy="461665"/>
          </a:xfrm>
          <a:prstGeom prst="rect">
            <a:avLst/>
          </a:prstGeom>
          <a:solidFill>
            <a:schemeClr val="bg1"/>
          </a:solidFill>
          <a:ln>
            <a:solidFill>
              <a:schemeClr val="tx1"/>
            </a:solidFill>
          </a:ln>
        </p:spPr>
        <p:txBody>
          <a:bodyPr wrap="none" rtlCol="0">
            <a:spAutoFit/>
          </a:bodyPr>
          <a:lstStyle/>
          <a:p>
            <a:r>
              <a:rPr lang="en-US" sz="2400"/>
              <a:t>Knox </a:t>
            </a:r>
            <a:r>
              <a:rPr lang="en-US" sz="2400" i="1"/>
              <a:t>(OSDI 2022)</a:t>
            </a:r>
          </a:p>
        </p:txBody>
      </p:sp>
      <p:cxnSp>
        <p:nvCxnSpPr>
          <p:cNvPr id="33" name="Straight Connector 32">
            <a:extLst>
              <a:ext uri="{FF2B5EF4-FFF2-40B4-BE49-F238E27FC236}">
                <a16:creationId xmlns:a16="http://schemas.microsoft.com/office/drawing/2014/main" id="{EA286AD0-DBB1-927D-ADC5-063FA13016C0}"/>
              </a:ext>
            </a:extLst>
          </p:cNvPr>
          <p:cNvCxnSpPr>
            <a:cxnSpLocks/>
            <a:stCxn id="27" idx="1"/>
            <a:endCxn id="162" idx="6"/>
          </p:cNvCxnSpPr>
          <p:nvPr/>
        </p:nvCxnSpPr>
        <p:spPr>
          <a:xfrm flipH="1" flipV="1">
            <a:off x="1706179" y="4477422"/>
            <a:ext cx="1202657" cy="2154616"/>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967192-5B92-FBE1-04D5-381ABE09DF16}"/>
              </a:ext>
            </a:extLst>
          </p:cNvPr>
          <p:cNvCxnSpPr>
            <a:cxnSpLocks/>
            <a:stCxn id="27" idx="1"/>
            <a:endCxn id="10" idx="6"/>
          </p:cNvCxnSpPr>
          <p:nvPr/>
        </p:nvCxnSpPr>
        <p:spPr>
          <a:xfrm flipH="1" flipV="1">
            <a:off x="1373911" y="3524431"/>
            <a:ext cx="1534925" cy="310760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3520D8D-C814-0EE0-51D1-ABBE41332D3C}"/>
              </a:ext>
            </a:extLst>
          </p:cNvPr>
          <p:cNvSpPr txBox="1"/>
          <p:nvPr/>
        </p:nvSpPr>
        <p:spPr>
          <a:xfrm>
            <a:off x="8400895" y="6364607"/>
            <a:ext cx="2167581" cy="461665"/>
          </a:xfrm>
          <a:prstGeom prst="rect">
            <a:avLst/>
          </a:prstGeom>
          <a:solidFill>
            <a:schemeClr val="bg1"/>
          </a:solidFill>
          <a:ln>
            <a:solidFill>
              <a:schemeClr val="tx1"/>
            </a:solidFill>
          </a:ln>
        </p:spPr>
        <p:txBody>
          <a:bodyPr wrap="none" rtlCol="0">
            <a:spAutoFit/>
          </a:bodyPr>
          <a:lstStyle/>
          <a:p>
            <a:r>
              <a:rPr lang="en-US" sz="2400"/>
              <a:t>VIA </a:t>
            </a:r>
            <a:r>
              <a:rPr lang="en-US" sz="2400" i="1"/>
              <a:t>(OSDI 2022)</a:t>
            </a:r>
          </a:p>
        </p:txBody>
      </p:sp>
      <p:cxnSp>
        <p:nvCxnSpPr>
          <p:cNvPr id="77" name="Straight Connector 76">
            <a:extLst>
              <a:ext uri="{FF2B5EF4-FFF2-40B4-BE49-F238E27FC236}">
                <a16:creationId xmlns:a16="http://schemas.microsoft.com/office/drawing/2014/main" id="{5FCD23B9-23A1-7512-E8C2-049BC54CE2B4}"/>
              </a:ext>
            </a:extLst>
          </p:cNvPr>
          <p:cNvCxnSpPr>
            <a:cxnSpLocks/>
            <a:stCxn id="9" idx="2"/>
            <a:endCxn id="75" idx="3"/>
          </p:cNvCxnSpPr>
          <p:nvPr/>
        </p:nvCxnSpPr>
        <p:spPr>
          <a:xfrm flipH="1">
            <a:off x="10568476" y="3378238"/>
            <a:ext cx="26224" cy="3217202"/>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0525368-A99E-EE0B-77D8-5A7208FDE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7402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7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7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8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2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3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74" grpId="0" animBg="1"/>
      <p:bldP spid="99" grpId="0" animBg="1"/>
      <p:bldP spid="162" grpId="0" animBg="1"/>
      <p:bldP spid="170" grpId="0" animBg="1"/>
      <p:bldP spid="178" grpId="0" animBg="1"/>
      <p:bldP spid="182" grpId="0" animBg="1"/>
      <p:bldP spid="205" grpId="0" animBg="1"/>
      <p:bldP spid="222" grpId="0" animBg="1"/>
      <p:bldP spid="2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9" name="Oval 8">
            <a:extLst>
              <a:ext uri="{FF2B5EF4-FFF2-40B4-BE49-F238E27FC236}">
                <a16:creationId xmlns:a16="http://schemas.microsoft.com/office/drawing/2014/main" id="{87280AEC-C44F-4EED-B8CD-D51608880C06}"/>
              </a:ext>
            </a:extLst>
          </p:cNvPr>
          <p:cNvSpPr/>
          <p:nvPr/>
        </p:nvSpPr>
        <p:spPr>
          <a:xfrm>
            <a:off x="6096001" y="2974202"/>
            <a:ext cx="1816358" cy="1069291"/>
          </a:xfrm>
          <a:prstGeom prst="ellipse">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Verified</a:t>
            </a:r>
          </a:p>
          <a:p>
            <a:pPr algn="ctr"/>
            <a:r>
              <a:rPr lang="en-US" sz="2400">
                <a:solidFill>
                  <a:srgbClr val="002060"/>
                </a:solidFill>
              </a:rPr>
              <a:t>Rust?</a:t>
            </a:r>
          </a:p>
        </p:txBody>
      </p:sp>
      <p:cxnSp>
        <p:nvCxnSpPr>
          <p:cNvPr id="14" name="Straight Connector 13">
            <a:extLst>
              <a:ext uri="{FF2B5EF4-FFF2-40B4-BE49-F238E27FC236}">
                <a16:creationId xmlns:a16="http://schemas.microsoft.com/office/drawing/2014/main" id="{4F0E3CF5-1BF5-4D5C-B968-617D3BA92D32}"/>
              </a:ext>
            </a:extLst>
          </p:cNvPr>
          <p:cNvCxnSpPr>
            <a:cxnSpLocks/>
            <a:stCxn id="26" idx="0"/>
            <a:endCxn id="9" idx="4"/>
          </p:cNvCxnSpPr>
          <p:nvPr/>
        </p:nvCxnSpPr>
        <p:spPr>
          <a:xfrm flipV="1">
            <a:off x="6053391" y="4043493"/>
            <a:ext cx="950789" cy="611948"/>
          </a:xfrm>
          <a:prstGeom prst="line">
            <a:avLst/>
          </a:prstGeom>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573A4264-533E-4E94-9B51-A5B2330F3A72}"/>
              </a:ext>
            </a:extLst>
          </p:cNvPr>
          <p:cNvSpPr txBox="1">
            <a:spLocks/>
          </p:cNvSpPr>
          <p:nvPr/>
        </p:nvSpPr>
        <p:spPr>
          <a:xfrm>
            <a:off x="282151" y="4238167"/>
            <a:ext cx="4751664" cy="230677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like Haskell/ML:</a:t>
            </a:r>
          </a:p>
          <a:p>
            <a:pPr lvl="1"/>
            <a:r>
              <a:rPr lang="en-US"/>
              <a:t>Type-safe</a:t>
            </a:r>
          </a:p>
          <a:p>
            <a:pPr lvl="1"/>
            <a:r>
              <a:rPr lang="en-US"/>
              <a:t>Algebraic datatypes</a:t>
            </a:r>
          </a:p>
          <a:p>
            <a:pPr lvl="1"/>
            <a:r>
              <a:rPr lang="en-US"/>
              <a:t>Pattern matching</a:t>
            </a:r>
          </a:p>
          <a:p>
            <a:pPr lvl="1"/>
            <a:r>
              <a:rPr lang="en-US"/>
              <a:t>Side effects are restricted</a:t>
            </a:r>
          </a:p>
        </p:txBody>
      </p:sp>
      <p:cxnSp>
        <p:nvCxnSpPr>
          <p:cNvPr id="20" name="Straight Connector 19">
            <a:extLst>
              <a:ext uri="{FF2B5EF4-FFF2-40B4-BE49-F238E27FC236}">
                <a16:creationId xmlns:a16="http://schemas.microsoft.com/office/drawing/2014/main" id="{1D260B3D-72B3-4351-B525-A634D4E3871F}"/>
              </a:ext>
            </a:extLst>
          </p:cNvPr>
          <p:cNvCxnSpPr>
            <a:cxnSpLocks/>
            <a:stCxn id="18" idx="0"/>
            <a:endCxn id="9" idx="2"/>
          </p:cNvCxnSpPr>
          <p:nvPr/>
        </p:nvCxnSpPr>
        <p:spPr>
          <a:xfrm flipV="1">
            <a:off x="2657983" y="3508848"/>
            <a:ext cx="3438018" cy="729319"/>
          </a:xfrm>
          <a:prstGeom prst="line">
            <a:avLst/>
          </a:prstGeom>
        </p:spPr>
        <p:style>
          <a:lnRef idx="1">
            <a:schemeClr val="dk1"/>
          </a:lnRef>
          <a:fillRef idx="0">
            <a:schemeClr val="dk1"/>
          </a:fillRef>
          <a:effectRef idx="0">
            <a:schemeClr val="dk1"/>
          </a:effectRef>
          <a:fontRef idx="minor">
            <a:schemeClr val="tx1"/>
          </a:fontRef>
        </p:style>
      </p:cxnSp>
      <p:sp>
        <p:nvSpPr>
          <p:cNvPr id="22" name="Content Placeholder 2">
            <a:extLst>
              <a:ext uri="{FF2B5EF4-FFF2-40B4-BE49-F238E27FC236}">
                <a16:creationId xmlns:a16="http://schemas.microsoft.com/office/drawing/2014/main" id="{D6DA60C0-5267-47F6-AF7C-7DF60D7F26E4}"/>
              </a:ext>
            </a:extLst>
          </p:cNvPr>
          <p:cNvSpPr txBox="1">
            <a:spLocks/>
          </p:cNvSpPr>
          <p:nvPr/>
        </p:nvSpPr>
        <p:spPr>
          <a:xfrm>
            <a:off x="7072967" y="4186105"/>
            <a:ext cx="4751664" cy="230677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like C/C++:</a:t>
            </a:r>
          </a:p>
          <a:p>
            <a:pPr lvl="1"/>
            <a:r>
              <a:rPr lang="en-US"/>
              <a:t>Low-level pointer manipulation</a:t>
            </a:r>
          </a:p>
          <a:p>
            <a:pPr lvl="1"/>
            <a:r>
              <a:rPr lang="en-US"/>
              <a:t>No garbage collector</a:t>
            </a:r>
          </a:p>
          <a:p>
            <a:pPr lvl="1"/>
            <a:r>
              <a:rPr lang="en-US"/>
              <a:t>Structs inside structs</a:t>
            </a:r>
          </a:p>
          <a:p>
            <a:pPr lvl="1"/>
            <a:r>
              <a:rPr lang="en-US"/>
              <a:t>In-place mutation of fields</a:t>
            </a:r>
          </a:p>
        </p:txBody>
      </p:sp>
      <p:cxnSp>
        <p:nvCxnSpPr>
          <p:cNvPr id="24" name="Straight Connector 23">
            <a:extLst>
              <a:ext uri="{FF2B5EF4-FFF2-40B4-BE49-F238E27FC236}">
                <a16:creationId xmlns:a16="http://schemas.microsoft.com/office/drawing/2014/main" id="{F03FA2CD-CD2B-45A7-B793-A2180C5BFB8C}"/>
              </a:ext>
            </a:extLst>
          </p:cNvPr>
          <p:cNvCxnSpPr>
            <a:cxnSpLocks/>
            <a:stCxn id="22" idx="0"/>
            <a:endCxn id="9" idx="6"/>
          </p:cNvCxnSpPr>
          <p:nvPr/>
        </p:nvCxnSpPr>
        <p:spPr>
          <a:xfrm flipH="1" flipV="1">
            <a:off x="7912359" y="3508848"/>
            <a:ext cx="1536440" cy="677257"/>
          </a:xfrm>
          <a:prstGeom prst="line">
            <a:avLst/>
          </a:prstGeom>
        </p:spPr>
        <p:style>
          <a:lnRef idx="1">
            <a:schemeClr val="dk1"/>
          </a:lnRef>
          <a:fillRef idx="0">
            <a:schemeClr val="dk1"/>
          </a:fillRef>
          <a:effectRef idx="0">
            <a:schemeClr val="dk1"/>
          </a:effectRef>
          <a:fontRef idx="minor">
            <a:schemeClr val="tx1"/>
          </a:fontRef>
        </p:style>
      </p:cxnSp>
      <p:sp>
        <p:nvSpPr>
          <p:cNvPr id="26" name="Content Placeholder 2">
            <a:extLst>
              <a:ext uri="{FF2B5EF4-FFF2-40B4-BE49-F238E27FC236}">
                <a16:creationId xmlns:a16="http://schemas.microsoft.com/office/drawing/2014/main" id="{D2BB22A5-F345-4045-9D06-381136E03EA8}"/>
              </a:ext>
            </a:extLst>
          </p:cNvPr>
          <p:cNvSpPr txBox="1">
            <a:spLocks/>
          </p:cNvSpPr>
          <p:nvPr/>
        </p:nvSpPr>
        <p:spPr>
          <a:xfrm>
            <a:off x="4658628" y="4655441"/>
            <a:ext cx="2789526" cy="1368097"/>
          </a:xfrm>
          <a:prstGeom prst="rect">
            <a:avLst/>
          </a:prstGeom>
          <a:solidFill>
            <a:schemeClr val="bg1"/>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Rust is unique:</a:t>
            </a:r>
          </a:p>
          <a:p>
            <a:pPr lvl="1"/>
            <a:r>
              <a:rPr lang="en-US"/>
              <a:t>Linear types</a:t>
            </a:r>
          </a:p>
          <a:p>
            <a:pPr lvl="1"/>
            <a:r>
              <a:rPr lang="en-US"/>
              <a:t>Borrowing</a:t>
            </a:r>
          </a:p>
        </p:txBody>
      </p:sp>
      <p:pic>
        <p:nvPicPr>
          <p:cNvPr id="15" name="Picture 14">
            <a:extLst>
              <a:ext uri="{FF2B5EF4-FFF2-40B4-BE49-F238E27FC236}">
                <a16:creationId xmlns:a16="http://schemas.microsoft.com/office/drawing/2014/main" id="{4FDE9BA6-79A1-8B35-0849-4EF7DD067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69489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11" name="Oval 10">
            <a:extLst>
              <a:ext uri="{FF2B5EF4-FFF2-40B4-BE49-F238E27FC236}">
                <a16:creationId xmlns:a16="http://schemas.microsoft.com/office/drawing/2014/main" id="{B734C0E0-6B8A-0AB7-A54B-951A2054A8A6}"/>
              </a:ext>
            </a:extLst>
          </p:cNvPr>
          <p:cNvSpPr/>
          <p:nvPr/>
        </p:nvSpPr>
        <p:spPr>
          <a:xfrm>
            <a:off x="6205618"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Verus</a:t>
            </a:r>
          </a:p>
        </p:txBody>
      </p:sp>
      <p:grpSp>
        <p:nvGrpSpPr>
          <p:cNvPr id="40" name="Group 39">
            <a:extLst>
              <a:ext uri="{FF2B5EF4-FFF2-40B4-BE49-F238E27FC236}">
                <a16:creationId xmlns:a16="http://schemas.microsoft.com/office/drawing/2014/main" id="{1F03C94C-78DE-5333-C81C-6309CBF38681}"/>
              </a:ext>
            </a:extLst>
          </p:cNvPr>
          <p:cNvGrpSpPr/>
          <p:nvPr/>
        </p:nvGrpSpPr>
        <p:grpSpPr>
          <a:xfrm>
            <a:off x="977636" y="4410366"/>
            <a:ext cx="3441964" cy="2379826"/>
            <a:chOff x="977636" y="4410366"/>
            <a:chExt cx="3441964" cy="2379826"/>
          </a:xfrm>
        </p:grpSpPr>
        <p:sp>
          <p:nvSpPr>
            <p:cNvPr id="16" name="Oval 15">
              <a:extLst>
                <a:ext uri="{FF2B5EF4-FFF2-40B4-BE49-F238E27FC236}">
                  <a16:creationId xmlns:a16="http://schemas.microsoft.com/office/drawing/2014/main" id="{D3671F0B-F6E7-73A2-F6CB-B1BC5C0C1F6E}"/>
                </a:ext>
              </a:extLst>
            </p:cNvPr>
            <p:cNvSpPr/>
            <p:nvPr/>
          </p:nvSpPr>
          <p:spPr>
            <a:xfrm>
              <a:off x="977636" y="4410366"/>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Steel</a:t>
              </a:r>
            </a:p>
          </p:txBody>
        </p:sp>
        <p:sp>
          <p:nvSpPr>
            <p:cNvPr id="17" name="Content Placeholder 2">
              <a:extLst>
                <a:ext uri="{FF2B5EF4-FFF2-40B4-BE49-F238E27FC236}">
                  <a16:creationId xmlns:a16="http://schemas.microsoft.com/office/drawing/2014/main" id="{3F63D64E-15CF-7DB5-AD87-3E90DA9AD6BB}"/>
                </a:ext>
              </a:extLst>
            </p:cNvPr>
            <p:cNvSpPr txBox="1">
              <a:spLocks/>
            </p:cNvSpPr>
            <p:nvPr/>
          </p:nvSpPr>
          <p:spPr>
            <a:xfrm>
              <a:off x="1119724" y="5164193"/>
              <a:ext cx="3299876" cy="1625999"/>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Structured Proofs</a:t>
              </a:r>
            </a:p>
            <a:p>
              <a:r>
                <a:rPr lang="en-US"/>
                <a:t>Separation Logic</a:t>
              </a:r>
            </a:p>
            <a:p>
              <a:r>
                <a:rPr lang="en-US"/>
                <a:t>Linear Types</a:t>
              </a:r>
            </a:p>
          </p:txBody>
        </p:sp>
        <p:cxnSp>
          <p:nvCxnSpPr>
            <p:cNvPr id="31" name="Straight Connector 30">
              <a:extLst>
                <a:ext uri="{FF2B5EF4-FFF2-40B4-BE49-F238E27FC236}">
                  <a16:creationId xmlns:a16="http://schemas.microsoft.com/office/drawing/2014/main" id="{BB88D59E-7F8B-3F52-1279-99276A16F6A1}"/>
                </a:ext>
              </a:extLst>
            </p:cNvPr>
            <p:cNvCxnSpPr>
              <a:cxnSpLocks/>
              <a:stCxn id="16" idx="4"/>
              <a:endCxn id="17" idx="0"/>
            </p:cNvCxnSpPr>
            <p:nvPr/>
          </p:nvCxnSpPr>
          <p:spPr>
            <a:xfrm>
              <a:off x="1686121" y="4961798"/>
              <a:ext cx="1083541" cy="202395"/>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6DB332F-018F-8886-3178-D32008A864A5}"/>
              </a:ext>
            </a:extLst>
          </p:cNvPr>
          <p:cNvGrpSpPr/>
          <p:nvPr/>
        </p:nvGrpSpPr>
        <p:grpSpPr>
          <a:xfrm>
            <a:off x="3495556" y="4421010"/>
            <a:ext cx="6012879" cy="2345711"/>
            <a:chOff x="3495556" y="4421010"/>
            <a:chExt cx="6012879" cy="2345711"/>
          </a:xfrm>
        </p:grpSpPr>
        <p:sp>
          <p:nvSpPr>
            <p:cNvPr id="21" name="Oval 20">
              <a:extLst>
                <a:ext uri="{FF2B5EF4-FFF2-40B4-BE49-F238E27FC236}">
                  <a16:creationId xmlns:a16="http://schemas.microsoft.com/office/drawing/2014/main" id="{D6063A82-8FE5-A0F7-9EF4-440403A21ECE}"/>
                </a:ext>
              </a:extLst>
            </p:cNvPr>
            <p:cNvSpPr/>
            <p:nvPr/>
          </p:nvSpPr>
          <p:spPr>
            <a:xfrm>
              <a:off x="3495556" y="4421010"/>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Armada</a:t>
              </a:r>
            </a:p>
          </p:txBody>
        </p:sp>
        <p:sp>
          <p:nvSpPr>
            <p:cNvPr id="27" name="Content Placeholder 2">
              <a:extLst>
                <a:ext uri="{FF2B5EF4-FFF2-40B4-BE49-F238E27FC236}">
                  <a16:creationId xmlns:a16="http://schemas.microsoft.com/office/drawing/2014/main" id="{57225BE2-E02B-972F-F551-359CFCEE5A8F}"/>
                </a:ext>
              </a:extLst>
            </p:cNvPr>
            <p:cNvSpPr txBox="1">
              <a:spLocks/>
            </p:cNvSpPr>
            <p:nvPr/>
          </p:nvSpPr>
          <p:spPr>
            <a:xfrm>
              <a:off x="4810453" y="5140722"/>
              <a:ext cx="4697982" cy="1625999"/>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Refinement</a:t>
              </a:r>
            </a:p>
            <a:p>
              <a:r>
                <a:rPr lang="en-US"/>
                <a:t>Weak memory model </a:t>
              </a:r>
            </a:p>
            <a:p>
              <a:r>
                <a:rPr lang="en-US"/>
                <a:t>Many concurrency primitives</a:t>
              </a:r>
            </a:p>
            <a:p>
              <a:endParaRPr lang="en-US"/>
            </a:p>
          </p:txBody>
        </p:sp>
        <p:cxnSp>
          <p:nvCxnSpPr>
            <p:cNvPr id="34" name="Straight Connector 33">
              <a:extLst>
                <a:ext uri="{FF2B5EF4-FFF2-40B4-BE49-F238E27FC236}">
                  <a16:creationId xmlns:a16="http://schemas.microsoft.com/office/drawing/2014/main" id="{44937CF4-E6F7-1050-56B0-7539513BFC02}"/>
                </a:ext>
              </a:extLst>
            </p:cNvPr>
            <p:cNvCxnSpPr>
              <a:cxnSpLocks/>
              <a:stCxn id="21" idx="6"/>
              <a:endCxn id="27" idx="0"/>
            </p:cNvCxnSpPr>
            <p:nvPr/>
          </p:nvCxnSpPr>
          <p:spPr>
            <a:xfrm>
              <a:off x="5155103" y="4696726"/>
              <a:ext cx="2004341" cy="443996"/>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3109113C-E515-42B9-9527-986494399A32}"/>
              </a:ext>
            </a:extLst>
          </p:cNvPr>
          <p:cNvGrpSpPr/>
          <p:nvPr/>
        </p:nvGrpSpPr>
        <p:grpSpPr>
          <a:xfrm>
            <a:off x="6084329" y="4033063"/>
            <a:ext cx="5705551" cy="1018197"/>
            <a:chOff x="6084329" y="4033063"/>
            <a:chExt cx="5705551" cy="1018197"/>
          </a:xfrm>
        </p:grpSpPr>
        <p:sp>
          <p:nvSpPr>
            <p:cNvPr id="29" name="Oval 28">
              <a:extLst>
                <a:ext uri="{FF2B5EF4-FFF2-40B4-BE49-F238E27FC236}">
                  <a16:creationId xmlns:a16="http://schemas.microsoft.com/office/drawing/2014/main" id="{B2DEB7A2-4524-3C8A-F2AB-A249F88DD962}"/>
                </a:ext>
              </a:extLst>
            </p:cNvPr>
            <p:cNvSpPr/>
            <p:nvPr/>
          </p:nvSpPr>
          <p:spPr>
            <a:xfrm>
              <a:off x="6084329" y="4410366"/>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Verona</a:t>
              </a:r>
            </a:p>
          </p:txBody>
        </p:sp>
        <p:sp>
          <p:nvSpPr>
            <p:cNvPr id="30" name="Content Placeholder 2">
              <a:extLst>
                <a:ext uri="{FF2B5EF4-FFF2-40B4-BE49-F238E27FC236}">
                  <a16:creationId xmlns:a16="http://schemas.microsoft.com/office/drawing/2014/main" id="{D371B6C0-02A3-0CD1-4D17-9F38B6ADDF88}"/>
                </a:ext>
              </a:extLst>
            </p:cNvPr>
            <p:cNvSpPr txBox="1">
              <a:spLocks/>
            </p:cNvSpPr>
            <p:nvPr/>
          </p:nvSpPr>
          <p:spPr>
            <a:xfrm>
              <a:off x="8054369" y="4033063"/>
              <a:ext cx="3735511" cy="101819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Cloud Scale</a:t>
              </a:r>
            </a:p>
            <a:p>
              <a:r>
                <a:rPr lang="en-US"/>
                <a:t>PL for memory safety</a:t>
              </a:r>
            </a:p>
          </p:txBody>
        </p:sp>
        <p:cxnSp>
          <p:nvCxnSpPr>
            <p:cNvPr id="37" name="Straight Connector 36">
              <a:extLst>
                <a:ext uri="{FF2B5EF4-FFF2-40B4-BE49-F238E27FC236}">
                  <a16:creationId xmlns:a16="http://schemas.microsoft.com/office/drawing/2014/main" id="{658B4D2F-166A-7F99-1087-9DA730132DE9}"/>
                </a:ext>
              </a:extLst>
            </p:cNvPr>
            <p:cNvCxnSpPr>
              <a:cxnSpLocks/>
              <a:stCxn id="29" idx="6"/>
              <a:endCxn id="30" idx="1"/>
            </p:cNvCxnSpPr>
            <p:nvPr/>
          </p:nvCxnSpPr>
          <p:spPr>
            <a:xfrm flipV="1">
              <a:off x="7743876" y="4542162"/>
              <a:ext cx="310493" cy="143920"/>
            </a:xfrm>
            <a:prstGeom prst="line">
              <a:avLst/>
            </a:prstGeom>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D72D1601-28BC-C140-67AD-A4EB9B229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62446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82D-E55B-42F8-9D85-2D800139A032}"/>
              </a:ext>
            </a:extLst>
          </p:cNvPr>
          <p:cNvSpPr>
            <a:spLocks noGrp="1"/>
          </p:cNvSpPr>
          <p:nvPr>
            <p:ph type="title"/>
          </p:nvPr>
        </p:nvSpPr>
        <p:spPr/>
        <p:txBody>
          <a:bodyPr/>
          <a:lstStyle/>
          <a:p>
            <a:r>
              <a:rPr lang="en-US"/>
              <a:t>Languages for verifying/safe systems code</a:t>
            </a:r>
          </a:p>
        </p:txBody>
      </p:sp>
      <p:sp>
        <p:nvSpPr>
          <p:cNvPr id="3" name="Arrow: Left-Right 2">
            <a:extLst>
              <a:ext uri="{FF2B5EF4-FFF2-40B4-BE49-F238E27FC236}">
                <a16:creationId xmlns:a16="http://schemas.microsoft.com/office/drawing/2014/main" id="{C3267550-A813-4F79-AA42-10AE12722BBB}"/>
              </a:ext>
            </a:extLst>
          </p:cNvPr>
          <p:cNvSpPr/>
          <p:nvPr/>
        </p:nvSpPr>
        <p:spPr>
          <a:xfrm>
            <a:off x="3028427" y="2197915"/>
            <a:ext cx="6384022" cy="7046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2C2820-54A0-4D79-A2D7-74E905A423E3}"/>
              </a:ext>
            </a:extLst>
          </p:cNvPr>
          <p:cNvSpPr txBox="1"/>
          <p:nvPr/>
        </p:nvSpPr>
        <p:spPr>
          <a:xfrm>
            <a:off x="339406" y="2088587"/>
            <a:ext cx="2824941" cy="461665"/>
          </a:xfrm>
          <a:prstGeom prst="rect">
            <a:avLst/>
          </a:prstGeom>
          <a:noFill/>
        </p:spPr>
        <p:txBody>
          <a:bodyPr wrap="none" rtlCol="0">
            <a:spAutoFit/>
          </a:bodyPr>
          <a:lstStyle/>
          <a:p>
            <a:r>
              <a:rPr lang="en-US" sz="2400"/>
              <a:t>More like Haskell/ML</a:t>
            </a:r>
          </a:p>
        </p:txBody>
      </p:sp>
      <p:sp>
        <p:nvSpPr>
          <p:cNvPr id="5" name="TextBox 4">
            <a:extLst>
              <a:ext uri="{FF2B5EF4-FFF2-40B4-BE49-F238E27FC236}">
                <a16:creationId xmlns:a16="http://schemas.microsoft.com/office/drawing/2014/main" id="{DD385653-753F-4A4B-83BF-D9FADBB8C350}"/>
              </a:ext>
            </a:extLst>
          </p:cNvPr>
          <p:cNvSpPr txBox="1"/>
          <p:nvPr/>
        </p:nvSpPr>
        <p:spPr>
          <a:xfrm>
            <a:off x="9350797" y="2120768"/>
            <a:ext cx="2184701" cy="461665"/>
          </a:xfrm>
          <a:prstGeom prst="rect">
            <a:avLst/>
          </a:prstGeom>
          <a:noFill/>
        </p:spPr>
        <p:txBody>
          <a:bodyPr wrap="none" rtlCol="0">
            <a:spAutoFit/>
          </a:bodyPr>
          <a:lstStyle/>
          <a:p>
            <a:r>
              <a:rPr lang="en-US" sz="2400"/>
              <a:t>More like C/C++</a:t>
            </a:r>
          </a:p>
        </p:txBody>
      </p:sp>
      <p:sp>
        <p:nvSpPr>
          <p:cNvPr id="6" name="Oval 5">
            <a:extLst>
              <a:ext uri="{FF2B5EF4-FFF2-40B4-BE49-F238E27FC236}">
                <a16:creationId xmlns:a16="http://schemas.microsoft.com/office/drawing/2014/main" id="{6130BF8B-841E-444A-8464-C1969C036892}"/>
              </a:ext>
            </a:extLst>
          </p:cNvPr>
          <p:cNvSpPr/>
          <p:nvPr/>
        </p:nvSpPr>
        <p:spPr>
          <a:xfrm>
            <a:off x="3616845"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Dafny</a:t>
            </a:r>
          </a:p>
        </p:txBody>
      </p:sp>
      <p:sp>
        <p:nvSpPr>
          <p:cNvPr id="7" name="Oval 6">
            <a:extLst>
              <a:ext uri="{FF2B5EF4-FFF2-40B4-BE49-F238E27FC236}">
                <a16:creationId xmlns:a16="http://schemas.microsoft.com/office/drawing/2014/main" id="{BCC61A1A-59F9-43BD-B5A4-7453BFA52D82}"/>
              </a:ext>
            </a:extLst>
          </p:cNvPr>
          <p:cNvSpPr/>
          <p:nvPr/>
        </p:nvSpPr>
        <p:spPr>
          <a:xfrm>
            <a:off x="1028072"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a:t>
            </a:r>
          </a:p>
        </p:txBody>
      </p:sp>
      <p:sp>
        <p:nvSpPr>
          <p:cNvPr id="8" name="Oval 7">
            <a:extLst>
              <a:ext uri="{FF2B5EF4-FFF2-40B4-BE49-F238E27FC236}">
                <a16:creationId xmlns:a16="http://schemas.microsoft.com/office/drawing/2014/main" id="{5FCCA3DD-49A8-48DE-B888-8173286259EA}"/>
              </a:ext>
            </a:extLst>
          </p:cNvPr>
          <p:cNvSpPr/>
          <p:nvPr/>
        </p:nvSpPr>
        <p:spPr>
          <a:xfrm>
            <a:off x="8876387"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VCC</a:t>
            </a:r>
          </a:p>
        </p:txBody>
      </p:sp>
      <p:sp>
        <p:nvSpPr>
          <p:cNvPr id="11" name="Oval 10">
            <a:extLst>
              <a:ext uri="{FF2B5EF4-FFF2-40B4-BE49-F238E27FC236}">
                <a16:creationId xmlns:a16="http://schemas.microsoft.com/office/drawing/2014/main" id="{B734C0E0-6B8A-0AB7-A54B-951A2054A8A6}"/>
              </a:ext>
            </a:extLst>
          </p:cNvPr>
          <p:cNvSpPr/>
          <p:nvPr/>
        </p:nvSpPr>
        <p:spPr>
          <a:xfrm>
            <a:off x="6205618" y="3204593"/>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Verus</a:t>
            </a:r>
          </a:p>
        </p:txBody>
      </p:sp>
      <p:grpSp>
        <p:nvGrpSpPr>
          <p:cNvPr id="40" name="Group 39">
            <a:extLst>
              <a:ext uri="{FF2B5EF4-FFF2-40B4-BE49-F238E27FC236}">
                <a16:creationId xmlns:a16="http://schemas.microsoft.com/office/drawing/2014/main" id="{1F03C94C-78DE-5333-C81C-6309CBF38681}"/>
              </a:ext>
            </a:extLst>
          </p:cNvPr>
          <p:cNvGrpSpPr/>
          <p:nvPr/>
        </p:nvGrpSpPr>
        <p:grpSpPr>
          <a:xfrm>
            <a:off x="977636" y="4410366"/>
            <a:ext cx="3335746" cy="1694870"/>
            <a:chOff x="977636" y="4410366"/>
            <a:chExt cx="3335746" cy="1694870"/>
          </a:xfrm>
        </p:grpSpPr>
        <p:sp>
          <p:nvSpPr>
            <p:cNvPr id="16" name="Oval 15">
              <a:extLst>
                <a:ext uri="{FF2B5EF4-FFF2-40B4-BE49-F238E27FC236}">
                  <a16:creationId xmlns:a16="http://schemas.microsoft.com/office/drawing/2014/main" id="{D3671F0B-F6E7-73A2-F6CB-B1BC5C0C1F6E}"/>
                </a:ext>
              </a:extLst>
            </p:cNvPr>
            <p:cNvSpPr/>
            <p:nvPr/>
          </p:nvSpPr>
          <p:spPr>
            <a:xfrm>
              <a:off x="977636" y="4410366"/>
              <a:ext cx="1416970"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Steel</a:t>
              </a:r>
            </a:p>
          </p:txBody>
        </p:sp>
        <p:sp>
          <p:nvSpPr>
            <p:cNvPr id="17" name="Content Placeholder 2">
              <a:extLst>
                <a:ext uri="{FF2B5EF4-FFF2-40B4-BE49-F238E27FC236}">
                  <a16:creationId xmlns:a16="http://schemas.microsoft.com/office/drawing/2014/main" id="{3F63D64E-15CF-7DB5-AD87-3E90DA9AD6BB}"/>
                </a:ext>
              </a:extLst>
            </p:cNvPr>
            <p:cNvSpPr txBox="1">
              <a:spLocks/>
            </p:cNvSpPr>
            <p:nvPr/>
          </p:nvSpPr>
          <p:spPr>
            <a:xfrm>
              <a:off x="1119724" y="5164193"/>
              <a:ext cx="3193658" cy="941043"/>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Scale to Next Order of Magnitude</a:t>
              </a:r>
            </a:p>
          </p:txBody>
        </p:sp>
        <p:cxnSp>
          <p:nvCxnSpPr>
            <p:cNvPr id="31" name="Straight Connector 30">
              <a:extLst>
                <a:ext uri="{FF2B5EF4-FFF2-40B4-BE49-F238E27FC236}">
                  <a16:creationId xmlns:a16="http://schemas.microsoft.com/office/drawing/2014/main" id="{BB88D59E-7F8B-3F52-1279-99276A16F6A1}"/>
                </a:ext>
              </a:extLst>
            </p:cNvPr>
            <p:cNvCxnSpPr>
              <a:cxnSpLocks/>
              <a:stCxn id="16" idx="4"/>
              <a:endCxn id="17" idx="0"/>
            </p:cNvCxnSpPr>
            <p:nvPr/>
          </p:nvCxnSpPr>
          <p:spPr>
            <a:xfrm>
              <a:off x="1686121" y="4961798"/>
              <a:ext cx="1030432" cy="202395"/>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6DB332F-018F-8886-3178-D32008A864A5}"/>
              </a:ext>
            </a:extLst>
          </p:cNvPr>
          <p:cNvGrpSpPr/>
          <p:nvPr/>
        </p:nvGrpSpPr>
        <p:grpSpPr>
          <a:xfrm>
            <a:off x="3498767" y="4455019"/>
            <a:ext cx="5714545" cy="1660755"/>
            <a:chOff x="3495556" y="4421010"/>
            <a:chExt cx="5714545" cy="1660755"/>
          </a:xfrm>
        </p:grpSpPr>
        <p:sp>
          <p:nvSpPr>
            <p:cNvPr id="21" name="Oval 20">
              <a:extLst>
                <a:ext uri="{FF2B5EF4-FFF2-40B4-BE49-F238E27FC236}">
                  <a16:creationId xmlns:a16="http://schemas.microsoft.com/office/drawing/2014/main" id="{D6063A82-8FE5-A0F7-9EF4-440403A21ECE}"/>
                </a:ext>
              </a:extLst>
            </p:cNvPr>
            <p:cNvSpPr/>
            <p:nvPr/>
          </p:nvSpPr>
          <p:spPr>
            <a:xfrm>
              <a:off x="3495556" y="4421010"/>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Armada</a:t>
              </a:r>
            </a:p>
          </p:txBody>
        </p:sp>
        <p:sp>
          <p:nvSpPr>
            <p:cNvPr id="27" name="Content Placeholder 2">
              <a:extLst>
                <a:ext uri="{FF2B5EF4-FFF2-40B4-BE49-F238E27FC236}">
                  <a16:creationId xmlns:a16="http://schemas.microsoft.com/office/drawing/2014/main" id="{57225BE2-E02B-972F-F551-359CFCEE5A8F}"/>
                </a:ext>
              </a:extLst>
            </p:cNvPr>
            <p:cNvSpPr txBox="1">
              <a:spLocks/>
            </p:cNvSpPr>
            <p:nvPr/>
          </p:nvSpPr>
          <p:spPr>
            <a:xfrm>
              <a:off x="4810453" y="5140723"/>
              <a:ext cx="4399648" cy="941042"/>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Lock Free Data-structures for Critical Infrastructure</a:t>
              </a:r>
            </a:p>
            <a:p>
              <a:endParaRPr lang="en-US"/>
            </a:p>
          </p:txBody>
        </p:sp>
        <p:cxnSp>
          <p:nvCxnSpPr>
            <p:cNvPr id="34" name="Straight Connector 33">
              <a:extLst>
                <a:ext uri="{FF2B5EF4-FFF2-40B4-BE49-F238E27FC236}">
                  <a16:creationId xmlns:a16="http://schemas.microsoft.com/office/drawing/2014/main" id="{44937CF4-E6F7-1050-56B0-7539513BFC02}"/>
                </a:ext>
              </a:extLst>
            </p:cNvPr>
            <p:cNvCxnSpPr>
              <a:cxnSpLocks/>
              <a:stCxn id="21" idx="6"/>
              <a:endCxn id="27" idx="0"/>
            </p:cNvCxnSpPr>
            <p:nvPr/>
          </p:nvCxnSpPr>
          <p:spPr>
            <a:xfrm>
              <a:off x="5155103" y="4696726"/>
              <a:ext cx="1855174" cy="443997"/>
            </a:xfrm>
            <a:prstGeom prst="line">
              <a:avLst/>
            </a:prstGeom>
          </p:spPr>
          <p:style>
            <a:lnRef idx="1">
              <a:schemeClr val="dk1"/>
            </a:lnRef>
            <a:fillRef idx="0">
              <a:schemeClr val="dk1"/>
            </a:fillRef>
            <a:effectRef idx="0">
              <a:schemeClr val="dk1"/>
            </a:effectRef>
            <a:fontRef idx="minor">
              <a:schemeClr val="tx1"/>
            </a:fontRef>
          </p:style>
        </p:cxnSp>
      </p:grpSp>
      <p:sp>
        <p:nvSpPr>
          <p:cNvPr id="29" name="Oval 28">
            <a:extLst>
              <a:ext uri="{FF2B5EF4-FFF2-40B4-BE49-F238E27FC236}">
                <a16:creationId xmlns:a16="http://schemas.microsoft.com/office/drawing/2014/main" id="{B2DEB7A2-4524-3C8A-F2AB-A249F88DD962}"/>
              </a:ext>
            </a:extLst>
          </p:cNvPr>
          <p:cNvSpPr/>
          <p:nvPr/>
        </p:nvSpPr>
        <p:spPr>
          <a:xfrm>
            <a:off x="6084329" y="4410366"/>
            <a:ext cx="1659547" cy="5514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Verona</a:t>
            </a:r>
          </a:p>
        </p:txBody>
      </p:sp>
      <p:cxnSp>
        <p:nvCxnSpPr>
          <p:cNvPr id="37" name="Straight Connector 36">
            <a:extLst>
              <a:ext uri="{FF2B5EF4-FFF2-40B4-BE49-F238E27FC236}">
                <a16:creationId xmlns:a16="http://schemas.microsoft.com/office/drawing/2014/main" id="{658B4D2F-166A-7F99-1087-9DA730132DE9}"/>
              </a:ext>
            </a:extLst>
          </p:cNvPr>
          <p:cNvCxnSpPr>
            <a:cxnSpLocks/>
            <a:stCxn id="29" idx="6"/>
            <a:endCxn id="36" idx="1"/>
          </p:cNvCxnSpPr>
          <p:nvPr/>
        </p:nvCxnSpPr>
        <p:spPr>
          <a:xfrm flipV="1">
            <a:off x="7743876" y="4636652"/>
            <a:ext cx="344794" cy="49430"/>
          </a:xfrm>
          <a:prstGeom prst="line">
            <a:avLst/>
          </a:prstGeom>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C3893438-A2F8-83EB-4EBA-32C7A44C45DC}"/>
              </a:ext>
            </a:extLst>
          </p:cNvPr>
          <p:cNvSpPr txBox="1">
            <a:spLocks/>
          </p:cNvSpPr>
          <p:nvPr/>
        </p:nvSpPr>
        <p:spPr>
          <a:xfrm>
            <a:off x="402120" y="3861864"/>
            <a:ext cx="3193658"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Full Stack Security</a:t>
            </a:r>
          </a:p>
        </p:txBody>
      </p:sp>
      <p:sp>
        <p:nvSpPr>
          <p:cNvPr id="36" name="Content Placeholder 2">
            <a:extLst>
              <a:ext uri="{FF2B5EF4-FFF2-40B4-BE49-F238E27FC236}">
                <a16:creationId xmlns:a16="http://schemas.microsoft.com/office/drawing/2014/main" id="{5E191C18-6E37-031C-D1B6-6FDB4027548E}"/>
              </a:ext>
            </a:extLst>
          </p:cNvPr>
          <p:cNvSpPr txBox="1">
            <a:spLocks/>
          </p:cNvSpPr>
          <p:nvPr/>
        </p:nvSpPr>
        <p:spPr>
          <a:xfrm>
            <a:off x="8088670" y="4388128"/>
            <a:ext cx="1769839"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t>Rust.Next</a:t>
            </a:r>
            <a:endParaRPr lang="en-US"/>
          </a:p>
        </p:txBody>
      </p:sp>
      <p:sp>
        <p:nvSpPr>
          <p:cNvPr id="39" name="Content Placeholder 2">
            <a:extLst>
              <a:ext uri="{FF2B5EF4-FFF2-40B4-BE49-F238E27FC236}">
                <a16:creationId xmlns:a16="http://schemas.microsoft.com/office/drawing/2014/main" id="{5F128248-A70A-6D88-DEB7-88BB2495BC5B}"/>
              </a:ext>
            </a:extLst>
          </p:cNvPr>
          <p:cNvSpPr txBox="1">
            <a:spLocks/>
          </p:cNvSpPr>
          <p:nvPr/>
        </p:nvSpPr>
        <p:spPr>
          <a:xfrm>
            <a:off x="5399907" y="3783217"/>
            <a:ext cx="3079076" cy="49704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Rust      Verification</a:t>
            </a:r>
          </a:p>
        </p:txBody>
      </p:sp>
      <p:cxnSp>
        <p:nvCxnSpPr>
          <p:cNvPr id="45" name="Straight Connector 44">
            <a:extLst>
              <a:ext uri="{FF2B5EF4-FFF2-40B4-BE49-F238E27FC236}">
                <a16:creationId xmlns:a16="http://schemas.microsoft.com/office/drawing/2014/main" id="{B1F85F99-3B75-0246-E70D-51046ED69A2F}"/>
              </a:ext>
            </a:extLst>
          </p:cNvPr>
          <p:cNvCxnSpPr>
            <a:cxnSpLocks/>
            <a:stCxn id="11" idx="6"/>
          </p:cNvCxnSpPr>
          <p:nvPr/>
        </p:nvCxnSpPr>
        <p:spPr>
          <a:xfrm>
            <a:off x="7622588" y="3480309"/>
            <a:ext cx="283739" cy="302908"/>
          </a:xfrm>
          <a:prstGeom prst="line">
            <a:avLst/>
          </a:prstGeom>
        </p:spPr>
        <p:style>
          <a:lnRef idx="1">
            <a:schemeClr val="dk1"/>
          </a:lnRef>
          <a:fillRef idx="0">
            <a:schemeClr val="dk1"/>
          </a:fillRef>
          <a:effectRef idx="0">
            <a:schemeClr val="dk1"/>
          </a:effectRef>
          <a:fontRef idx="minor">
            <a:schemeClr val="tx1"/>
          </a:fontRef>
        </p:style>
      </p:cxnSp>
      <p:pic>
        <p:nvPicPr>
          <p:cNvPr id="52" name="Picture 51" descr="See the source image">
            <a:extLst>
              <a:ext uri="{FF2B5EF4-FFF2-40B4-BE49-F238E27FC236}">
                <a16:creationId xmlns:a16="http://schemas.microsoft.com/office/drawing/2014/main" id="{E3F6A724-8D8E-ECC2-6F7B-BCF28315D4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17" y="3721998"/>
            <a:ext cx="429761" cy="6661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See the source image">
            <a:extLst>
              <a:ext uri="{FF2B5EF4-FFF2-40B4-BE49-F238E27FC236}">
                <a16:creationId xmlns:a16="http://schemas.microsoft.com/office/drawing/2014/main" id="{EE88C9A1-5BF8-92A2-854D-53E9D89287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057" y="5202080"/>
            <a:ext cx="558237" cy="86526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ee the source image">
            <a:extLst>
              <a:ext uri="{FF2B5EF4-FFF2-40B4-BE49-F238E27FC236}">
                <a16:creationId xmlns:a16="http://schemas.microsoft.com/office/drawing/2014/main" id="{37CAD616-ECF1-9F06-EBD3-BE129887D7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799" y="5164193"/>
            <a:ext cx="600326" cy="93050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See the source image">
            <a:extLst>
              <a:ext uri="{FF2B5EF4-FFF2-40B4-BE49-F238E27FC236}">
                <a16:creationId xmlns:a16="http://schemas.microsoft.com/office/drawing/2014/main" id="{0CC2E4A7-A30F-EF90-3C54-A9FF14E697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95527" y="4171484"/>
            <a:ext cx="575169" cy="89151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See the source image">
            <a:extLst>
              <a:ext uri="{FF2B5EF4-FFF2-40B4-BE49-F238E27FC236}">
                <a16:creationId xmlns:a16="http://schemas.microsoft.com/office/drawing/2014/main" id="{D3B36E88-7BB1-6784-07F9-A8B5A62ED5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8443" y="3676187"/>
            <a:ext cx="429761" cy="666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shape&#10;&#10;Description automatically generated">
            <a:extLst>
              <a:ext uri="{FF2B5EF4-FFF2-40B4-BE49-F238E27FC236}">
                <a16:creationId xmlns:a16="http://schemas.microsoft.com/office/drawing/2014/main" id="{AEFF334D-D0DB-4183-8F3B-1FD02A4E5D3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05618" y="3861864"/>
            <a:ext cx="340956" cy="377268"/>
          </a:xfrm>
          <a:prstGeom prst="rect">
            <a:avLst/>
          </a:prstGeom>
        </p:spPr>
      </p:pic>
      <p:cxnSp>
        <p:nvCxnSpPr>
          <p:cNvPr id="14" name="Straight Connector 13">
            <a:extLst>
              <a:ext uri="{FF2B5EF4-FFF2-40B4-BE49-F238E27FC236}">
                <a16:creationId xmlns:a16="http://schemas.microsoft.com/office/drawing/2014/main" id="{1894AB62-2C7D-3F37-E436-4307FC4021A0}"/>
              </a:ext>
            </a:extLst>
          </p:cNvPr>
          <p:cNvCxnSpPr>
            <a:cxnSpLocks/>
            <a:endCxn id="7" idx="4"/>
          </p:cNvCxnSpPr>
          <p:nvPr/>
        </p:nvCxnSpPr>
        <p:spPr>
          <a:xfrm flipV="1">
            <a:off x="1686121" y="3756025"/>
            <a:ext cx="50436" cy="99048"/>
          </a:xfrm>
          <a:prstGeom prst="line">
            <a:avLst/>
          </a:prstGeom>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DFF3F0DA-AEEA-47A4-365E-656E0FF106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85552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E9BB-EDF6-694D-642D-E6263CB8F132}"/>
              </a:ext>
            </a:extLst>
          </p:cNvPr>
          <p:cNvSpPr>
            <a:spLocks noGrp="1"/>
          </p:cNvSpPr>
          <p:nvPr>
            <p:ph type="title"/>
          </p:nvPr>
        </p:nvSpPr>
        <p:spPr>
          <a:xfrm>
            <a:off x="838199" y="365125"/>
            <a:ext cx="11039669" cy="1325563"/>
          </a:xfrm>
        </p:spPr>
        <p:txBody>
          <a:bodyPr/>
          <a:lstStyle/>
          <a:p>
            <a:r>
              <a:rPr lang="en-US" b="1">
                <a:ea typeface="Segoe UI Symbol" panose="020B0502040204020203" pitchFamily="34" charset="0"/>
                <a:cs typeface="Segoe UI Semibold" panose="020B0702040204020203" pitchFamily="34" charset="0"/>
              </a:rPr>
              <a:t>Tomography of Computation</a:t>
            </a:r>
          </a:p>
        </p:txBody>
      </p:sp>
      <p:pic>
        <p:nvPicPr>
          <p:cNvPr id="5" name="Picture 4">
            <a:extLst>
              <a:ext uri="{FF2B5EF4-FFF2-40B4-BE49-F238E27FC236}">
                <a16:creationId xmlns:a16="http://schemas.microsoft.com/office/drawing/2014/main" id="{659EF37B-5191-D00D-8B75-0DCA9A90C0CF}"/>
              </a:ext>
            </a:extLst>
          </p:cNvPr>
          <p:cNvPicPr>
            <a:picLocks noChangeAspect="1"/>
          </p:cNvPicPr>
          <p:nvPr/>
        </p:nvPicPr>
        <p:blipFill rotWithShape="1">
          <a:blip r:embed="rId2"/>
          <a:srcRect t="2022"/>
          <a:stretch/>
        </p:blipFill>
        <p:spPr>
          <a:xfrm>
            <a:off x="960280" y="1690688"/>
            <a:ext cx="5366566" cy="4361698"/>
          </a:xfrm>
          <a:prstGeom prst="rect">
            <a:avLst/>
          </a:prstGeom>
        </p:spPr>
      </p:pic>
      <p:pic>
        <p:nvPicPr>
          <p:cNvPr id="2050" name="Picture 2" descr="See the source image">
            <a:extLst>
              <a:ext uri="{FF2B5EF4-FFF2-40B4-BE49-F238E27FC236}">
                <a16:creationId xmlns:a16="http://schemas.microsoft.com/office/drawing/2014/main" id="{AF2AF103-3C7D-FCCF-6E00-EFB25CA64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888" y="1808121"/>
            <a:ext cx="4126832" cy="41268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CA30C4-D4DB-1B59-F760-C951AB7FC4EA}"/>
              </a:ext>
            </a:extLst>
          </p:cNvPr>
          <p:cNvSpPr txBox="1"/>
          <p:nvPr/>
        </p:nvSpPr>
        <p:spPr>
          <a:xfrm>
            <a:off x="8081610" y="5987755"/>
            <a:ext cx="2812052" cy="646331"/>
          </a:xfrm>
          <a:prstGeom prst="rect">
            <a:avLst/>
          </a:prstGeom>
          <a:noFill/>
        </p:spPr>
        <p:txBody>
          <a:bodyPr wrap="none" rtlCol="0">
            <a:spAutoFit/>
          </a:bodyPr>
          <a:lstStyle/>
          <a:p>
            <a:r>
              <a:rPr lang="en-US"/>
              <a:t>Giovanni Domenico Cassini</a:t>
            </a:r>
          </a:p>
          <a:p>
            <a:r>
              <a:rPr lang="en-US" i="1"/>
              <a:t>To</a:t>
            </a:r>
            <a:r>
              <a:rPr lang="en-US" i="1">
                <a:solidFill>
                  <a:srgbClr val="00B050"/>
                </a:solidFill>
              </a:rPr>
              <a:t>p</a:t>
            </a:r>
            <a:r>
              <a:rPr lang="en-US" i="1"/>
              <a:t>ographic </a:t>
            </a:r>
            <a:r>
              <a:rPr lang="en-US"/>
              <a:t>map of France</a:t>
            </a:r>
            <a:endParaRPr lang="en-US" i="1"/>
          </a:p>
        </p:txBody>
      </p:sp>
      <p:sp>
        <p:nvSpPr>
          <p:cNvPr id="8" name="TextBox 7">
            <a:extLst>
              <a:ext uri="{FF2B5EF4-FFF2-40B4-BE49-F238E27FC236}">
                <a16:creationId xmlns:a16="http://schemas.microsoft.com/office/drawing/2014/main" id="{576D1A15-798F-89A2-34EA-DA75DC93FBC4}"/>
              </a:ext>
            </a:extLst>
          </p:cNvPr>
          <p:cNvSpPr txBox="1"/>
          <p:nvPr/>
        </p:nvSpPr>
        <p:spPr>
          <a:xfrm>
            <a:off x="1298338" y="6052386"/>
            <a:ext cx="6097554" cy="369332"/>
          </a:xfrm>
          <a:prstGeom prst="rect">
            <a:avLst/>
          </a:prstGeom>
          <a:noFill/>
        </p:spPr>
        <p:txBody>
          <a:bodyPr wrap="square">
            <a:spAutoFit/>
          </a:bodyPr>
          <a:lstStyle/>
          <a:p>
            <a:r>
              <a:rPr lang="en-US">
                <a:hlinkClick r:id="rId4"/>
              </a:rPr>
              <a:t>SVG renderer with MSAGL-JS (microsoft.github.io)</a:t>
            </a:r>
            <a:endParaRPr lang="en-US"/>
          </a:p>
        </p:txBody>
      </p:sp>
      <p:pic>
        <p:nvPicPr>
          <p:cNvPr id="4" name="Picture 3">
            <a:extLst>
              <a:ext uri="{FF2B5EF4-FFF2-40B4-BE49-F238E27FC236}">
                <a16:creationId xmlns:a16="http://schemas.microsoft.com/office/drawing/2014/main" id="{C21C18D0-04B1-E648-3231-D1EF7DCFB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373197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B9C0413-BE3A-178B-90A2-A79743C65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201" y="355889"/>
            <a:ext cx="6973929" cy="6314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159046B-D9BE-108F-A399-445EB0958F9A}"/>
              </a:ext>
            </a:extLst>
          </p:cNvPr>
          <p:cNvSpPr/>
          <p:nvPr/>
        </p:nvSpPr>
        <p:spPr>
          <a:xfrm>
            <a:off x="4280659" y="1113182"/>
            <a:ext cx="1470784" cy="536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KISS (2004)</a:t>
            </a:r>
            <a:endParaRPr lang="en-US"/>
          </a:p>
        </p:txBody>
      </p:sp>
      <p:cxnSp>
        <p:nvCxnSpPr>
          <p:cNvPr id="9" name="Straight Arrow Connector 8">
            <a:extLst>
              <a:ext uri="{FF2B5EF4-FFF2-40B4-BE49-F238E27FC236}">
                <a16:creationId xmlns:a16="http://schemas.microsoft.com/office/drawing/2014/main" id="{648417F3-6FB8-4B88-D346-46AD4DE30C5E}"/>
              </a:ext>
            </a:extLst>
          </p:cNvPr>
          <p:cNvCxnSpPr>
            <a:stCxn id="7" idx="2"/>
          </p:cNvCxnSpPr>
          <p:nvPr/>
        </p:nvCxnSpPr>
        <p:spPr>
          <a:xfrm>
            <a:off x="5016051" y="1649896"/>
            <a:ext cx="1928088" cy="29817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7150CC4-41B6-2100-940A-63A2BA0DDCC9}"/>
              </a:ext>
            </a:extLst>
          </p:cNvPr>
          <p:cNvSpPr/>
          <p:nvPr/>
        </p:nvSpPr>
        <p:spPr>
          <a:xfrm>
            <a:off x="6853381" y="437444"/>
            <a:ext cx="1542473" cy="49542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2A7392-F6FF-7E3B-F0C9-EF8ECFB2647E}"/>
              </a:ext>
            </a:extLst>
          </p:cNvPr>
          <p:cNvSpPr/>
          <p:nvPr/>
        </p:nvSpPr>
        <p:spPr>
          <a:xfrm>
            <a:off x="9615055" y="471055"/>
            <a:ext cx="1336836" cy="49542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5">
            <a:extLst>
              <a:ext uri="{FF2B5EF4-FFF2-40B4-BE49-F238E27FC236}">
                <a16:creationId xmlns:a16="http://schemas.microsoft.com/office/drawing/2014/main" id="{29C1E859-B3BA-95D3-21F6-0CCC9874F5D5}"/>
              </a:ext>
            </a:extLst>
          </p:cNvPr>
          <p:cNvSpPr/>
          <p:nvPr/>
        </p:nvSpPr>
        <p:spPr>
          <a:xfrm>
            <a:off x="332184" y="2937331"/>
            <a:ext cx="2969769" cy="618285"/>
          </a:xfrm>
          <a:prstGeom prst="wedgeRectCallout">
            <a:avLst>
              <a:gd name="adj1" fmla="val 116455"/>
              <a:gd name="adj2" fmla="val -552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 of Windows AppVerifier</a:t>
            </a:r>
          </a:p>
        </p:txBody>
      </p:sp>
      <p:sp>
        <p:nvSpPr>
          <p:cNvPr id="10" name="Speech Bubble: Rectangle 9">
            <a:extLst>
              <a:ext uri="{FF2B5EF4-FFF2-40B4-BE49-F238E27FC236}">
                <a16:creationId xmlns:a16="http://schemas.microsoft.com/office/drawing/2014/main" id="{1C66F478-10C0-4897-4D28-C166FD168C52}"/>
              </a:ext>
            </a:extLst>
          </p:cNvPr>
          <p:cNvSpPr/>
          <p:nvPr/>
        </p:nvSpPr>
        <p:spPr>
          <a:xfrm>
            <a:off x="332185" y="1798983"/>
            <a:ext cx="2969769" cy="618285"/>
          </a:xfrm>
          <a:prstGeom prst="wedgeRectCallout">
            <a:avLst>
              <a:gd name="adj1" fmla="val 172471"/>
              <a:gd name="adj2" fmla="val 106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Several Kernel OS bugs</a:t>
            </a:r>
          </a:p>
        </p:txBody>
      </p:sp>
      <p:sp>
        <p:nvSpPr>
          <p:cNvPr id="12" name="Speech Bubble: Rectangle 11">
            <a:extLst>
              <a:ext uri="{FF2B5EF4-FFF2-40B4-BE49-F238E27FC236}">
                <a16:creationId xmlns:a16="http://schemas.microsoft.com/office/drawing/2014/main" id="{F1CF8E8E-5081-E8A0-B395-39A176044FEA}"/>
              </a:ext>
            </a:extLst>
          </p:cNvPr>
          <p:cNvSpPr/>
          <p:nvPr/>
        </p:nvSpPr>
        <p:spPr>
          <a:xfrm>
            <a:off x="332184" y="4075679"/>
            <a:ext cx="2969769" cy="618285"/>
          </a:xfrm>
          <a:prstGeom prst="wedgeRectCallout">
            <a:avLst>
              <a:gd name="adj1" fmla="val 114600"/>
              <a:gd name="adj2" fmla="val 154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Integral to Microsoft dev</a:t>
            </a:r>
          </a:p>
        </p:txBody>
      </p:sp>
      <p:sp>
        <p:nvSpPr>
          <p:cNvPr id="14" name="Speech Bubble: Rectangle 13">
            <a:extLst>
              <a:ext uri="{FF2B5EF4-FFF2-40B4-BE49-F238E27FC236}">
                <a16:creationId xmlns:a16="http://schemas.microsoft.com/office/drawing/2014/main" id="{C3C148D5-1879-2C93-FD2C-4058E1B9AC6B}"/>
              </a:ext>
            </a:extLst>
          </p:cNvPr>
          <p:cNvSpPr/>
          <p:nvPr/>
        </p:nvSpPr>
        <p:spPr>
          <a:xfrm>
            <a:off x="429499" y="5373833"/>
            <a:ext cx="2969769" cy="618285"/>
          </a:xfrm>
          <a:prstGeom prst="wedgeRectCallout">
            <a:avLst>
              <a:gd name="adj1" fmla="val 165423"/>
              <a:gd name="adj2" fmla="val 427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Dev/Test of several </a:t>
            </a:r>
          </a:p>
          <a:p>
            <a:pPr algn="ctr"/>
            <a:r>
              <a:rPr lang="en-US"/>
              <a:t>main Azure services</a:t>
            </a:r>
          </a:p>
        </p:txBody>
      </p:sp>
      <p:sp>
        <p:nvSpPr>
          <p:cNvPr id="15" name="Title 14">
            <a:extLst>
              <a:ext uri="{FF2B5EF4-FFF2-40B4-BE49-F238E27FC236}">
                <a16:creationId xmlns:a16="http://schemas.microsoft.com/office/drawing/2014/main" id="{0D8CD8A7-58F5-5FDE-E6A8-DBC1B377831B}"/>
              </a:ext>
            </a:extLst>
          </p:cNvPr>
          <p:cNvSpPr>
            <a:spLocks noGrp="1"/>
          </p:cNvSpPr>
          <p:nvPr>
            <p:ph type="title"/>
          </p:nvPr>
        </p:nvSpPr>
        <p:spPr>
          <a:xfrm>
            <a:off x="493643" y="129063"/>
            <a:ext cx="10515600" cy="1325563"/>
          </a:xfrm>
        </p:spPr>
        <p:txBody>
          <a:bodyPr/>
          <a:lstStyle/>
          <a:p>
            <a:r>
              <a:rPr lang="en-US"/>
              <a:t>Concurrency Testing</a:t>
            </a:r>
          </a:p>
        </p:txBody>
      </p:sp>
      <p:pic>
        <p:nvPicPr>
          <p:cNvPr id="5" name="Picture 4">
            <a:extLst>
              <a:ext uri="{FF2B5EF4-FFF2-40B4-BE49-F238E27FC236}">
                <a16:creationId xmlns:a16="http://schemas.microsoft.com/office/drawing/2014/main" id="{B950B6FA-5C21-7B6E-38F7-B2E708BAF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44266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2D377-8D31-4C89-A6D1-8B827C141F4F}"/>
              </a:ext>
            </a:extLst>
          </p:cNvPr>
          <p:cNvSpPr>
            <a:spLocks noGrp="1"/>
          </p:cNvSpPr>
          <p:nvPr>
            <p:ph type="title"/>
          </p:nvPr>
        </p:nvSpPr>
        <p:spPr>
          <a:xfrm>
            <a:off x="765372" y="1439"/>
            <a:ext cx="10515600" cy="1325563"/>
          </a:xfrm>
        </p:spPr>
        <p:txBody>
          <a:bodyPr/>
          <a:lstStyle/>
          <a:p>
            <a:r>
              <a:rPr lang="en-US"/>
              <a:t>Controlled Concurrency Testing</a:t>
            </a:r>
          </a:p>
        </p:txBody>
      </p:sp>
      <p:sp>
        <p:nvSpPr>
          <p:cNvPr id="3" name="Content Placeholder 2">
            <a:extLst>
              <a:ext uri="{FF2B5EF4-FFF2-40B4-BE49-F238E27FC236}">
                <a16:creationId xmlns:a16="http://schemas.microsoft.com/office/drawing/2014/main" id="{63A21E09-A61D-41D7-9B03-9C63E7C3AAC8}"/>
              </a:ext>
            </a:extLst>
          </p:cNvPr>
          <p:cNvSpPr>
            <a:spLocks noGrp="1"/>
          </p:cNvSpPr>
          <p:nvPr>
            <p:ph idx="1"/>
          </p:nvPr>
        </p:nvSpPr>
        <p:spPr>
          <a:xfrm>
            <a:off x="838200" y="1245893"/>
            <a:ext cx="10515600" cy="2671736"/>
          </a:xfrm>
        </p:spPr>
        <p:txBody>
          <a:bodyPr/>
          <a:lstStyle/>
          <a:p>
            <a:pPr marL="0" indent="0">
              <a:buNone/>
            </a:pPr>
            <a:r>
              <a:rPr lang="en-US"/>
              <a:t>Systematically explore space of program behaviors</a:t>
            </a:r>
            <a:br>
              <a:rPr lang="en-US"/>
            </a:br>
            <a:r>
              <a:rPr lang="en-US"/>
              <a:t>…by </a:t>
            </a:r>
            <a:r>
              <a:rPr lang="en-US" i="1"/>
              <a:t>serializing</a:t>
            </a:r>
            <a:r>
              <a:rPr lang="en-US"/>
              <a:t> concurrent program executions</a:t>
            </a:r>
            <a:br>
              <a:rPr lang="en-US"/>
            </a:br>
            <a:r>
              <a:rPr lang="en-US"/>
              <a:t>…using a </a:t>
            </a:r>
            <a:r>
              <a:rPr lang="en-US" i="1"/>
              <a:t>scheduler</a:t>
            </a:r>
            <a:r>
              <a:rPr lang="en-US"/>
              <a:t> which resolves control non-determinism</a:t>
            </a:r>
            <a:br>
              <a:rPr lang="en-US"/>
            </a:br>
            <a:r>
              <a:rPr lang="en-US"/>
              <a:t>…with </a:t>
            </a:r>
            <a:r>
              <a:rPr lang="en-US" i="1"/>
              <a:t>deterministic</a:t>
            </a:r>
            <a:r>
              <a:rPr lang="en-US"/>
              <a:t> replay</a:t>
            </a:r>
          </a:p>
          <a:p>
            <a:endParaRPr lang="en-US"/>
          </a:p>
        </p:txBody>
      </p:sp>
      <p:grpSp>
        <p:nvGrpSpPr>
          <p:cNvPr id="4" name="Group 3">
            <a:extLst>
              <a:ext uri="{FF2B5EF4-FFF2-40B4-BE49-F238E27FC236}">
                <a16:creationId xmlns:a16="http://schemas.microsoft.com/office/drawing/2014/main" id="{5525A6C7-39EC-43B7-B83F-ED2BADB555D8}"/>
              </a:ext>
            </a:extLst>
          </p:cNvPr>
          <p:cNvGrpSpPr/>
          <p:nvPr/>
        </p:nvGrpSpPr>
        <p:grpSpPr>
          <a:xfrm>
            <a:off x="1141566" y="3279370"/>
            <a:ext cx="10010910" cy="3273988"/>
            <a:chOff x="517110" y="124273"/>
            <a:chExt cx="7229403" cy="1973104"/>
          </a:xfrm>
        </p:grpSpPr>
        <p:sp>
          <p:nvSpPr>
            <p:cNvPr id="5" name="Oval 4">
              <a:extLst>
                <a:ext uri="{FF2B5EF4-FFF2-40B4-BE49-F238E27FC236}">
                  <a16:creationId xmlns:a16="http://schemas.microsoft.com/office/drawing/2014/main" id="{5E1F06BE-0593-4D24-AE95-E2D18D473849}"/>
                </a:ext>
              </a:extLst>
            </p:cNvPr>
            <p:cNvSpPr/>
            <p:nvPr/>
          </p:nvSpPr>
          <p:spPr>
            <a:xfrm>
              <a:off x="3871986" y="124273"/>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6" name="Oval 5">
              <a:extLst>
                <a:ext uri="{FF2B5EF4-FFF2-40B4-BE49-F238E27FC236}">
                  <a16:creationId xmlns:a16="http://schemas.microsoft.com/office/drawing/2014/main" id="{6FD611F2-55FD-486E-A0E8-05306C5BCBD1}"/>
                </a:ext>
              </a:extLst>
            </p:cNvPr>
            <p:cNvSpPr/>
            <p:nvPr/>
          </p:nvSpPr>
          <p:spPr>
            <a:xfrm>
              <a:off x="3875167" y="877098"/>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7" name="Oval 6">
              <a:extLst>
                <a:ext uri="{FF2B5EF4-FFF2-40B4-BE49-F238E27FC236}">
                  <a16:creationId xmlns:a16="http://schemas.microsoft.com/office/drawing/2014/main" id="{60534497-2693-4259-808C-F075520E2A5A}"/>
                </a:ext>
              </a:extLst>
            </p:cNvPr>
            <p:cNvSpPr/>
            <p:nvPr/>
          </p:nvSpPr>
          <p:spPr>
            <a:xfrm>
              <a:off x="6429106" y="877098"/>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8" name="Oval 7">
              <a:extLst>
                <a:ext uri="{FF2B5EF4-FFF2-40B4-BE49-F238E27FC236}">
                  <a16:creationId xmlns:a16="http://schemas.microsoft.com/office/drawing/2014/main" id="{742A9047-6FA2-4ABF-814A-53ED4A6EDF80}"/>
                </a:ext>
              </a:extLst>
            </p:cNvPr>
            <p:cNvSpPr/>
            <p:nvPr/>
          </p:nvSpPr>
          <p:spPr>
            <a:xfrm>
              <a:off x="1321227" y="877098"/>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9" name="Oval 8">
              <a:extLst>
                <a:ext uri="{FF2B5EF4-FFF2-40B4-BE49-F238E27FC236}">
                  <a16:creationId xmlns:a16="http://schemas.microsoft.com/office/drawing/2014/main" id="{BEE87059-4522-458F-AC05-7137ABCCFF6B}"/>
                </a:ext>
              </a:extLst>
            </p:cNvPr>
            <p:cNvSpPr/>
            <p:nvPr/>
          </p:nvSpPr>
          <p:spPr>
            <a:xfrm>
              <a:off x="3879062"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0" name="Oval 9">
              <a:extLst>
                <a:ext uri="{FF2B5EF4-FFF2-40B4-BE49-F238E27FC236}">
                  <a16:creationId xmlns:a16="http://schemas.microsoft.com/office/drawing/2014/main" id="{B300E32B-F9D0-476D-9D59-D6F5BFBD0469}"/>
                </a:ext>
              </a:extLst>
            </p:cNvPr>
            <p:cNvSpPr/>
            <p:nvPr/>
          </p:nvSpPr>
          <p:spPr>
            <a:xfrm>
              <a:off x="6439568"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1" name="Oval 10">
              <a:extLst>
                <a:ext uri="{FF2B5EF4-FFF2-40B4-BE49-F238E27FC236}">
                  <a16:creationId xmlns:a16="http://schemas.microsoft.com/office/drawing/2014/main" id="{A0BA0038-6616-45F3-BE0D-9449D0EB123B}"/>
                </a:ext>
              </a:extLst>
            </p:cNvPr>
            <p:cNvSpPr/>
            <p:nvPr/>
          </p:nvSpPr>
          <p:spPr>
            <a:xfrm>
              <a:off x="1323042"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2" name="Oval 11">
              <a:extLst>
                <a:ext uri="{FF2B5EF4-FFF2-40B4-BE49-F238E27FC236}">
                  <a16:creationId xmlns:a16="http://schemas.microsoft.com/office/drawing/2014/main" id="{FF13026D-D534-4342-9CC4-E52BA6869C7A}"/>
                </a:ext>
              </a:extLst>
            </p:cNvPr>
            <p:cNvSpPr/>
            <p:nvPr/>
          </p:nvSpPr>
          <p:spPr>
            <a:xfrm>
              <a:off x="3092833"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3" name="Oval 12">
              <a:extLst>
                <a:ext uri="{FF2B5EF4-FFF2-40B4-BE49-F238E27FC236}">
                  <a16:creationId xmlns:a16="http://schemas.microsoft.com/office/drawing/2014/main" id="{CE2EB7B8-E5CF-4E3B-8B65-C7E751DF5327}"/>
                </a:ext>
              </a:extLst>
            </p:cNvPr>
            <p:cNvSpPr/>
            <p:nvPr/>
          </p:nvSpPr>
          <p:spPr>
            <a:xfrm>
              <a:off x="5646771"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4" name="Oval 13">
              <a:extLst>
                <a:ext uri="{FF2B5EF4-FFF2-40B4-BE49-F238E27FC236}">
                  <a16:creationId xmlns:a16="http://schemas.microsoft.com/office/drawing/2014/main" id="{CBF8A64D-170E-403C-A542-039AE1B68530}"/>
                </a:ext>
              </a:extLst>
            </p:cNvPr>
            <p:cNvSpPr/>
            <p:nvPr/>
          </p:nvSpPr>
          <p:spPr>
            <a:xfrm>
              <a:off x="517110"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5" name="Oval 14">
              <a:extLst>
                <a:ext uri="{FF2B5EF4-FFF2-40B4-BE49-F238E27FC236}">
                  <a16:creationId xmlns:a16="http://schemas.microsoft.com/office/drawing/2014/main" id="{97EC90E9-D7E5-4749-BB9E-2C4497BADDE6}"/>
                </a:ext>
              </a:extLst>
            </p:cNvPr>
            <p:cNvSpPr/>
            <p:nvPr/>
          </p:nvSpPr>
          <p:spPr>
            <a:xfrm>
              <a:off x="4724652" y="1665221"/>
              <a:ext cx="479081" cy="432156"/>
            </a:xfrm>
            <a:prstGeom prst="ellipse">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6" name="Oval 15">
              <a:extLst>
                <a:ext uri="{FF2B5EF4-FFF2-40B4-BE49-F238E27FC236}">
                  <a16:creationId xmlns:a16="http://schemas.microsoft.com/office/drawing/2014/main" id="{BC8DAB84-76A4-4724-8AEE-5D775A470F6D}"/>
                </a:ext>
              </a:extLst>
            </p:cNvPr>
            <p:cNvSpPr/>
            <p:nvPr/>
          </p:nvSpPr>
          <p:spPr>
            <a:xfrm>
              <a:off x="7258635"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sp>
          <p:nvSpPr>
            <p:cNvPr id="17" name="Oval 16">
              <a:extLst>
                <a:ext uri="{FF2B5EF4-FFF2-40B4-BE49-F238E27FC236}">
                  <a16:creationId xmlns:a16="http://schemas.microsoft.com/office/drawing/2014/main" id="{CB457169-AD99-470B-89DB-AE2DFC0195BF}"/>
                </a:ext>
              </a:extLst>
            </p:cNvPr>
            <p:cNvSpPr/>
            <p:nvPr/>
          </p:nvSpPr>
          <p:spPr>
            <a:xfrm>
              <a:off x="2128974" y="1656650"/>
              <a:ext cx="479081" cy="4321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2"/>
            </a:p>
          </p:txBody>
        </p:sp>
        <p:cxnSp>
          <p:nvCxnSpPr>
            <p:cNvPr id="18" name="Straight Arrow Connector 17">
              <a:extLst>
                <a:ext uri="{FF2B5EF4-FFF2-40B4-BE49-F238E27FC236}">
                  <a16:creationId xmlns:a16="http://schemas.microsoft.com/office/drawing/2014/main" id="{C7E10834-5386-43E8-832F-779753EA46F8}"/>
                </a:ext>
              </a:extLst>
            </p:cNvPr>
            <p:cNvCxnSpPr>
              <a:stCxn id="5" idx="3"/>
              <a:endCxn id="8" idx="7"/>
            </p:cNvCxnSpPr>
            <p:nvPr/>
          </p:nvCxnSpPr>
          <p:spPr>
            <a:xfrm flipH="1">
              <a:off x="1730148" y="493141"/>
              <a:ext cx="2211998" cy="447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4F34F9-0DAC-4564-8A2B-E4550828AFD0}"/>
                </a:ext>
              </a:extLst>
            </p:cNvPr>
            <p:cNvCxnSpPr>
              <a:stCxn id="5" idx="4"/>
              <a:endCxn id="6" idx="0"/>
            </p:cNvCxnSpPr>
            <p:nvPr/>
          </p:nvCxnSpPr>
          <p:spPr>
            <a:xfrm>
              <a:off x="4111527" y="556429"/>
              <a:ext cx="3180" cy="320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23CC3-CE0C-4249-8565-C53AF529141A}"/>
                </a:ext>
              </a:extLst>
            </p:cNvPr>
            <p:cNvCxnSpPr>
              <a:stCxn id="5" idx="5"/>
              <a:endCxn id="7" idx="1"/>
            </p:cNvCxnSpPr>
            <p:nvPr/>
          </p:nvCxnSpPr>
          <p:spPr>
            <a:xfrm>
              <a:off x="4280907" y="493141"/>
              <a:ext cx="2218359" cy="447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64FEBC-17FF-4157-BC88-E6E188CBAFA9}"/>
                </a:ext>
              </a:extLst>
            </p:cNvPr>
            <p:cNvCxnSpPr>
              <a:stCxn id="8" idx="3"/>
              <a:endCxn id="14" idx="0"/>
            </p:cNvCxnSpPr>
            <p:nvPr/>
          </p:nvCxnSpPr>
          <p:spPr>
            <a:xfrm flipH="1">
              <a:off x="756650" y="1245967"/>
              <a:ext cx="634737" cy="410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75FFC6A-BE15-492D-83FD-E619C4F7B1A7}"/>
                </a:ext>
              </a:extLst>
            </p:cNvPr>
            <p:cNvCxnSpPr>
              <a:stCxn id="8" idx="4"/>
              <a:endCxn id="11" idx="0"/>
            </p:cNvCxnSpPr>
            <p:nvPr/>
          </p:nvCxnSpPr>
          <p:spPr>
            <a:xfrm>
              <a:off x="1560768" y="1309255"/>
              <a:ext cx="1815" cy="3473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E16FC9-B349-4932-98A7-106C7EA0870F}"/>
                </a:ext>
              </a:extLst>
            </p:cNvPr>
            <p:cNvCxnSpPr>
              <a:stCxn id="8" idx="5"/>
              <a:endCxn id="17" idx="0"/>
            </p:cNvCxnSpPr>
            <p:nvPr/>
          </p:nvCxnSpPr>
          <p:spPr>
            <a:xfrm>
              <a:off x="1730148" y="1245967"/>
              <a:ext cx="638366" cy="410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763869-4395-4FA5-A01D-EFE99DF71B65}"/>
                </a:ext>
              </a:extLst>
            </p:cNvPr>
            <p:cNvCxnSpPr>
              <a:stCxn id="6" idx="3"/>
              <a:endCxn id="12" idx="0"/>
            </p:cNvCxnSpPr>
            <p:nvPr/>
          </p:nvCxnSpPr>
          <p:spPr>
            <a:xfrm flipH="1">
              <a:off x="3332373" y="1245967"/>
              <a:ext cx="612953" cy="410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7DC73B8-18F8-4853-8F3E-B9E5D7455B60}"/>
                </a:ext>
              </a:extLst>
            </p:cNvPr>
            <p:cNvCxnSpPr>
              <a:stCxn id="6" idx="4"/>
              <a:endCxn id="9" idx="0"/>
            </p:cNvCxnSpPr>
            <p:nvPr/>
          </p:nvCxnSpPr>
          <p:spPr>
            <a:xfrm>
              <a:off x="4114707" y="1309255"/>
              <a:ext cx="3895" cy="3473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D3F171-FBF0-49B9-A9F4-0C311EFA6360}"/>
                </a:ext>
              </a:extLst>
            </p:cNvPr>
            <p:cNvCxnSpPr>
              <a:stCxn id="6" idx="5"/>
              <a:endCxn id="15" idx="0"/>
            </p:cNvCxnSpPr>
            <p:nvPr/>
          </p:nvCxnSpPr>
          <p:spPr>
            <a:xfrm>
              <a:off x="4284088" y="1245967"/>
              <a:ext cx="680105" cy="4192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80DBA62-1A26-4FDE-AAB7-9F0DE15E7C46}"/>
                </a:ext>
              </a:extLst>
            </p:cNvPr>
            <p:cNvCxnSpPr>
              <a:stCxn id="7" idx="3"/>
              <a:endCxn id="13" idx="0"/>
            </p:cNvCxnSpPr>
            <p:nvPr/>
          </p:nvCxnSpPr>
          <p:spPr>
            <a:xfrm flipH="1">
              <a:off x="5886312" y="1245967"/>
              <a:ext cx="612954" cy="410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492029-364B-48FD-B2D0-13DB421183AA}"/>
                </a:ext>
              </a:extLst>
            </p:cNvPr>
            <p:cNvCxnSpPr>
              <a:stCxn id="7" idx="4"/>
              <a:endCxn id="10" idx="0"/>
            </p:cNvCxnSpPr>
            <p:nvPr/>
          </p:nvCxnSpPr>
          <p:spPr>
            <a:xfrm>
              <a:off x="6668646" y="1309255"/>
              <a:ext cx="10462" cy="3473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A512B1C-595F-4762-937F-85038FC6D376}"/>
                </a:ext>
              </a:extLst>
            </p:cNvPr>
            <p:cNvCxnSpPr>
              <a:stCxn id="7" idx="5"/>
              <a:endCxn id="16" idx="0"/>
            </p:cNvCxnSpPr>
            <p:nvPr/>
          </p:nvCxnSpPr>
          <p:spPr>
            <a:xfrm>
              <a:off x="6838027" y="1245967"/>
              <a:ext cx="660149" cy="410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A896ED99-454A-4CDF-8103-F5A404A550FF}"/>
                    </a:ext>
                  </a:extLst>
                </p:cNvPr>
                <p:cNvSpPr/>
                <p:nvPr/>
              </p:nvSpPr>
              <p:spPr>
                <a:xfrm>
                  <a:off x="3863392" y="222300"/>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0</m:t>
                            </m:r>
                          </m:sub>
                        </m:sSub>
                      </m:oMath>
                    </m:oMathPara>
                  </a14:m>
                  <a:endParaRPr lang="en-US" sz="1440"/>
                </a:p>
              </p:txBody>
            </p:sp>
          </mc:Choice>
          <mc:Fallback xmlns="">
            <p:sp>
              <p:nvSpPr>
                <p:cNvPr id="30" name="Rectangle 29">
                  <a:extLst>
                    <a:ext uri="{FF2B5EF4-FFF2-40B4-BE49-F238E27FC236}">
                      <a16:creationId xmlns:a16="http://schemas.microsoft.com/office/drawing/2014/main" id="{A896ED99-454A-4CDF-8103-F5A404A550FF}"/>
                    </a:ext>
                  </a:extLst>
                </p:cNvPr>
                <p:cNvSpPr>
                  <a:spLocks noRot="1" noChangeAspect="1" noMove="1" noResize="1" noEditPoints="1" noAdjustHandles="1" noChangeArrowheads="1" noChangeShapeType="1" noTextEdit="1"/>
                </p:cNvSpPr>
                <p:nvPr/>
              </p:nvSpPr>
              <p:spPr>
                <a:xfrm>
                  <a:off x="3863392" y="222300"/>
                  <a:ext cx="455190" cy="24722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FE761050-4E17-4106-8F1F-C6782B8D8EC5}"/>
                    </a:ext>
                  </a:extLst>
                </p:cNvPr>
                <p:cNvSpPr/>
                <p:nvPr/>
              </p:nvSpPr>
              <p:spPr>
                <a:xfrm>
                  <a:off x="3883593" y="1019425"/>
                  <a:ext cx="420459" cy="2254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60" i="1">
                                <a:latin typeface="Cambria Math" panose="02040503050406030204" pitchFamily="18" charset="0"/>
                              </a:rPr>
                            </m:ctrlPr>
                          </m:sSubPr>
                          <m:e>
                            <m:r>
                              <a:rPr lang="en-US" sz="1260" i="1">
                                <a:latin typeface="Cambria Math" panose="02040503050406030204" pitchFamily="18" charset="0"/>
                              </a:rPr>
                              <m:t>  </m:t>
                            </m:r>
                            <m:r>
                              <a:rPr lang="en-US" sz="1260" i="1">
                                <a:latin typeface="Cambria Math" panose="02040503050406030204" pitchFamily="18" charset="0"/>
                              </a:rPr>
                              <m:t>𝑆</m:t>
                            </m:r>
                          </m:e>
                          <m:sub>
                            <m:r>
                              <a:rPr lang="en-US" sz="1260" i="1">
                                <a:latin typeface="Cambria Math" panose="02040503050406030204" pitchFamily="18" charset="0"/>
                              </a:rPr>
                              <m:t>2</m:t>
                            </m:r>
                          </m:sub>
                        </m:sSub>
                      </m:oMath>
                    </m:oMathPara>
                  </a14:m>
                  <a:endParaRPr lang="en-US" sz="1260"/>
                </a:p>
              </p:txBody>
            </p:sp>
          </mc:Choice>
          <mc:Fallback xmlns="">
            <p:sp>
              <p:nvSpPr>
                <p:cNvPr id="31" name="Rectangle 30">
                  <a:extLst>
                    <a:ext uri="{FF2B5EF4-FFF2-40B4-BE49-F238E27FC236}">
                      <a16:creationId xmlns:a16="http://schemas.microsoft.com/office/drawing/2014/main" id="{FE761050-4E17-4106-8F1F-C6782B8D8EC5}"/>
                    </a:ext>
                  </a:extLst>
                </p:cNvPr>
                <p:cNvSpPr>
                  <a:spLocks noRot="1" noChangeAspect="1" noMove="1" noResize="1" noEditPoints="1" noAdjustHandles="1" noChangeArrowheads="1" noChangeShapeType="1" noTextEdit="1"/>
                </p:cNvSpPr>
                <p:nvPr/>
              </p:nvSpPr>
              <p:spPr>
                <a:xfrm>
                  <a:off x="3883593" y="1019425"/>
                  <a:ext cx="420459" cy="22540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4F6B3DC7-519E-4D6F-BB84-E1C8077623F0}"/>
                    </a:ext>
                  </a:extLst>
                </p:cNvPr>
                <p:cNvSpPr/>
                <p:nvPr/>
              </p:nvSpPr>
              <p:spPr>
                <a:xfrm>
                  <a:off x="1307886" y="989238"/>
                  <a:ext cx="451137"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1</m:t>
                            </m:r>
                          </m:sub>
                        </m:sSub>
                      </m:oMath>
                    </m:oMathPara>
                  </a14:m>
                  <a:endParaRPr lang="en-US" sz="1440"/>
                </a:p>
              </p:txBody>
            </p:sp>
          </mc:Choice>
          <mc:Fallback xmlns="">
            <p:sp>
              <p:nvSpPr>
                <p:cNvPr id="32" name="Rectangle 31">
                  <a:extLst>
                    <a:ext uri="{FF2B5EF4-FFF2-40B4-BE49-F238E27FC236}">
                      <a16:creationId xmlns:a16="http://schemas.microsoft.com/office/drawing/2014/main" id="{4F6B3DC7-519E-4D6F-BB84-E1C8077623F0}"/>
                    </a:ext>
                  </a:extLst>
                </p:cNvPr>
                <p:cNvSpPr>
                  <a:spLocks noRot="1" noChangeAspect="1" noMove="1" noResize="1" noEditPoints="1" noAdjustHandles="1" noChangeArrowheads="1" noChangeShapeType="1" noTextEdit="1"/>
                </p:cNvSpPr>
                <p:nvPr/>
              </p:nvSpPr>
              <p:spPr>
                <a:xfrm>
                  <a:off x="1307886" y="989238"/>
                  <a:ext cx="451137" cy="24722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C4984B8A-76F1-4C52-8F92-206E2FBB9E2E}"/>
                    </a:ext>
                  </a:extLst>
                </p:cNvPr>
                <p:cNvSpPr/>
                <p:nvPr/>
              </p:nvSpPr>
              <p:spPr>
                <a:xfrm>
                  <a:off x="6408861" y="989238"/>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3</m:t>
                            </m:r>
                          </m:sub>
                        </m:sSub>
                      </m:oMath>
                    </m:oMathPara>
                  </a14:m>
                  <a:endParaRPr lang="en-US" sz="1440"/>
                </a:p>
              </p:txBody>
            </p:sp>
          </mc:Choice>
          <mc:Fallback xmlns="">
            <p:sp>
              <p:nvSpPr>
                <p:cNvPr id="33" name="Rectangle 32">
                  <a:extLst>
                    <a:ext uri="{FF2B5EF4-FFF2-40B4-BE49-F238E27FC236}">
                      <a16:creationId xmlns:a16="http://schemas.microsoft.com/office/drawing/2014/main" id="{C4984B8A-76F1-4C52-8F92-206E2FBB9E2E}"/>
                    </a:ext>
                  </a:extLst>
                </p:cNvPr>
                <p:cNvSpPr>
                  <a:spLocks noRot="1" noChangeAspect="1" noMove="1" noResize="1" noEditPoints="1" noAdjustHandles="1" noChangeArrowheads="1" noChangeShapeType="1" noTextEdit="1"/>
                </p:cNvSpPr>
                <p:nvPr/>
              </p:nvSpPr>
              <p:spPr>
                <a:xfrm>
                  <a:off x="6408861" y="989238"/>
                  <a:ext cx="455190" cy="24722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A0BF12F6-2BF2-4EBE-9842-A9F6E53C50D4}"/>
                    </a:ext>
                  </a:extLst>
                </p:cNvPr>
                <p:cNvSpPr/>
                <p:nvPr/>
              </p:nvSpPr>
              <p:spPr>
                <a:xfrm>
                  <a:off x="1306973" y="1763001"/>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5</m:t>
                            </m:r>
                          </m:sub>
                        </m:sSub>
                      </m:oMath>
                    </m:oMathPara>
                  </a14:m>
                  <a:endParaRPr lang="en-US" sz="1440"/>
                </a:p>
              </p:txBody>
            </p:sp>
          </mc:Choice>
          <mc:Fallback xmlns="">
            <p:sp>
              <p:nvSpPr>
                <p:cNvPr id="34" name="Rectangle 33">
                  <a:extLst>
                    <a:ext uri="{FF2B5EF4-FFF2-40B4-BE49-F238E27FC236}">
                      <a16:creationId xmlns:a16="http://schemas.microsoft.com/office/drawing/2014/main" id="{A0BF12F6-2BF2-4EBE-9842-A9F6E53C50D4}"/>
                    </a:ext>
                  </a:extLst>
                </p:cNvPr>
                <p:cNvSpPr>
                  <a:spLocks noRot="1" noChangeAspect="1" noMove="1" noResize="1" noEditPoints="1" noAdjustHandles="1" noChangeArrowheads="1" noChangeShapeType="1" noTextEdit="1"/>
                </p:cNvSpPr>
                <p:nvPr/>
              </p:nvSpPr>
              <p:spPr>
                <a:xfrm>
                  <a:off x="1306973" y="1763001"/>
                  <a:ext cx="455190" cy="24722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162C70AB-5DF9-4C77-8A16-D8AE0C0576B8}"/>
                    </a:ext>
                  </a:extLst>
                </p:cNvPr>
                <p:cNvSpPr/>
                <p:nvPr/>
              </p:nvSpPr>
              <p:spPr>
                <a:xfrm>
                  <a:off x="519448" y="1772919"/>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4</m:t>
                            </m:r>
                          </m:sub>
                        </m:sSub>
                      </m:oMath>
                    </m:oMathPara>
                  </a14:m>
                  <a:endParaRPr lang="en-US" sz="1440"/>
                </a:p>
              </p:txBody>
            </p:sp>
          </mc:Choice>
          <mc:Fallback xmlns="">
            <p:sp>
              <p:nvSpPr>
                <p:cNvPr id="35" name="Rectangle 34">
                  <a:extLst>
                    <a:ext uri="{FF2B5EF4-FFF2-40B4-BE49-F238E27FC236}">
                      <a16:creationId xmlns:a16="http://schemas.microsoft.com/office/drawing/2014/main" id="{162C70AB-5DF9-4C77-8A16-D8AE0C0576B8}"/>
                    </a:ext>
                  </a:extLst>
                </p:cNvPr>
                <p:cNvSpPr>
                  <a:spLocks noRot="1" noChangeAspect="1" noMove="1" noResize="1" noEditPoints="1" noAdjustHandles="1" noChangeArrowheads="1" noChangeShapeType="1" noTextEdit="1"/>
                </p:cNvSpPr>
                <p:nvPr/>
              </p:nvSpPr>
              <p:spPr>
                <a:xfrm>
                  <a:off x="519448" y="1772919"/>
                  <a:ext cx="455190" cy="24722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C7DD1F99-9D86-4FFE-8592-B8970DA1F5A7}"/>
                    </a:ext>
                  </a:extLst>
                </p:cNvPr>
                <p:cNvSpPr/>
                <p:nvPr/>
              </p:nvSpPr>
              <p:spPr>
                <a:xfrm>
                  <a:off x="2120056" y="1772919"/>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6</m:t>
                            </m:r>
                          </m:sub>
                        </m:sSub>
                      </m:oMath>
                    </m:oMathPara>
                  </a14:m>
                  <a:endParaRPr lang="en-US" sz="1440"/>
                </a:p>
              </p:txBody>
            </p:sp>
          </mc:Choice>
          <mc:Fallback xmlns="">
            <p:sp>
              <p:nvSpPr>
                <p:cNvPr id="36" name="Rectangle 35">
                  <a:extLst>
                    <a:ext uri="{FF2B5EF4-FFF2-40B4-BE49-F238E27FC236}">
                      <a16:creationId xmlns:a16="http://schemas.microsoft.com/office/drawing/2014/main" id="{C7DD1F99-9D86-4FFE-8592-B8970DA1F5A7}"/>
                    </a:ext>
                  </a:extLst>
                </p:cNvPr>
                <p:cNvSpPr>
                  <a:spLocks noRot="1" noChangeAspect="1" noMove="1" noResize="1" noEditPoints="1" noAdjustHandles="1" noChangeArrowheads="1" noChangeShapeType="1" noTextEdit="1"/>
                </p:cNvSpPr>
                <p:nvPr/>
              </p:nvSpPr>
              <p:spPr>
                <a:xfrm>
                  <a:off x="2120056" y="1772919"/>
                  <a:ext cx="455190" cy="24722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E0E04F0-0A30-4FC1-A38D-69255EB6956E}"/>
                    </a:ext>
                  </a:extLst>
                </p:cNvPr>
                <p:cNvSpPr/>
                <p:nvPr/>
              </p:nvSpPr>
              <p:spPr>
                <a:xfrm>
                  <a:off x="3078491" y="1755940"/>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7</m:t>
                            </m:r>
                          </m:sub>
                        </m:sSub>
                      </m:oMath>
                    </m:oMathPara>
                  </a14:m>
                  <a:endParaRPr lang="en-US" sz="1440"/>
                </a:p>
              </p:txBody>
            </p:sp>
          </mc:Choice>
          <mc:Fallback xmlns="">
            <p:sp>
              <p:nvSpPr>
                <p:cNvPr id="37" name="Rectangle 36">
                  <a:extLst>
                    <a:ext uri="{FF2B5EF4-FFF2-40B4-BE49-F238E27FC236}">
                      <a16:creationId xmlns:a16="http://schemas.microsoft.com/office/drawing/2014/main" id="{3E0E04F0-0A30-4FC1-A38D-69255EB6956E}"/>
                    </a:ext>
                  </a:extLst>
                </p:cNvPr>
                <p:cNvSpPr>
                  <a:spLocks noRot="1" noChangeAspect="1" noMove="1" noResize="1" noEditPoints="1" noAdjustHandles="1" noChangeArrowheads="1" noChangeShapeType="1" noTextEdit="1"/>
                </p:cNvSpPr>
                <p:nvPr/>
              </p:nvSpPr>
              <p:spPr>
                <a:xfrm>
                  <a:off x="3078491" y="1755940"/>
                  <a:ext cx="455190" cy="24722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14F4C6E-1D72-4619-8487-0F0F0BC2C331}"/>
                    </a:ext>
                  </a:extLst>
                </p:cNvPr>
                <p:cNvSpPr/>
                <p:nvPr/>
              </p:nvSpPr>
              <p:spPr>
                <a:xfrm>
                  <a:off x="3856837" y="1772919"/>
                  <a:ext cx="455190"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8</m:t>
                            </m:r>
                          </m:sub>
                        </m:sSub>
                      </m:oMath>
                    </m:oMathPara>
                  </a14:m>
                  <a:endParaRPr lang="en-US" sz="1440"/>
                </a:p>
              </p:txBody>
            </p:sp>
          </mc:Choice>
          <mc:Fallback xmlns="">
            <p:sp>
              <p:nvSpPr>
                <p:cNvPr id="38" name="Rectangle 37">
                  <a:extLst>
                    <a:ext uri="{FF2B5EF4-FFF2-40B4-BE49-F238E27FC236}">
                      <a16:creationId xmlns:a16="http://schemas.microsoft.com/office/drawing/2014/main" id="{B14F4C6E-1D72-4619-8487-0F0F0BC2C331}"/>
                    </a:ext>
                  </a:extLst>
                </p:cNvPr>
                <p:cNvSpPr>
                  <a:spLocks noRot="1" noChangeAspect="1" noMove="1" noResize="1" noEditPoints="1" noAdjustHandles="1" noChangeArrowheads="1" noChangeShapeType="1" noTextEdit="1"/>
                </p:cNvSpPr>
                <p:nvPr/>
              </p:nvSpPr>
              <p:spPr>
                <a:xfrm>
                  <a:off x="3856837" y="1772919"/>
                  <a:ext cx="455190" cy="24722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16214641-BDE0-48FE-B8F8-0AAE20D615AB}"/>
                    </a:ext>
                  </a:extLst>
                </p:cNvPr>
                <p:cNvSpPr/>
                <p:nvPr/>
              </p:nvSpPr>
              <p:spPr>
                <a:xfrm>
                  <a:off x="4720061" y="1782825"/>
                  <a:ext cx="450653"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9</m:t>
                            </m:r>
                          </m:sub>
                        </m:sSub>
                      </m:oMath>
                    </m:oMathPara>
                  </a14:m>
                  <a:endParaRPr lang="en-US" sz="1440"/>
                </a:p>
              </p:txBody>
            </p:sp>
          </mc:Choice>
          <mc:Fallback xmlns="">
            <p:sp>
              <p:nvSpPr>
                <p:cNvPr id="39" name="Rectangle 38">
                  <a:extLst>
                    <a:ext uri="{FF2B5EF4-FFF2-40B4-BE49-F238E27FC236}">
                      <a16:creationId xmlns:a16="http://schemas.microsoft.com/office/drawing/2014/main" id="{16214641-BDE0-48FE-B8F8-0AAE20D615AB}"/>
                    </a:ext>
                  </a:extLst>
                </p:cNvPr>
                <p:cNvSpPr>
                  <a:spLocks noRot="1" noChangeAspect="1" noMove="1" noResize="1" noEditPoints="1" noAdjustHandles="1" noChangeArrowheads="1" noChangeShapeType="1" noTextEdit="1"/>
                </p:cNvSpPr>
                <p:nvPr/>
              </p:nvSpPr>
              <p:spPr>
                <a:xfrm>
                  <a:off x="4720061" y="1782825"/>
                  <a:ext cx="450653" cy="24722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54F8679-3542-4344-A378-8CD59FF65BFD}"/>
                    </a:ext>
                  </a:extLst>
                </p:cNvPr>
                <p:cNvSpPr/>
                <p:nvPr/>
              </p:nvSpPr>
              <p:spPr>
                <a:xfrm>
                  <a:off x="5609393" y="1772919"/>
                  <a:ext cx="525256"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10</m:t>
                            </m:r>
                          </m:sub>
                        </m:sSub>
                      </m:oMath>
                    </m:oMathPara>
                  </a14:m>
                  <a:endParaRPr lang="en-US" sz="1440"/>
                </a:p>
              </p:txBody>
            </p:sp>
          </mc:Choice>
          <mc:Fallback xmlns="">
            <p:sp>
              <p:nvSpPr>
                <p:cNvPr id="40" name="Rectangle 39">
                  <a:extLst>
                    <a:ext uri="{FF2B5EF4-FFF2-40B4-BE49-F238E27FC236}">
                      <a16:creationId xmlns:a16="http://schemas.microsoft.com/office/drawing/2014/main" id="{D54F8679-3542-4344-A378-8CD59FF65BFD}"/>
                    </a:ext>
                  </a:extLst>
                </p:cNvPr>
                <p:cNvSpPr>
                  <a:spLocks noRot="1" noChangeAspect="1" noMove="1" noResize="1" noEditPoints="1" noAdjustHandles="1" noChangeArrowheads="1" noChangeShapeType="1" noTextEdit="1"/>
                </p:cNvSpPr>
                <p:nvPr/>
              </p:nvSpPr>
              <p:spPr>
                <a:xfrm>
                  <a:off x="5609393" y="1772919"/>
                  <a:ext cx="525256" cy="24722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EBA9088-40CB-431C-9A6C-D58259A81704}"/>
                    </a:ext>
                  </a:extLst>
                </p:cNvPr>
                <p:cNvSpPr/>
                <p:nvPr/>
              </p:nvSpPr>
              <p:spPr>
                <a:xfrm>
                  <a:off x="6402192" y="1753823"/>
                  <a:ext cx="525256"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11</m:t>
                            </m:r>
                          </m:sub>
                        </m:sSub>
                      </m:oMath>
                    </m:oMathPara>
                  </a14:m>
                  <a:endParaRPr lang="en-US" sz="1440"/>
                </a:p>
              </p:txBody>
            </p:sp>
          </mc:Choice>
          <mc:Fallback xmlns="">
            <p:sp>
              <p:nvSpPr>
                <p:cNvPr id="41" name="Rectangle 40">
                  <a:extLst>
                    <a:ext uri="{FF2B5EF4-FFF2-40B4-BE49-F238E27FC236}">
                      <a16:creationId xmlns:a16="http://schemas.microsoft.com/office/drawing/2014/main" id="{EEBA9088-40CB-431C-9A6C-D58259A81704}"/>
                    </a:ext>
                  </a:extLst>
                </p:cNvPr>
                <p:cNvSpPr>
                  <a:spLocks noRot="1" noChangeAspect="1" noMove="1" noResize="1" noEditPoints="1" noAdjustHandles="1" noChangeArrowheads="1" noChangeShapeType="1" noTextEdit="1"/>
                </p:cNvSpPr>
                <p:nvPr/>
              </p:nvSpPr>
              <p:spPr>
                <a:xfrm>
                  <a:off x="6402192" y="1753823"/>
                  <a:ext cx="525256" cy="24722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A8DCE9D-4DB3-46A9-B3AE-0D6336A9B748}"/>
                    </a:ext>
                  </a:extLst>
                </p:cNvPr>
                <p:cNvSpPr/>
                <p:nvPr/>
              </p:nvSpPr>
              <p:spPr>
                <a:xfrm>
                  <a:off x="7221257" y="1753823"/>
                  <a:ext cx="525256" cy="247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40" i="1">
                                <a:latin typeface="Cambria Math" panose="02040503050406030204" pitchFamily="18" charset="0"/>
                              </a:rPr>
                            </m:ctrlPr>
                          </m:sSubPr>
                          <m:e>
                            <m:r>
                              <a:rPr lang="en-US" sz="1440" i="1">
                                <a:latin typeface="Cambria Math" panose="02040503050406030204" pitchFamily="18" charset="0"/>
                              </a:rPr>
                              <m:t>  </m:t>
                            </m:r>
                            <m:r>
                              <a:rPr lang="en-US" sz="1440" i="1">
                                <a:latin typeface="Cambria Math" panose="02040503050406030204" pitchFamily="18" charset="0"/>
                              </a:rPr>
                              <m:t>𝑆</m:t>
                            </m:r>
                          </m:e>
                          <m:sub>
                            <m:r>
                              <a:rPr lang="en-US" sz="1440" i="1">
                                <a:latin typeface="Cambria Math" panose="02040503050406030204" pitchFamily="18" charset="0"/>
                              </a:rPr>
                              <m:t>12</m:t>
                            </m:r>
                          </m:sub>
                        </m:sSub>
                      </m:oMath>
                    </m:oMathPara>
                  </a14:m>
                  <a:endParaRPr lang="en-US" sz="1440"/>
                </a:p>
              </p:txBody>
            </p:sp>
          </mc:Choice>
          <mc:Fallback xmlns="">
            <p:sp>
              <p:nvSpPr>
                <p:cNvPr id="42" name="Rectangle 41">
                  <a:extLst>
                    <a:ext uri="{FF2B5EF4-FFF2-40B4-BE49-F238E27FC236}">
                      <a16:creationId xmlns:a16="http://schemas.microsoft.com/office/drawing/2014/main" id="{4A8DCE9D-4DB3-46A9-B3AE-0D6336A9B748}"/>
                    </a:ext>
                  </a:extLst>
                </p:cNvPr>
                <p:cNvSpPr>
                  <a:spLocks noRot="1" noChangeAspect="1" noMove="1" noResize="1" noEditPoints="1" noAdjustHandles="1" noChangeArrowheads="1" noChangeShapeType="1" noTextEdit="1"/>
                </p:cNvSpPr>
                <p:nvPr/>
              </p:nvSpPr>
              <p:spPr>
                <a:xfrm>
                  <a:off x="7221257" y="1753823"/>
                  <a:ext cx="525256" cy="247222"/>
                </a:xfrm>
                <a:prstGeom prst="rect">
                  <a:avLst/>
                </a:prstGeom>
                <a:blipFill>
                  <a:blip r:embed="rId27"/>
                  <a:stretch>
                    <a:fillRect/>
                  </a:stretch>
                </a:blipFill>
              </p:spPr>
              <p:txBody>
                <a:bodyPr/>
                <a:lstStyle/>
                <a:p>
                  <a:r>
                    <a:rPr lang="en-US">
                      <a:noFill/>
                    </a:rPr>
                    <a:t> </a:t>
                  </a:r>
                </a:p>
              </p:txBody>
            </p:sp>
          </mc:Fallback>
        </mc:AlternateContent>
      </p:grpSp>
      <p:cxnSp>
        <p:nvCxnSpPr>
          <p:cNvPr id="43" name="Connector: Curved 42">
            <a:extLst>
              <a:ext uri="{FF2B5EF4-FFF2-40B4-BE49-F238E27FC236}">
                <a16:creationId xmlns:a16="http://schemas.microsoft.com/office/drawing/2014/main" id="{239208EC-E886-42C7-9991-2EAF63485267}"/>
              </a:ext>
            </a:extLst>
          </p:cNvPr>
          <p:cNvCxnSpPr>
            <a:cxnSpLocks/>
          </p:cNvCxnSpPr>
          <p:nvPr/>
        </p:nvCxnSpPr>
        <p:spPr>
          <a:xfrm rot="5400000">
            <a:off x="7399199" y="5367195"/>
            <a:ext cx="466027" cy="35131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9092D2-3C68-4051-B4DB-258F148F77F8}"/>
              </a:ext>
            </a:extLst>
          </p:cNvPr>
          <p:cNvPicPr>
            <a:picLocks noChangeAspect="1"/>
          </p:cNvPicPr>
          <p:nvPr>
            <p:custDataLst>
              <p:tags r:id="rId1"/>
            </p:custDataLst>
          </p:nvPr>
        </p:nvPicPr>
        <p:blipFill>
          <a:blip r:embed="rId28">
            <a:extLst>
              <a:ext uri="{28A0092B-C50C-407E-A947-70E740481C1C}">
                <a14:useLocalDpi xmlns:a14="http://schemas.microsoft.com/office/drawing/2010/main" val="0"/>
              </a:ext>
            </a:extLst>
          </a:blip>
          <a:stretch>
            <a:fillRect/>
          </a:stretch>
        </p:blipFill>
        <p:spPr>
          <a:xfrm>
            <a:off x="3887187" y="4113161"/>
            <a:ext cx="208762" cy="149333"/>
          </a:xfrm>
          <a:prstGeom prst="rect">
            <a:avLst/>
          </a:prstGeom>
        </p:spPr>
      </p:pic>
      <p:pic>
        <p:nvPicPr>
          <p:cNvPr id="45" name="Picture 44">
            <a:extLst>
              <a:ext uri="{FF2B5EF4-FFF2-40B4-BE49-F238E27FC236}">
                <a16:creationId xmlns:a16="http://schemas.microsoft.com/office/drawing/2014/main" id="{A2537651-4C16-4132-98F3-72BECC5B1EE1}"/>
              </a:ext>
            </a:extLst>
          </p:cNvPr>
          <p:cNvPicPr>
            <a:picLocks noChangeAspect="1"/>
          </p:cNvPicPr>
          <p:nvPr>
            <p:custDataLst>
              <p:tags r:id="rId2"/>
            </p:custDataLst>
          </p:nvPr>
        </p:nvPicPr>
        <p:blipFill>
          <a:blip r:embed="rId29">
            <a:extLst>
              <a:ext uri="{28A0092B-C50C-407E-A947-70E740481C1C}">
                <a14:useLocalDpi xmlns:a14="http://schemas.microsoft.com/office/drawing/2010/main" val="0"/>
              </a:ext>
            </a:extLst>
          </a:blip>
          <a:stretch>
            <a:fillRect/>
          </a:stretch>
        </p:blipFill>
        <p:spPr>
          <a:xfrm>
            <a:off x="6196889" y="4184065"/>
            <a:ext cx="214857" cy="149333"/>
          </a:xfrm>
          <a:prstGeom prst="rect">
            <a:avLst/>
          </a:prstGeom>
        </p:spPr>
      </p:pic>
      <p:pic>
        <p:nvPicPr>
          <p:cNvPr id="46" name="Picture 45">
            <a:extLst>
              <a:ext uri="{FF2B5EF4-FFF2-40B4-BE49-F238E27FC236}">
                <a16:creationId xmlns:a16="http://schemas.microsoft.com/office/drawing/2014/main" id="{D689290C-6760-489F-911C-A41D13DB0367}"/>
              </a:ext>
            </a:extLst>
          </p:cNvPr>
          <p:cNvPicPr>
            <a:picLocks noChangeAspect="1"/>
          </p:cNvPicPr>
          <p:nvPr>
            <p:custDataLst>
              <p:tags r:id="rId3"/>
            </p:custDataLst>
          </p:nvPr>
        </p:nvPicPr>
        <p:blipFill>
          <a:blip r:embed="rId30">
            <a:extLst>
              <a:ext uri="{28A0092B-C50C-407E-A947-70E740481C1C}">
                <a14:useLocalDpi xmlns:a14="http://schemas.microsoft.com/office/drawing/2010/main" val="0"/>
              </a:ext>
            </a:extLst>
          </a:blip>
          <a:stretch>
            <a:fillRect/>
          </a:stretch>
        </p:blipFill>
        <p:spPr>
          <a:xfrm>
            <a:off x="8030003" y="4113161"/>
            <a:ext cx="216381" cy="152381"/>
          </a:xfrm>
          <a:prstGeom prst="rect">
            <a:avLst/>
          </a:prstGeom>
        </p:spPr>
      </p:pic>
      <p:pic>
        <p:nvPicPr>
          <p:cNvPr id="47" name="Picture 46">
            <a:extLst>
              <a:ext uri="{FF2B5EF4-FFF2-40B4-BE49-F238E27FC236}">
                <a16:creationId xmlns:a16="http://schemas.microsoft.com/office/drawing/2014/main" id="{CEA71B50-4E57-4AED-9647-514B68397A59}"/>
              </a:ext>
            </a:extLst>
          </p:cNvPr>
          <p:cNvPicPr>
            <a:picLocks noChangeAspect="1"/>
          </p:cNvPicPr>
          <p:nvPr>
            <p:custDataLst>
              <p:tags r:id="rId4"/>
            </p:custDataLst>
          </p:nvPr>
        </p:nvPicPr>
        <p:blipFill>
          <a:blip r:embed="rId31">
            <a:extLst>
              <a:ext uri="{28A0092B-C50C-407E-A947-70E740481C1C}">
                <a14:useLocalDpi xmlns:a14="http://schemas.microsoft.com/office/drawing/2010/main" val="0"/>
              </a:ext>
            </a:extLst>
          </a:blip>
          <a:stretch>
            <a:fillRect/>
          </a:stretch>
        </p:blipFill>
        <p:spPr>
          <a:xfrm>
            <a:off x="1641572" y="5330261"/>
            <a:ext cx="219429" cy="149333"/>
          </a:xfrm>
          <a:prstGeom prst="rect">
            <a:avLst/>
          </a:prstGeom>
        </p:spPr>
      </p:pic>
      <p:pic>
        <p:nvPicPr>
          <p:cNvPr id="48" name="Picture 47">
            <a:extLst>
              <a:ext uri="{FF2B5EF4-FFF2-40B4-BE49-F238E27FC236}">
                <a16:creationId xmlns:a16="http://schemas.microsoft.com/office/drawing/2014/main" id="{575E5523-CE40-4664-A8F2-9F97B1986DA6}"/>
              </a:ext>
            </a:extLst>
          </p:cNvPr>
          <p:cNvPicPr>
            <a:picLocks noChangeAspect="1"/>
          </p:cNvPicPr>
          <p:nvPr>
            <p:custDataLst>
              <p:tags r:id="rId5"/>
            </p:custDataLst>
          </p:nvPr>
        </p:nvPicPr>
        <p:blipFill>
          <a:blip r:embed="rId32">
            <a:extLst>
              <a:ext uri="{28A0092B-C50C-407E-A947-70E740481C1C}">
                <a14:useLocalDpi xmlns:a14="http://schemas.microsoft.com/office/drawing/2010/main" val="0"/>
              </a:ext>
            </a:extLst>
          </a:blip>
          <a:stretch>
            <a:fillRect/>
          </a:stretch>
        </p:blipFill>
        <p:spPr>
          <a:xfrm>
            <a:off x="2625443" y="5459171"/>
            <a:ext cx="214857" cy="152381"/>
          </a:xfrm>
          <a:prstGeom prst="rect">
            <a:avLst/>
          </a:prstGeom>
        </p:spPr>
      </p:pic>
      <p:pic>
        <p:nvPicPr>
          <p:cNvPr id="49" name="Picture 48">
            <a:extLst>
              <a:ext uri="{FF2B5EF4-FFF2-40B4-BE49-F238E27FC236}">
                <a16:creationId xmlns:a16="http://schemas.microsoft.com/office/drawing/2014/main" id="{8B6D77A1-C168-4BAF-BA46-FB41BA59ECEB}"/>
              </a:ext>
            </a:extLst>
          </p:cNvPr>
          <p:cNvPicPr>
            <a:picLocks noChangeAspect="1"/>
          </p:cNvPicPr>
          <p:nvPr>
            <p:custDataLst>
              <p:tags r:id="rId6"/>
            </p:custDataLst>
          </p:nvPr>
        </p:nvPicPr>
        <p:blipFill>
          <a:blip r:embed="rId33">
            <a:extLst>
              <a:ext uri="{28A0092B-C50C-407E-A947-70E740481C1C}">
                <a14:useLocalDpi xmlns:a14="http://schemas.microsoft.com/office/drawing/2010/main" val="0"/>
              </a:ext>
            </a:extLst>
          </a:blip>
          <a:stretch>
            <a:fillRect/>
          </a:stretch>
        </p:blipFill>
        <p:spPr>
          <a:xfrm>
            <a:off x="3316445" y="5324440"/>
            <a:ext cx="216381" cy="152381"/>
          </a:xfrm>
          <a:prstGeom prst="rect">
            <a:avLst/>
          </a:prstGeom>
        </p:spPr>
      </p:pic>
      <p:pic>
        <p:nvPicPr>
          <p:cNvPr id="50" name="Picture 49">
            <a:extLst>
              <a:ext uri="{FF2B5EF4-FFF2-40B4-BE49-F238E27FC236}">
                <a16:creationId xmlns:a16="http://schemas.microsoft.com/office/drawing/2014/main" id="{7DD3D4F8-FFDB-4610-B90F-060CCE25A9A4}"/>
              </a:ext>
            </a:extLst>
          </p:cNvPr>
          <p:cNvPicPr>
            <a:picLocks noChangeAspect="1"/>
          </p:cNvPicPr>
          <p:nvPr>
            <p:custDataLst>
              <p:tags r:id="rId7"/>
            </p:custDataLst>
          </p:nvPr>
        </p:nvPicPr>
        <p:blipFill>
          <a:blip r:embed="rId34">
            <a:extLst>
              <a:ext uri="{28A0092B-C50C-407E-A947-70E740481C1C}">
                <a14:useLocalDpi xmlns:a14="http://schemas.microsoft.com/office/drawing/2010/main" val="0"/>
              </a:ext>
            </a:extLst>
          </a:blip>
          <a:stretch>
            <a:fillRect/>
          </a:stretch>
        </p:blipFill>
        <p:spPr>
          <a:xfrm>
            <a:off x="5214379" y="5309838"/>
            <a:ext cx="222476" cy="153905"/>
          </a:xfrm>
          <a:prstGeom prst="rect">
            <a:avLst/>
          </a:prstGeom>
        </p:spPr>
      </p:pic>
      <p:pic>
        <p:nvPicPr>
          <p:cNvPr id="51" name="Picture 50">
            <a:extLst>
              <a:ext uri="{FF2B5EF4-FFF2-40B4-BE49-F238E27FC236}">
                <a16:creationId xmlns:a16="http://schemas.microsoft.com/office/drawing/2014/main" id="{FC80B673-269D-45C5-8A63-8AF58BCDBDF8}"/>
              </a:ext>
            </a:extLst>
          </p:cNvPr>
          <p:cNvPicPr>
            <a:picLocks noChangeAspect="1"/>
          </p:cNvPicPr>
          <p:nvPr>
            <p:custDataLst>
              <p:tags r:id="rId8"/>
            </p:custDataLst>
          </p:nvPr>
        </p:nvPicPr>
        <p:blipFill>
          <a:blip r:embed="rId35">
            <a:extLst>
              <a:ext uri="{28A0092B-C50C-407E-A947-70E740481C1C}">
                <a14:useLocalDpi xmlns:a14="http://schemas.microsoft.com/office/drawing/2010/main" val="0"/>
              </a:ext>
            </a:extLst>
          </a:blip>
          <a:stretch>
            <a:fillRect/>
          </a:stretch>
        </p:blipFill>
        <p:spPr>
          <a:xfrm>
            <a:off x="6176769" y="5415486"/>
            <a:ext cx="216381" cy="152381"/>
          </a:xfrm>
          <a:prstGeom prst="rect">
            <a:avLst/>
          </a:prstGeom>
        </p:spPr>
      </p:pic>
      <p:pic>
        <p:nvPicPr>
          <p:cNvPr id="52" name="Picture 51">
            <a:extLst>
              <a:ext uri="{FF2B5EF4-FFF2-40B4-BE49-F238E27FC236}">
                <a16:creationId xmlns:a16="http://schemas.microsoft.com/office/drawing/2014/main" id="{91FDB096-F2FA-4D98-B45E-361723C57013}"/>
              </a:ext>
            </a:extLst>
          </p:cNvPr>
          <p:cNvPicPr>
            <a:picLocks noChangeAspect="1"/>
          </p:cNvPicPr>
          <p:nvPr>
            <p:custDataLst>
              <p:tags r:id="rId9"/>
            </p:custDataLst>
          </p:nvPr>
        </p:nvPicPr>
        <p:blipFill>
          <a:blip r:embed="rId36">
            <a:extLst>
              <a:ext uri="{28A0092B-C50C-407E-A947-70E740481C1C}">
                <a14:useLocalDpi xmlns:a14="http://schemas.microsoft.com/office/drawing/2010/main" val="0"/>
              </a:ext>
            </a:extLst>
          </a:blip>
          <a:stretch>
            <a:fillRect/>
          </a:stretch>
        </p:blipFill>
        <p:spPr>
          <a:xfrm>
            <a:off x="6771075" y="5259461"/>
            <a:ext cx="216381" cy="152381"/>
          </a:xfrm>
          <a:prstGeom prst="rect">
            <a:avLst/>
          </a:prstGeom>
        </p:spPr>
      </p:pic>
      <p:pic>
        <p:nvPicPr>
          <p:cNvPr id="53" name="Picture 52">
            <a:extLst>
              <a:ext uri="{FF2B5EF4-FFF2-40B4-BE49-F238E27FC236}">
                <a16:creationId xmlns:a16="http://schemas.microsoft.com/office/drawing/2014/main" id="{6B0C6193-E146-4709-9B51-36E6C6E75223}"/>
              </a:ext>
            </a:extLst>
          </p:cNvPr>
          <p:cNvPicPr>
            <a:picLocks noChangeAspect="1"/>
          </p:cNvPicPr>
          <p:nvPr>
            <p:custDataLst>
              <p:tags r:id="rId10"/>
            </p:custDataLst>
          </p:nvPr>
        </p:nvPicPr>
        <p:blipFill>
          <a:blip r:embed="rId37">
            <a:extLst>
              <a:ext uri="{28A0092B-C50C-407E-A947-70E740481C1C}">
                <a14:useLocalDpi xmlns:a14="http://schemas.microsoft.com/office/drawing/2010/main" val="0"/>
              </a:ext>
            </a:extLst>
          </a:blip>
          <a:stretch>
            <a:fillRect/>
          </a:stretch>
        </p:blipFill>
        <p:spPr>
          <a:xfrm>
            <a:off x="8644677" y="5327488"/>
            <a:ext cx="316953" cy="152381"/>
          </a:xfrm>
          <a:prstGeom prst="rect">
            <a:avLst/>
          </a:prstGeom>
        </p:spPr>
      </p:pic>
      <p:pic>
        <p:nvPicPr>
          <p:cNvPr id="54" name="Picture 53">
            <a:extLst>
              <a:ext uri="{FF2B5EF4-FFF2-40B4-BE49-F238E27FC236}">
                <a16:creationId xmlns:a16="http://schemas.microsoft.com/office/drawing/2014/main" id="{C14165DE-F8FA-437E-98D7-F13BFACA0B06}"/>
              </a:ext>
            </a:extLst>
          </p:cNvPr>
          <p:cNvPicPr>
            <a:picLocks noChangeAspect="1"/>
          </p:cNvPicPr>
          <p:nvPr>
            <p:custDataLst>
              <p:tags r:id="rId11"/>
            </p:custDataLst>
          </p:nvPr>
        </p:nvPicPr>
        <p:blipFill>
          <a:blip r:embed="rId38">
            <a:extLst>
              <a:ext uri="{28A0092B-C50C-407E-A947-70E740481C1C}">
                <a14:useLocalDpi xmlns:a14="http://schemas.microsoft.com/office/drawing/2010/main" val="0"/>
              </a:ext>
            </a:extLst>
          </a:blip>
          <a:stretch>
            <a:fillRect/>
          </a:stretch>
        </p:blipFill>
        <p:spPr>
          <a:xfrm>
            <a:off x="9735974" y="5415486"/>
            <a:ext cx="309334" cy="149333"/>
          </a:xfrm>
          <a:prstGeom prst="rect">
            <a:avLst/>
          </a:prstGeom>
        </p:spPr>
      </p:pic>
      <p:pic>
        <p:nvPicPr>
          <p:cNvPr id="55" name="Picture 54">
            <a:extLst>
              <a:ext uri="{FF2B5EF4-FFF2-40B4-BE49-F238E27FC236}">
                <a16:creationId xmlns:a16="http://schemas.microsoft.com/office/drawing/2014/main" id="{9B128036-8862-4466-B632-28280FEC7FD2}"/>
              </a:ext>
            </a:extLst>
          </p:cNvPr>
          <p:cNvPicPr>
            <a:picLocks noChangeAspect="1"/>
          </p:cNvPicPr>
          <p:nvPr>
            <p:custDataLst>
              <p:tags r:id="rId12"/>
            </p:custDataLst>
          </p:nvPr>
        </p:nvPicPr>
        <p:blipFill>
          <a:blip r:embed="rId39">
            <a:extLst>
              <a:ext uri="{28A0092B-C50C-407E-A947-70E740481C1C}">
                <a14:useLocalDpi xmlns:a14="http://schemas.microsoft.com/office/drawing/2010/main" val="0"/>
              </a:ext>
            </a:extLst>
          </a:blip>
          <a:stretch>
            <a:fillRect/>
          </a:stretch>
        </p:blipFill>
        <p:spPr>
          <a:xfrm>
            <a:off x="10385302" y="5324440"/>
            <a:ext cx="315429" cy="149333"/>
          </a:xfrm>
          <a:prstGeom prst="rect">
            <a:avLst/>
          </a:prstGeom>
        </p:spPr>
      </p:pic>
      <p:sp>
        <p:nvSpPr>
          <p:cNvPr id="56" name="Oval 55">
            <a:extLst>
              <a:ext uri="{FF2B5EF4-FFF2-40B4-BE49-F238E27FC236}">
                <a16:creationId xmlns:a16="http://schemas.microsoft.com/office/drawing/2014/main" id="{7A889DA9-899B-4FA4-9501-6D51EDC7669A}"/>
              </a:ext>
            </a:extLst>
          </p:cNvPr>
          <p:cNvSpPr/>
          <p:nvPr/>
        </p:nvSpPr>
        <p:spPr>
          <a:xfrm>
            <a:off x="5797025" y="3277489"/>
            <a:ext cx="653608" cy="7170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0C12C7EE-3CCE-453A-95AF-4207AEE9EE8E}"/>
              </a:ext>
            </a:extLst>
          </p:cNvPr>
          <p:cNvSpPr txBox="1"/>
          <p:nvPr/>
        </p:nvSpPr>
        <p:spPr>
          <a:xfrm>
            <a:off x="7623225" y="5016663"/>
            <a:ext cx="603839" cy="307777"/>
          </a:xfrm>
          <a:prstGeom prst="rect">
            <a:avLst/>
          </a:prstGeom>
          <a:noFill/>
        </p:spPr>
        <p:txBody>
          <a:bodyPr wrap="square" rtlCol="0">
            <a:spAutoFit/>
          </a:bodyPr>
          <a:lstStyle/>
          <a:p>
            <a:r>
              <a:rPr lang="en-US" sz="1400"/>
              <a:t>Bug</a:t>
            </a:r>
          </a:p>
        </p:txBody>
      </p:sp>
      <p:pic>
        <p:nvPicPr>
          <p:cNvPr id="58" name="Picture 57">
            <a:extLst>
              <a:ext uri="{FF2B5EF4-FFF2-40B4-BE49-F238E27FC236}">
                <a16:creationId xmlns:a16="http://schemas.microsoft.com/office/drawing/2014/main" id="{32AB158F-4C13-55AE-CBC0-F7357324C25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087996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F15F95-4521-48A7-9708-90F80C184F85}"/>
              </a:ext>
            </a:extLst>
          </p:cNvPr>
          <p:cNvPicPr>
            <a:picLocks noChangeAspect="1"/>
          </p:cNvPicPr>
          <p:nvPr/>
        </p:nvPicPr>
        <p:blipFill rotWithShape="1">
          <a:blip r:embed="rId4"/>
          <a:srcRect t="4310" b="1941"/>
          <a:stretch/>
        </p:blipFill>
        <p:spPr>
          <a:xfrm>
            <a:off x="20" y="10"/>
            <a:ext cx="12191980" cy="6857990"/>
          </a:xfrm>
          <a:prstGeom prst="rect">
            <a:avLst/>
          </a:prstGeom>
        </p:spPr>
      </p:pic>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cap="none">
                <a:solidFill>
                  <a:schemeClr val="tx1">
                    <a:lumMod val="85000"/>
                    <a:lumOff val="15000"/>
                  </a:schemeClr>
                </a:solidFill>
                <a:hlinkClick r:id="rId5">
                  <a:extLst>
                    <a:ext uri="{A12FA001-AC4F-418D-AE19-62706E023703}">
                      <ahyp:hlinkClr xmlns:ahyp="http://schemas.microsoft.com/office/drawing/2018/hyperlinkcolor" val="tx"/>
                    </a:ext>
                  </a:extLst>
                </a:hlinkClick>
              </a:rPr>
              <a:t>https://microsoft.github.io/coyote</a:t>
            </a:r>
            <a:endParaRPr lang="en-US" sz="3600" cap="none">
              <a:solidFill>
                <a:schemeClr val="tx1">
                  <a:lumMod val="85000"/>
                  <a:lumOff val="15000"/>
                </a:schemeClr>
              </a:solidFill>
            </a:endParaRPr>
          </a:p>
        </p:txBody>
      </p:sp>
    </p:spTree>
    <p:custDataLst>
      <p:tags r:id="rId1"/>
    </p:custDataLst>
    <p:extLst>
      <p:ext uri="{BB962C8B-B14F-4D97-AF65-F5344CB8AC3E}">
        <p14:creationId xmlns:p14="http://schemas.microsoft.com/office/powerpoint/2010/main" val="1145044821"/>
      </p:ext>
    </p:extLst>
  </p:cSld>
  <p:clrMapOvr>
    <a:masterClrMapping/>
  </p:clrMapOvr>
  <mc:AlternateContent xmlns:mc="http://schemas.openxmlformats.org/markup-compatibility/2006" xmlns:p14="http://schemas.microsoft.com/office/powerpoint/2010/main">
    <mc:Choice Requires="p14">
      <p:transition spd="slow" p14:dur="2000" advTm="53485"/>
    </mc:Choice>
    <mc:Fallback xmlns="">
      <p:transition spd="slow" advTm="53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CB574E70-7D02-48F0-888E-D94BCD58A98B}"/>
              </a:ext>
            </a:extLst>
          </p:cNvPr>
          <p:cNvSpPr>
            <a:spLocks noGrp="1"/>
          </p:cNvSpPr>
          <p:nvPr>
            <p:ph idx="1"/>
          </p:nvPr>
        </p:nvSpPr>
        <p:spPr>
          <a:xfrm>
            <a:off x="687506" y="2011200"/>
            <a:ext cx="10802783" cy="1631327"/>
          </a:xfrm>
        </p:spPr>
        <p:txBody>
          <a:bodyPr>
            <a:noAutofit/>
          </a:bodyPr>
          <a:lstStyle/>
          <a:p>
            <a:pPr marL="182880" lvl="0" indent="0">
              <a:lnSpc>
                <a:spcPct val="120000"/>
              </a:lnSpc>
              <a:spcBef>
                <a:spcPts val="0"/>
              </a:spcBef>
              <a:spcAft>
                <a:spcPts val="0"/>
              </a:spcAft>
              <a:buClr>
                <a:srgbClr val="1CADE4"/>
              </a:buClr>
              <a:buSzTx/>
              <a:buNone/>
              <a:defRPr/>
            </a:pPr>
            <a:r>
              <a:rPr lang="en-US" sz="2600">
                <a:solidFill>
                  <a:prstClr val="black"/>
                </a:solidFill>
                <a:latin typeface="Calibri Light" panose="020F0302020204030204" pitchFamily="34" charset="0"/>
                <a:cs typeface="Calibri Light" panose="020F0302020204030204" pitchFamily="34" charset="0"/>
              </a:rPr>
              <a:t>Used in multiple Azure services</a:t>
            </a:r>
          </a:p>
          <a:p>
            <a:pPr marL="914400" lvl="1" indent="-274320">
              <a:lnSpc>
                <a:spcPct val="100000"/>
              </a:lnSpc>
              <a:spcBef>
                <a:spcPts val="600"/>
              </a:spcBef>
              <a:buClr>
                <a:srgbClr val="1CADE4"/>
              </a:buClr>
              <a:defRPr/>
            </a:pPr>
            <a:r>
              <a:rPr lang="en-US">
                <a:solidFill>
                  <a:prstClr val="black"/>
                </a:solidFill>
                <a:latin typeface="Calibri Light" panose="020F0302020204030204" pitchFamily="34" charset="0"/>
                <a:cs typeface="Calibri Light" panose="020F0302020204030204" pitchFamily="34" charset="0"/>
              </a:rPr>
              <a:t>Usage ranges from unit testing to end-to-end scenarios</a:t>
            </a:r>
          </a:p>
          <a:p>
            <a:pPr marL="914400" lvl="1" indent="-274320">
              <a:lnSpc>
                <a:spcPct val="100000"/>
              </a:lnSpc>
              <a:spcBef>
                <a:spcPts val="600"/>
              </a:spcBef>
              <a:buClr>
                <a:srgbClr val="1CADE4"/>
              </a:buClr>
              <a:defRPr/>
            </a:pPr>
            <a:r>
              <a:rPr lang="en-US">
                <a:solidFill>
                  <a:prstClr val="black"/>
                </a:solidFill>
                <a:latin typeface="Calibri Light" panose="020F0302020204030204" pitchFamily="34" charset="0"/>
                <a:cs typeface="Calibri Light" panose="020F0302020204030204" pitchFamily="34" charset="0"/>
              </a:rPr>
              <a:t>Covers failover, </a:t>
            </a:r>
            <a:r>
              <a:rPr lang="en-US" err="1">
                <a:solidFill>
                  <a:prstClr val="black"/>
                </a:solidFill>
                <a:latin typeface="Calibri Light" panose="020F0302020204030204" pitchFamily="34" charset="0"/>
                <a:cs typeface="Calibri Light" panose="020F0302020204030204" pitchFamily="34" charset="0"/>
              </a:rPr>
              <a:t>interleavings</a:t>
            </a:r>
            <a:r>
              <a:rPr lang="en-US">
                <a:solidFill>
                  <a:prstClr val="black"/>
                </a:solidFill>
                <a:latin typeface="Calibri Light" panose="020F0302020204030204" pitchFamily="34" charset="0"/>
                <a:cs typeface="Calibri Light" panose="020F0302020204030204" pitchFamily="34" charset="0"/>
              </a:rPr>
              <a:t>, timing, etc.</a:t>
            </a:r>
          </a:p>
          <a:p>
            <a:pPr marL="368046" lvl="1" indent="0">
              <a:lnSpc>
                <a:spcPct val="120000"/>
              </a:lnSpc>
              <a:spcBef>
                <a:spcPts val="0"/>
              </a:spcBef>
              <a:spcAft>
                <a:spcPts val="0"/>
              </a:spcAft>
              <a:buClr>
                <a:srgbClr val="1CADE4"/>
              </a:buClr>
              <a:buNone/>
              <a:defRPr/>
            </a:pPr>
            <a:endParaRPr lang="en-US" sz="2000">
              <a:solidFill>
                <a:prstClr val="black"/>
              </a:solidFill>
              <a:latin typeface="Calibri Light" panose="020F0302020204030204" pitchFamily="34" charset="0"/>
              <a:cs typeface="Calibri Light" panose="020F0302020204030204" pitchFamily="34" charset="0"/>
            </a:endParaRPr>
          </a:p>
        </p:txBody>
      </p:sp>
      <p:grpSp>
        <p:nvGrpSpPr>
          <p:cNvPr id="5" name="Group 4">
            <a:extLst>
              <a:ext uri="{FF2B5EF4-FFF2-40B4-BE49-F238E27FC236}">
                <a16:creationId xmlns:a16="http://schemas.microsoft.com/office/drawing/2014/main" id="{5636E7DA-2A04-B345-C575-524634D450DA}"/>
              </a:ext>
            </a:extLst>
          </p:cNvPr>
          <p:cNvGrpSpPr/>
          <p:nvPr/>
        </p:nvGrpSpPr>
        <p:grpSpPr>
          <a:xfrm>
            <a:off x="511033" y="5261194"/>
            <a:ext cx="1974836" cy="914326"/>
            <a:chOff x="420979" y="5342495"/>
            <a:chExt cx="1974836" cy="914326"/>
          </a:xfrm>
        </p:grpSpPr>
        <p:pic>
          <p:nvPicPr>
            <p:cNvPr id="7" name="Picture 4" descr="See the source image">
              <a:extLst>
                <a:ext uri="{FF2B5EF4-FFF2-40B4-BE49-F238E27FC236}">
                  <a16:creationId xmlns:a16="http://schemas.microsoft.com/office/drawing/2014/main" id="{5FE35C14-5A9D-F3A2-BB87-D3773F9EB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50" y="5342495"/>
              <a:ext cx="1422695" cy="5164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8FF291-B632-016D-C38C-BF946313573E}"/>
                </a:ext>
              </a:extLst>
            </p:cNvPr>
            <p:cNvSpPr txBox="1"/>
            <p:nvPr/>
          </p:nvSpPr>
          <p:spPr>
            <a:xfrm>
              <a:off x="420979" y="5918267"/>
              <a:ext cx="1974836" cy="338554"/>
            </a:xfrm>
            <a:prstGeom prst="rect">
              <a:avLst/>
            </a:prstGeom>
            <a:noFill/>
          </p:spPr>
          <p:txBody>
            <a:bodyPr wrap="none" rtlCol="0">
              <a:spAutoFit/>
            </a:bodyPr>
            <a:lstStyle/>
            <a:p>
              <a:r>
                <a:rPr lang="en-US" sz="1600" b="1" i="0">
                  <a:solidFill>
                    <a:srgbClr val="666666"/>
                  </a:solidFill>
                  <a:effectLst/>
                  <a:latin typeface="Segoe UI" panose="020B0502040204020203" pitchFamily="34" charset="0"/>
                </a:rPr>
                <a:t>Downloads</a:t>
              </a:r>
              <a:r>
                <a:rPr lang="en-US" sz="1600"/>
                <a:t> </a:t>
              </a:r>
              <a:r>
                <a:rPr lang="en-US" sz="1600" b="1" i="0">
                  <a:solidFill>
                    <a:srgbClr val="000000"/>
                  </a:solidFill>
                  <a:effectLst/>
                  <a:latin typeface="Segoe UI" panose="020B0502040204020203" pitchFamily="34" charset="0"/>
                </a:rPr>
                <a:t>988.1K</a:t>
              </a:r>
              <a:endParaRPr lang="en-US" sz="1600"/>
            </a:p>
          </p:txBody>
        </p:sp>
      </p:grpSp>
      <p:grpSp>
        <p:nvGrpSpPr>
          <p:cNvPr id="9" name="Group 8">
            <a:extLst>
              <a:ext uri="{FF2B5EF4-FFF2-40B4-BE49-F238E27FC236}">
                <a16:creationId xmlns:a16="http://schemas.microsoft.com/office/drawing/2014/main" id="{DF2FD0DE-CAC9-63AA-C499-4AC0357B175B}"/>
              </a:ext>
            </a:extLst>
          </p:cNvPr>
          <p:cNvGrpSpPr/>
          <p:nvPr/>
        </p:nvGrpSpPr>
        <p:grpSpPr>
          <a:xfrm>
            <a:off x="697052" y="4178878"/>
            <a:ext cx="1602798" cy="868647"/>
            <a:chOff x="516947" y="4217183"/>
            <a:chExt cx="1602798" cy="868647"/>
          </a:xfrm>
        </p:grpSpPr>
        <p:pic>
          <p:nvPicPr>
            <p:cNvPr id="10" name="Picture 2">
              <a:extLst>
                <a:ext uri="{FF2B5EF4-FFF2-40B4-BE49-F238E27FC236}">
                  <a16:creationId xmlns:a16="http://schemas.microsoft.com/office/drawing/2014/main" id="{EFC9EEBE-20B0-453D-6196-BBA1B3300F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947" y="4217183"/>
              <a:ext cx="1602798" cy="3428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2A3BC86-9FD8-308B-541F-0EFAAC9AB0C7}"/>
                </a:ext>
              </a:extLst>
            </p:cNvPr>
            <p:cNvPicPr>
              <a:picLocks noChangeAspect="1"/>
            </p:cNvPicPr>
            <p:nvPr/>
          </p:nvPicPr>
          <p:blipFill>
            <a:blip r:embed="rId6"/>
            <a:stretch>
              <a:fillRect/>
            </a:stretch>
          </p:blipFill>
          <p:spPr>
            <a:xfrm>
              <a:off x="524555" y="4666708"/>
              <a:ext cx="1587582" cy="419122"/>
            </a:xfrm>
            <a:prstGeom prst="rect">
              <a:avLst/>
            </a:prstGeom>
          </p:spPr>
        </p:pic>
      </p:grpSp>
      <p:pic>
        <p:nvPicPr>
          <p:cNvPr id="14" name="Picture 13">
            <a:extLst>
              <a:ext uri="{FF2B5EF4-FFF2-40B4-BE49-F238E27FC236}">
                <a16:creationId xmlns:a16="http://schemas.microsoft.com/office/drawing/2014/main" id="{DE016BBE-3B95-E5F1-55E0-FF249B040AE7}"/>
              </a:ext>
            </a:extLst>
          </p:cNvPr>
          <p:cNvPicPr>
            <a:picLocks noChangeAspect="1"/>
          </p:cNvPicPr>
          <p:nvPr/>
        </p:nvPicPr>
        <p:blipFill>
          <a:blip r:embed="rId7"/>
          <a:stretch>
            <a:fillRect/>
          </a:stretch>
        </p:blipFill>
        <p:spPr>
          <a:xfrm>
            <a:off x="2882719" y="4110243"/>
            <a:ext cx="798908" cy="266303"/>
          </a:xfrm>
          <a:prstGeom prst="rect">
            <a:avLst/>
          </a:prstGeom>
        </p:spPr>
      </p:pic>
      <p:pic>
        <p:nvPicPr>
          <p:cNvPr id="15" name="Picture 14">
            <a:extLst>
              <a:ext uri="{FF2B5EF4-FFF2-40B4-BE49-F238E27FC236}">
                <a16:creationId xmlns:a16="http://schemas.microsoft.com/office/drawing/2014/main" id="{C0CCE1EB-C5B9-9421-5525-6E22063A12AC}"/>
              </a:ext>
            </a:extLst>
          </p:cNvPr>
          <p:cNvPicPr>
            <a:picLocks noChangeAspect="1"/>
          </p:cNvPicPr>
          <p:nvPr/>
        </p:nvPicPr>
        <p:blipFill>
          <a:blip r:embed="rId8"/>
          <a:stretch>
            <a:fillRect/>
          </a:stretch>
        </p:blipFill>
        <p:spPr>
          <a:xfrm>
            <a:off x="2882719" y="4419301"/>
            <a:ext cx="3790723" cy="1910391"/>
          </a:xfrm>
          <a:prstGeom prst="rect">
            <a:avLst/>
          </a:prstGeom>
        </p:spPr>
      </p:pic>
      <p:pic>
        <p:nvPicPr>
          <p:cNvPr id="16" name="Picture 15">
            <a:extLst>
              <a:ext uri="{FF2B5EF4-FFF2-40B4-BE49-F238E27FC236}">
                <a16:creationId xmlns:a16="http://schemas.microsoft.com/office/drawing/2014/main" id="{3B0ECC8F-204A-9FC3-27A4-D0EF9071DE32}"/>
              </a:ext>
            </a:extLst>
          </p:cNvPr>
          <p:cNvPicPr>
            <a:picLocks noChangeAspect="1"/>
          </p:cNvPicPr>
          <p:nvPr/>
        </p:nvPicPr>
        <p:blipFill>
          <a:blip r:embed="rId9"/>
          <a:stretch>
            <a:fillRect/>
          </a:stretch>
        </p:blipFill>
        <p:spPr>
          <a:xfrm>
            <a:off x="7539736" y="4117870"/>
            <a:ext cx="598222" cy="232430"/>
          </a:xfrm>
          <a:prstGeom prst="rect">
            <a:avLst/>
          </a:prstGeom>
        </p:spPr>
      </p:pic>
      <p:pic>
        <p:nvPicPr>
          <p:cNvPr id="17" name="Picture 16">
            <a:extLst>
              <a:ext uri="{FF2B5EF4-FFF2-40B4-BE49-F238E27FC236}">
                <a16:creationId xmlns:a16="http://schemas.microsoft.com/office/drawing/2014/main" id="{CC342437-D367-7E28-86D3-F3E481CD4BE0}"/>
              </a:ext>
            </a:extLst>
          </p:cNvPr>
          <p:cNvPicPr>
            <a:picLocks noChangeAspect="1"/>
          </p:cNvPicPr>
          <p:nvPr/>
        </p:nvPicPr>
        <p:blipFill>
          <a:blip r:embed="rId10"/>
          <a:stretch>
            <a:fillRect/>
          </a:stretch>
        </p:blipFill>
        <p:spPr>
          <a:xfrm>
            <a:off x="7484815" y="4419301"/>
            <a:ext cx="3543009" cy="1894438"/>
          </a:xfrm>
          <a:prstGeom prst="rect">
            <a:avLst/>
          </a:prstGeom>
        </p:spPr>
      </p:pic>
      <p:sp>
        <p:nvSpPr>
          <p:cNvPr id="18" name="Title 1">
            <a:extLst>
              <a:ext uri="{FF2B5EF4-FFF2-40B4-BE49-F238E27FC236}">
                <a16:creationId xmlns:a16="http://schemas.microsoft.com/office/drawing/2014/main" id="{175763EA-7201-2ABA-319D-D2B7ACF666FE}"/>
              </a:ext>
            </a:extLst>
          </p:cNvPr>
          <p:cNvSpPr>
            <a:spLocks noGrp="1"/>
          </p:cNvSpPr>
          <p:nvPr>
            <p:ph type="title"/>
          </p:nvPr>
        </p:nvSpPr>
        <p:spPr>
          <a:xfrm>
            <a:off x="1035053" y="368351"/>
            <a:ext cx="10234858" cy="1499616"/>
          </a:xfrm>
        </p:spPr>
        <p:txBody>
          <a:bodyPr>
            <a:normAutofit/>
          </a:bodyPr>
          <a:lstStyle/>
          <a:p>
            <a:r>
              <a:rPr lang="en-US" cap="none">
                <a:solidFill>
                  <a:srgbClr val="FF0000"/>
                </a:solidFill>
                <a:latin typeface="Calibri Light" panose="020F0302020204030204" pitchFamily="34" charset="0"/>
                <a:cs typeface="Calibri Light" panose="020F0302020204030204" pitchFamily="34" charset="0"/>
              </a:rPr>
              <a:t>Coyote</a:t>
            </a:r>
            <a:r>
              <a:rPr lang="en-US" cap="none">
                <a:latin typeface="Calibri Light" panose="020F0302020204030204" pitchFamily="34" charset="0"/>
                <a:cs typeface="Calibri Light" panose="020F0302020204030204" pitchFamily="34" charset="0"/>
              </a:rPr>
              <a:t> @</a:t>
            </a:r>
          </a:p>
        </p:txBody>
      </p:sp>
      <p:pic>
        <p:nvPicPr>
          <p:cNvPr id="19" name="Picture 18">
            <a:extLst>
              <a:ext uri="{FF2B5EF4-FFF2-40B4-BE49-F238E27FC236}">
                <a16:creationId xmlns:a16="http://schemas.microsoft.com/office/drawing/2014/main" id="{5979B9B3-737F-005D-7B4E-345EC95F2A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83390" y="705097"/>
            <a:ext cx="1897148" cy="850316"/>
          </a:xfrm>
          <a:prstGeom prst="rect">
            <a:avLst/>
          </a:prstGeom>
        </p:spPr>
      </p:pic>
      <p:sp>
        <p:nvSpPr>
          <p:cNvPr id="2" name="TextBox 1">
            <a:extLst>
              <a:ext uri="{FF2B5EF4-FFF2-40B4-BE49-F238E27FC236}">
                <a16:creationId xmlns:a16="http://schemas.microsoft.com/office/drawing/2014/main" id="{9D701123-0C61-0D73-48EF-745C79375382}"/>
              </a:ext>
            </a:extLst>
          </p:cNvPr>
          <p:cNvSpPr txBox="1"/>
          <p:nvPr/>
        </p:nvSpPr>
        <p:spPr>
          <a:xfrm>
            <a:off x="3681627" y="4003301"/>
            <a:ext cx="3569054" cy="369332"/>
          </a:xfrm>
          <a:prstGeom prst="rect">
            <a:avLst/>
          </a:prstGeom>
          <a:noFill/>
        </p:spPr>
        <p:txBody>
          <a:bodyPr wrap="none" rtlCol="0">
            <a:spAutoFit/>
          </a:bodyPr>
          <a:lstStyle/>
          <a:p>
            <a:r>
              <a:rPr lang="en-US"/>
              <a:t>Test time in April 2022 (AppInsights)</a:t>
            </a:r>
          </a:p>
        </p:txBody>
      </p:sp>
      <p:sp>
        <p:nvSpPr>
          <p:cNvPr id="4" name="TextBox 3">
            <a:extLst>
              <a:ext uri="{FF2B5EF4-FFF2-40B4-BE49-F238E27FC236}">
                <a16:creationId xmlns:a16="http://schemas.microsoft.com/office/drawing/2014/main" id="{A87B3FC5-B0EC-D20C-DA5A-43A95D408AF1}"/>
              </a:ext>
            </a:extLst>
          </p:cNvPr>
          <p:cNvSpPr txBox="1"/>
          <p:nvPr/>
        </p:nvSpPr>
        <p:spPr>
          <a:xfrm>
            <a:off x="8137958" y="4015469"/>
            <a:ext cx="3766800" cy="369332"/>
          </a:xfrm>
          <a:prstGeom prst="rect">
            <a:avLst/>
          </a:prstGeom>
          <a:noFill/>
        </p:spPr>
        <p:txBody>
          <a:bodyPr wrap="none" rtlCol="0">
            <a:spAutoFit/>
          </a:bodyPr>
          <a:lstStyle/>
          <a:p>
            <a:r>
              <a:rPr lang="en-US"/>
              <a:t>Bugs found in April 2022 (AppInsights)</a:t>
            </a:r>
          </a:p>
        </p:txBody>
      </p:sp>
    </p:spTree>
    <p:custDataLst>
      <p:tags r:id="rId1"/>
    </p:custDataLst>
    <p:extLst>
      <p:ext uri="{BB962C8B-B14F-4D97-AF65-F5344CB8AC3E}">
        <p14:creationId xmlns:p14="http://schemas.microsoft.com/office/powerpoint/2010/main" val="102161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a:t>A tool-oriented view</a:t>
            </a:r>
          </a:p>
        </p:txBody>
      </p:sp>
      <p:sp>
        <p:nvSpPr>
          <p:cNvPr id="3" name="Content Placeholder 2">
            <a:extLst>
              <a:ext uri="{FF2B5EF4-FFF2-40B4-BE49-F238E27FC236}">
                <a16:creationId xmlns:a16="http://schemas.microsoft.com/office/drawing/2014/main" id="{3E499FE2-9498-4652-D713-13E86832E754}"/>
              </a:ext>
            </a:extLst>
          </p:cNvPr>
          <p:cNvSpPr>
            <a:spLocks noGrp="1"/>
          </p:cNvSpPr>
          <p:nvPr>
            <p:ph sz="half" idx="2"/>
          </p:nvPr>
        </p:nvSpPr>
        <p:spPr>
          <a:xfrm>
            <a:off x="839788" y="1690688"/>
            <a:ext cx="5343217" cy="4498975"/>
          </a:xfrm>
        </p:spPr>
        <p:txBody>
          <a:bodyPr>
            <a:normAutofit fontScale="77500" lnSpcReduction="20000"/>
          </a:bodyPr>
          <a:lstStyle/>
          <a:p>
            <a:pPr marL="0" indent="0">
              <a:buNone/>
            </a:pPr>
            <a:r>
              <a:rPr lang="en-US"/>
              <a:t>I will talk about </a:t>
            </a:r>
            <a:r>
              <a:rPr lang="en-US" i="1"/>
              <a:t>lots of </a:t>
            </a:r>
            <a:r>
              <a:rPr lang="en-US"/>
              <a:t>tools: </a:t>
            </a:r>
          </a:p>
          <a:p>
            <a:r>
              <a:rPr lang="en-US"/>
              <a:t>Scientific heritage</a:t>
            </a:r>
          </a:p>
          <a:p>
            <a:r>
              <a:rPr lang="en-US"/>
              <a:t>Target Use</a:t>
            </a:r>
          </a:p>
          <a:p>
            <a:r>
              <a:rPr lang="en-US"/>
              <a:t>Impact</a:t>
            </a:r>
          </a:p>
          <a:p>
            <a:r>
              <a:rPr lang="en-US"/>
              <a:t>North Stars</a:t>
            </a:r>
          </a:p>
          <a:p>
            <a:endParaRPr lang="en-US"/>
          </a:p>
          <a:p>
            <a:pPr marL="0" indent="0">
              <a:buNone/>
            </a:pPr>
            <a:r>
              <a:rPr lang="en-US"/>
              <a:t>Lots of material, yet very partial </a:t>
            </a:r>
          </a:p>
          <a:p>
            <a:pPr marL="0" indent="0">
              <a:buNone/>
            </a:pPr>
            <a:endParaRPr lang="en-US"/>
          </a:p>
          <a:p>
            <a:pPr marL="0" indent="0">
              <a:buNone/>
            </a:pPr>
            <a:r>
              <a:rPr lang="en-US"/>
              <a:t>I will not cover: </a:t>
            </a:r>
            <a:r>
              <a:rPr lang="en-US">
                <a:solidFill>
                  <a:srgbClr val="FF0000"/>
                </a:solidFill>
              </a:rPr>
              <a:t>TLA+, </a:t>
            </a:r>
            <a:r>
              <a:rPr lang="en-US">
                <a:solidFill>
                  <a:schemeClr val="tx1"/>
                </a:solidFill>
              </a:rPr>
              <a:t>LꓱꓯN,</a:t>
            </a:r>
            <a:r>
              <a:rPr lang="en-US"/>
              <a:t> Koka, </a:t>
            </a:r>
            <a:br>
              <a:rPr lang="en-US"/>
            </a:br>
            <a:r>
              <a:rPr lang="en-US" err="1"/>
              <a:t>MakeCode</a:t>
            </a:r>
            <a:r>
              <a:rPr lang="en-US"/>
              <a:t>, Orchestration, Parallel </a:t>
            </a:r>
            <a:br>
              <a:rPr lang="en-US"/>
            </a:br>
            <a:r>
              <a:rPr lang="en-US"/>
              <a:t>Computation, Synthesis, </a:t>
            </a:r>
            <a:r>
              <a:rPr lang="en-US" err="1"/>
              <a:t>RegEx</a:t>
            </a:r>
            <a:endParaRPr lang="en-US"/>
          </a:p>
          <a:p>
            <a:pPr marL="0" indent="0">
              <a:buNone/>
            </a:pPr>
            <a:endParaRPr lang="en-US"/>
          </a:p>
          <a:p>
            <a:pPr marL="0" indent="0">
              <a:buNone/>
            </a:pPr>
            <a:r>
              <a:rPr lang="en-US"/>
              <a:t>No theorems …. but I will point to a z3 guide</a:t>
            </a:r>
          </a:p>
        </p:txBody>
      </p:sp>
      <p:sp>
        <p:nvSpPr>
          <p:cNvPr id="6" name="Content Placeholder 5">
            <a:extLst>
              <a:ext uri="{FF2B5EF4-FFF2-40B4-BE49-F238E27FC236}">
                <a16:creationId xmlns:a16="http://schemas.microsoft.com/office/drawing/2014/main" id="{0945C830-9D99-F4AE-60F6-667AD9F82933}"/>
              </a:ext>
            </a:extLst>
          </p:cNvPr>
          <p:cNvSpPr>
            <a:spLocks noGrp="1"/>
          </p:cNvSpPr>
          <p:nvPr>
            <p:ph sz="quarter" idx="4"/>
          </p:nvPr>
        </p:nvSpPr>
        <p:spPr>
          <a:xfrm>
            <a:off x="7019617" y="1539081"/>
            <a:ext cx="4611105" cy="4802187"/>
          </a:xfrm>
        </p:spPr>
        <p:txBody>
          <a:bodyPr>
            <a:normAutofit fontScale="77500" lnSpcReduction="20000"/>
          </a:bodyPr>
          <a:lstStyle/>
          <a:p>
            <a:pPr marL="0" indent="0">
              <a:buNone/>
            </a:pPr>
            <a:r>
              <a:rPr lang="en-US"/>
              <a:t>Logic – Calculus of Computation</a:t>
            </a:r>
          </a:p>
          <a:p>
            <a:r>
              <a:rPr lang="en-US"/>
              <a:t>Symbolic Model Checking</a:t>
            </a:r>
          </a:p>
          <a:p>
            <a:r>
              <a:rPr lang="en-US"/>
              <a:t>Model-Based Testing</a:t>
            </a:r>
          </a:p>
          <a:p>
            <a:r>
              <a:rPr lang="en-US"/>
              <a:t>Program Verification</a:t>
            </a:r>
          </a:p>
          <a:p>
            <a:pPr marL="0" indent="0">
              <a:buNone/>
            </a:pPr>
            <a:endParaRPr lang="en-US"/>
          </a:p>
          <a:p>
            <a:pPr marL="0" indent="0">
              <a:buNone/>
            </a:pPr>
            <a:r>
              <a:rPr lang="en-US"/>
              <a:t>Tomography of Computation</a:t>
            </a:r>
          </a:p>
          <a:p>
            <a:r>
              <a:rPr lang="en-US"/>
              <a:t>Concurrency Testing</a:t>
            </a:r>
          </a:p>
          <a:p>
            <a:r>
              <a:rPr lang="en-US"/>
              <a:t>Fault Injection</a:t>
            </a:r>
          </a:p>
          <a:p>
            <a:r>
              <a:rPr lang="en-US"/>
              <a:t>Fuzzing</a:t>
            </a:r>
          </a:p>
          <a:p>
            <a:pPr marL="0" indent="0">
              <a:buNone/>
            </a:pPr>
            <a:endParaRPr lang="en-US"/>
          </a:p>
          <a:p>
            <a:pPr marL="0" indent="0">
              <a:buNone/>
            </a:pPr>
            <a:r>
              <a:rPr lang="en-US"/>
              <a:t>Logic and Tomography</a:t>
            </a:r>
          </a:p>
          <a:p>
            <a:r>
              <a:rPr lang="en-US"/>
              <a:t>Network Verification</a:t>
            </a:r>
          </a:p>
          <a:p>
            <a:endParaRPr lang="en-US"/>
          </a:p>
          <a:p>
            <a:endParaRPr lang="en-US"/>
          </a:p>
          <a:p>
            <a:endParaRPr lang="en-US"/>
          </a:p>
        </p:txBody>
      </p:sp>
      <p:pic>
        <p:nvPicPr>
          <p:cNvPr id="7" name="Picture 6">
            <a:extLst>
              <a:ext uri="{FF2B5EF4-FFF2-40B4-BE49-F238E27FC236}">
                <a16:creationId xmlns:a16="http://schemas.microsoft.com/office/drawing/2014/main" id="{3282CCCA-B8DA-FB6B-406E-683BBCEB1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4424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35053" y="368351"/>
            <a:ext cx="10234858" cy="1499616"/>
          </a:xfrm>
        </p:spPr>
        <p:txBody>
          <a:bodyPr>
            <a:normAutofit/>
          </a:bodyPr>
          <a:lstStyle/>
          <a:p>
            <a:r>
              <a:rPr lang="en-US" cap="none">
                <a:solidFill>
                  <a:srgbClr val="FF0000"/>
                </a:solidFill>
                <a:latin typeface="Calibri Light" panose="020F0302020204030204" pitchFamily="34" charset="0"/>
                <a:cs typeface="Calibri Light" panose="020F0302020204030204" pitchFamily="34" charset="0"/>
              </a:rPr>
              <a:t>Coyote</a:t>
            </a:r>
            <a:r>
              <a:rPr lang="en-US" cap="none">
                <a:latin typeface="Calibri Light" panose="020F0302020204030204" pitchFamily="34" charset="0"/>
                <a:cs typeface="Calibri Light" panose="020F0302020204030204" pitchFamily="34" charset="0"/>
              </a:rPr>
              <a:t> @</a:t>
            </a:r>
          </a:p>
        </p:txBody>
      </p:sp>
      <p:grpSp>
        <p:nvGrpSpPr>
          <p:cNvPr id="57" name="Group 56">
            <a:extLst>
              <a:ext uri="{FF2B5EF4-FFF2-40B4-BE49-F238E27FC236}">
                <a16:creationId xmlns:a16="http://schemas.microsoft.com/office/drawing/2014/main" id="{EF35A459-43FF-4F7A-8307-39B430DC5474}"/>
              </a:ext>
            </a:extLst>
          </p:cNvPr>
          <p:cNvGrpSpPr/>
          <p:nvPr/>
        </p:nvGrpSpPr>
        <p:grpSpPr>
          <a:xfrm>
            <a:off x="3415741" y="2284233"/>
            <a:ext cx="1992298" cy="2058240"/>
            <a:chOff x="4630852" y="2007817"/>
            <a:chExt cx="1992298" cy="2058240"/>
          </a:xfrm>
        </p:grpSpPr>
        <p:grpSp>
          <p:nvGrpSpPr>
            <p:cNvPr id="49" name="Group 48">
              <a:extLst>
                <a:ext uri="{FF2B5EF4-FFF2-40B4-BE49-F238E27FC236}">
                  <a16:creationId xmlns:a16="http://schemas.microsoft.com/office/drawing/2014/main" id="{2E88540E-A192-413C-B9F5-2F12901E6849}"/>
                </a:ext>
              </a:extLst>
            </p:cNvPr>
            <p:cNvGrpSpPr/>
            <p:nvPr/>
          </p:nvGrpSpPr>
          <p:grpSpPr>
            <a:xfrm>
              <a:off x="4630852" y="2893810"/>
              <a:ext cx="1992298" cy="1172247"/>
              <a:chOff x="1510538" y="3034456"/>
              <a:chExt cx="1992298" cy="1172247"/>
            </a:xfrm>
          </p:grpSpPr>
          <p:cxnSp>
            <p:nvCxnSpPr>
              <p:cNvPr id="53" name="Straight Connector 52">
                <a:extLst>
                  <a:ext uri="{FF2B5EF4-FFF2-40B4-BE49-F238E27FC236}">
                    <a16:creationId xmlns:a16="http://schemas.microsoft.com/office/drawing/2014/main" id="{05B9BF1B-2FA7-43A9-8050-C7E390F8F9CE}"/>
                  </a:ext>
                </a:extLst>
              </p:cNvPr>
              <p:cNvCxnSpPr>
                <a:cxnSpLocks/>
              </p:cNvCxnSpPr>
              <p:nvPr/>
            </p:nvCxnSpPr>
            <p:spPr>
              <a:xfrm>
                <a:off x="2518681" y="3534139"/>
                <a:ext cx="0" cy="672564"/>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8ED1D202-44EE-4C3A-8CB0-62150E2787BB}"/>
                  </a:ext>
                </a:extLst>
              </p:cNvPr>
              <p:cNvSpPr txBox="1"/>
              <p:nvPr/>
            </p:nvSpPr>
            <p:spPr>
              <a:xfrm>
                <a:off x="1510538" y="3034456"/>
                <a:ext cx="1992298"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CADE4"/>
                    </a:solidFill>
                    <a:effectLst/>
                    <a:uLnTx/>
                    <a:uFillTx/>
                    <a:latin typeface="Calibri Light" panose="020F0302020204030204" pitchFamily="34" charset="0"/>
                    <a:ea typeface="+mn-ea"/>
                    <a:cs typeface="Calibri Light" panose="020F0302020204030204" pitchFamily="34" charset="0"/>
                  </a:rPr>
                  <a:t>Azure Networking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5 services</a:t>
                </a:r>
              </a:p>
            </p:txBody>
          </p:sp>
        </p:grpSp>
        <p:pic>
          <p:nvPicPr>
            <p:cNvPr id="55" name="Graphic 54">
              <a:extLst>
                <a:ext uri="{FF2B5EF4-FFF2-40B4-BE49-F238E27FC236}">
                  <a16:creationId xmlns:a16="http://schemas.microsoft.com/office/drawing/2014/main" id="{0502FE62-9C2F-4CD0-9D51-ECDB02FB2A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1300" y="2007817"/>
              <a:ext cx="879536" cy="928948"/>
            </a:xfrm>
            <a:prstGeom prst="rect">
              <a:avLst/>
            </a:prstGeom>
          </p:spPr>
        </p:pic>
      </p:grpSp>
      <p:grpSp>
        <p:nvGrpSpPr>
          <p:cNvPr id="59" name="Group 58">
            <a:extLst>
              <a:ext uri="{FF2B5EF4-FFF2-40B4-BE49-F238E27FC236}">
                <a16:creationId xmlns:a16="http://schemas.microsoft.com/office/drawing/2014/main" id="{83019A3F-8154-4941-9B64-B04900174CFE}"/>
              </a:ext>
            </a:extLst>
          </p:cNvPr>
          <p:cNvGrpSpPr/>
          <p:nvPr/>
        </p:nvGrpSpPr>
        <p:grpSpPr>
          <a:xfrm>
            <a:off x="8858603" y="4338086"/>
            <a:ext cx="1992298" cy="2289568"/>
            <a:chOff x="8385407" y="1454587"/>
            <a:chExt cx="1992298" cy="2289568"/>
          </a:xfrm>
        </p:grpSpPr>
        <p:grpSp>
          <p:nvGrpSpPr>
            <p:cNvPr id="61" name="Group 60">
              <a:extLst>
                <a:ext uri="{FF2B5EF4-FFF2-40B4-BE49-F238E27FC236}">
                  <a16:creationId xmlns:a16="http://schemas.microsoft.com/office/drawing/2014/main" id="{5959E860-B0D1-4682-8B61-A4E97F02EEB4}"/>
                </a:ext>
              </a:extLst>
            </p:cNvPr>
            <p:cNvGrpSpPr/>
            <p:nvPr/>
          </p:nvGrpSpPr>
          <p:grpSpPr>
            <a:xfrm>
              <a:off x="8385407" y="1454587"/>
              <a:ext cx="1992298" cy="2289568"/>
              <a:chOff x="1546037" y="1469851"/>
              <a:chExt cx="1992298" cy="2289568"/>
            </a:xfrm>
          </p:grpSpPr>
          <p:sp>
            <p:nvSpPr>
              <p:cNvPr id="64" name="TextBox 63">
                <a:extLst>
                  <a:ext uri="{FF2B5EF4-FFF2-40B4-BE49-F238E27FC236}">
                    <a16:creationId xmlns:a16="http://schemas.microsoft.com/office/drawing/2014/main" id="{0E944C3E-A28D-4BF7-8B19-E2505D717CE1}"/>
                  </a:ext>
                </a:extLst>
              </p:cNvPr>
              <p:cNvSpPr txBox="1"/>
              <p:nvPr/>
            </p:nvSpPr>
            <p:spPr>
              <a:xfrm>
                <a:off x="1546037" y="3020755"/>
                <a:ext cx="1992298" cy="73866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Light" panose="020F0302020204030204" pitchFamily="34" charset="0"/>
                    <a:ea typeface="+mn-ea"/>
                    <a:cs typeface="Calibri Light" panose="020F0302020204030204" pitchFamily="34" charset="0"/>
                  </a:rPr>
                  <a:t>Azure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 services (1 using the new C++ Systematic Testing)</a:t>
                </a:r>
              </a:p>
            </p:txBody>
          </p:sp>
          <p:cxnSp>
            <p:nvCxnSpPr>
              <p:cNvPr id="65" name="Straight Connector 64">
                <a:extLst>
                  <a:ext uri="{FF2B5EF4-FFF2-40B4-BE49-F238E27FC236}">
                    <a16:creationId xmlns:a16="http://schemas.microsoft.com/office/drawing/2014/main" id="{397D93A3-F148-46FB-96EC-16D12B99F823}"/>
                  </a:ext>
                </a:extLst>
              </p:cNvPr>
              <p:cNvCxnSpPr>
                <a:cxnSpLocks/>
              </p:cNvCxnSpPr>
              <p:nvPr/>
            </p:nvCxnSpPr>
            <p:spPr>
              <a:xfrm>
                <a:off x="2536399" y="1469851"/>
                <a:ext cx="0" cy="574027"/>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grpSp>
        <p:pic>
          <p:nvPicPr>
            <p:cNvPr id="2054" name="Picture 6" descr="See the source image">
              <a:extLst>
                <a:ext uri="{FF2B5EF4-FFF2-40B4-BE49-F238E27FC236}">
                  <a16:creationId xmlns:a16="http://schemas.microsoft.com/office/drawing/2014/main" id="{F1DF557F-E27B-4D58-B74C-C3414C6EB0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813" y="2120710"/>
              <a:ext cx="931913" cy="9319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3DEE40F4-0D96-4BE7-9482-5A519D9189A7}"/>
              </a:ext>
            </a:extLst>
          </p:cNvPr>
          <p:cNvGrpSpPr/>
          <p:nvPr/>
        </p:nvGrpSpPr>
        <p:grpSpPr>
          <a:xfrm>
            <a:off x="6920384" y="2247259"/>
            <a:ext cx="1992298" cy="2086484"/>
            <a:chOff x="9599429" y="2153759"/>
            <a:chExt cx="1992298" cy="2086484"/>
          </a:xfrm>
        </p:grpSpPr>
        <p:grpSp>
          <p:nvGrpSpPr>
            <p:cNvPr id="76" name="Group 75">
              <a:extLst>
                <a:ext uri="{FF2B5EF4-FFF2-40B4-BE49-F238E27FC236}">
                  <a16:creationId xmlns:a16="http://schemas.microsoft.com/office/drawing/2014/main" id="{9B0BB0A4-0334-42D1-BC72-610F50F391E9}"/>
                </a:ext>
              </a:extLst>
            </p:cNvPr>
            <p:cNvGrpSpPr/>
            <p:nvPr/>
          </p:nvGrpSpPr>
          <p:grpSpPr>
            <a:xfrm>
              <a:off x="9599429" y="3018693"/>
              <a:ext cx="1992298" cy="1221550"/>
              <a:chOff x="1473949" y="3027197"/>
              <a:chExt cx="1992298" cy="1221550"/>
            </a:xfrm>
          </p:grpSpPr>
          <p:sp>
            <p:nvSpPr>
              <p:cNvPr id="79" name="TextBox 78">
                <a:extLst>
                  <a:ext uri="{FF2B5EF4-FFF2-40B4-BE49-F238E27FC236}">
                    <a16:creationId xmlns:a16="http://schemas.microsoft.com/office/drawing/2014/main" id="{9E1D1DFC-888F-465D-BABC-F335ED7483BF}"/>
                  </a:ext>
                </a:extLst>
              </p:cNvPr>
              <p:cNvSpPr txBox="1"/>
              <p:nvPr/>
            </p:nvSpPr>
            <p:spPr>
              <a:xfrm>
                <a:off x="1473949" y="3027197"/>
                <a:ext cx="1992298"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Light" panose="020F0302020204030204" pitchFamily="34" charset="0"/>
                    <a:ea typeface="+mn-ea"/>
                    <a:cs typeface="Calibri Light" panose="020F0302020204030204" pitchFamily="34" charset="0"/>
                  </a:rPr>
                  <a:t>Azure Logistics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1 service</a:t>
                </a:r>
              </a:p>
            </p:txBody>
          </p:sp>
          <p:cxnSp>
            <p:nvCxnSpPr>
              <p:cNvPr id="80" name="Straight Connector 79">
                <a:extLst>
                  <a:ext uri="{FF2B5EF4-FFF2-40B4-BE49-F238E27FC236}">
                    <a16:creationId xmlns:a16="http://schemas.microsoft.com/office/drawing/2014/main" id="{F421EB7C-7E5D-4A83-8301-BCD4D6E1173D}"/>
                  </a:ext>
                </a:extLst>
              </p:cNvPr>
              <p:cNvCxnSpPr>
                <a:cxnSpLocks/>
              </p:cNvCxnSpPr>
              <p:nvPr/>
            </p:nvCxnSpPr>
            <p:spPr>
              <a:xfrm>
                <a:off x="2452943" y="3667773"/>
                <a:ext cx="0" cy="580974"/>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grpSp>
        <p:pic>
          <p:nvPicPr>
            <p:cNvPr id="81" name="Picture 80">
              <a:extLst>
                <a:ext uri="{FF2B5EF4-FFF2-40B4-BE49-F238E27FC236}">
                  <a16:creationId xmlns:a16="http://schemas.microsoft.com/office/drawing/2014/main" id="{4B04D131-B486-443D-8756-D194C369B787}"/>
                </a:ext>
              </a:extLst>
            </p:cNvPr>
            <p:cNvPicPr>
              <a:picLocks noChangeAspect="1"/>
            </p:cNvPicPr>
            <p:nvPr/>
          </p:nvPicPr>
          <p:blipFill>
            <a:blip r:embed="rId6"/>
            <a:stretch>
              <a:fillRect/>
            </a:stretch>
          </p:blipFill>
          <p:spPr>
            <a:xfrm>
              <a:off x="10139086" y="2153759"/>
              <a:ext cx="878674" cy="878674"/>
            </a:xfrm>
            <a:prstGeom prst="rect">
              <a:avLst/>
            </a:prstGeom>
          </p:spPr>
        </p:pic>
      </p:grpSp>
      <p:cxnSp>
        <p:nvCxnSpPr>
          <p:cNvPr id="10" name="Straight Connector 9" descr="timeline">
            <a:extLst>
              <a:ext uri="{FF2B5EF4-FFF2-40B4-BE49-F238E27FC236}">
                <a16:creationId xmlns:a16="http://schemas.microsoft.com/office/drawing/2014/main" id="{10812B2C-B246-44C7-AE64-DE51078E842D}"/>
              </a:ext>
            </a:extLst>
          </p:cNvPr>
          <p:cNvCxnSpPr>
            <a:cxnSpLocks/>
            <a:endCxn id="11" idx="2"/>
          </p:cNvCxnSpPr>
          <p:nvPr/>
        </p:nvCxnSpPr>
        <p:spPr>
          <a:xfrm flipH="1">
            <a:off x="503725" y="4340279"/>
            <a:ext cx="10233040" cy="0"/>
          </a:xfrm>
          <a:prstGeom prst="line">
            <a:avLst/>
          </a:prstGeom>
          <a:ln/>
        </p:spPr>
        <p:style>
          <a:lnRef idx="1">
            <a:schemeClr val="dk1"/>
          </a:lnRef>
          <a:fillRef idx="0">
            <a:schemeClr val="dk1"/>
          </a:fillRef>
          <a:effectRef idx="0">
            <a:schemeClr val="dk1"/>
          </a:effectRef>
          <a:fontRef idx="minor">
            <a:schemeClr val="tx1"/>
          </a:fontRef>
        </p:style>
      </p:cxnSp>
      <p:grpSp>
        <p:nvGrpSpPr>
          <p:cNvPr id="95" name="Group 94">
            <a:extLst>
              <a:ext uri="{FF2B5EF4-FFF2-40B4-BE49-F238E27FC236}">
                <a16:creationId xmlns:a16="http://schemas.microsoft.com/office/drawing/2014/main" id="{885BF1AE-EF85-407C-A5FE-61A7597A1B93}"/>
              </a:ext>
            </a:extLst>
          </p:cNvPr>
          <p:cNvGrpSpPr/>
          <p:nvPr/>
        </p:nvGrpSpPr>
        <p:grpSpPr>
          <a:xfrm>
            <a:off x="3396795" y="4261900"/>
            <a:ext cx="1356881" cy="680684"/>
            <a:chOff x="4118181" y="4268997"/>
            <a:chExt cx="1356881" cy="680684"/>
          </a:xfrm>
        </p:grpSpPr>
        <p:sp>
          <p:nvSpPr>
            <p:cNvPr id="13" name="Oval 12" descr="timeline markers">
              <a:extLst>
                <a:ext uri="{FF2B5EF4-FFF2-40B4-BE49-F238E27FC236}">
                  <a16:creationId xmlns:a16="http://schemas.microsoft.com/office/drawing/2014/main" id="{D207DBC5-3647-4E65-B673-6702FF340C7E}"/>
                </a:ext>
              </a:extLst>
            </p:cNvPr>
            <p:cNvSpPr/>
            <p:nvPr/>
          </p:nvSpPr>
          <p:spPr>
            <a:xfrm>
              <a:off x="4768868" y="4268997"/>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25" name="Text Placeholder 19">
              <a:extLst>
                <a:ext uri="{FF2B5EF4-FFF2-40B4-BE49-F238E27FC236}">
                  <a16:creationId xmlns:a16="http://schemas.microsoft.com/office/drawing/2014/main" id="{4F1E9B9F-DC5E-4EC7-B6B9-FF014EE10F52}"/>
                </a:ext>
              </a:extLst>
            </p:cNvPr>
            <p:cNvSpPr txBox="1">
              <a:spLocks/>
            </p:cNvSpPr>
            <p:nvPr/>
          </p:nvSpPr>
          <p:spPr>
            <a:xfrm>
              <a:off x="4118181" y="4437961"/>
              <a:ext cx="1356881"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2019</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grpSp>
      <p:grpSp>
        <p:nvGrpSpPr>
          <p:cNvPr id="93" name="Group 92">
            <a:extLst>
              <a:ext uri="{FF2B5EF4-FFF2-40B4-BE49-F238E27FC236}">
                <a16:creationId xmlns:a16="http://schemas.microsoft.com/office/drawing/2014/main" id="{EE819A6E-83B9-4620-9154-08B042D2F503}"/>
              </a:ext>
            </a:extLst>
          </p:cNvPr>
          <p:cNvGrpSpPr/>
          <p:nvPr/>
        </p:nvGrpSpPr>
        <p:grpSpPr>
          <a:xfrm>
            <a:off x="-134541" y="4255797"/>
            <a:ext cx="1343895" cy="681633"/>
            <a:chOff x="796395" y="4262894"/>
            <a:chExt cx="1343895" cy="681633"/>
          </a:xfrm>
        </p:grpSpPr>
        <p:sp>
          <p:nvSpPr>
            <p:cNvPr id="11" name="Oval 10" descr="timeline markers">
              <a:extLst>
                <a:ext uri="{FF2B5EF4-FFF2-40B4-BE49-F238E27FC236}">
                  <a16:creationId xmlns:a16="http://schemas.microsoft.com/office/drawing/2014/main" id="{8542592E-12D6-4A3A-BDE7-96D8CB8AF8C0}"/>
                </a:ext>
              </a:extLst>
            </p:cNvPr>
            <p:cNvSpPr/>
            <p:nvPr/>
          </p:nvSpPr>
          <p:spPr>
            <a:xfrm>
              <a:off x="1434661" y="426289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prstClr val="white">
                    <a:lumMod val="50000"/>
                  </a:prstClr>
                </a:solidFill>
                <a:effectLst/>
                <a:uLnTx/>
                <a:uFillTx/>
                <a:latin typeface="Calibri Light" panose="020F0302020204030204" pitchFamily="34" charset="0"/>
                <a:ea typeface="+mn-ea"/>
                <a:cs typeface="Calibri Light" panose="020F0302020204030204" pitchFamily="34" charset="0"/>
              </a:endParaRPr>
            </a:p>
          </p:txBody>
        </p:sp>
        <p:sp>
          <p:nvSpPr>
            <p:cNvPr id="27" name="Text Placeholder 19">
              <a:extLst>
                <a:ext uri="{FF2B5EF4-FFF2-40B4-BE49-F238E27FC236}">
                  <a16:creationId xmlns:a16="http://schemas.microsoft.com/office/drawing/2014/main" id="{C2C9298D-A28D-4BDD-A2DD-BFF339A5EC67}"/>
                </a:ext>
              </a:extLst>
            </p:cNvPr>
            <p:cNvSpPr txBox="1">
              <a:spLocks/>
            </p:cNvSpPr>
            <p:nvPr/>
          </p:nvSpPr>
          <p:spPr>
            <a:xfrm>
              <a:off x="796395" y="4432807"/>
              <a:ext cx="1343895"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2017</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grpSp>
      <p:grpSp>
        <p:nvGrpSpPr>
          <p:cNvPr id="94" name="Group 93">
            <a:extLst>
              <a:ext uri="{FF2B5EF4-FFF2-40B4-BE49-F238E27FC236}">
                <a16:creationId xmlns:a16="http://schemas.microsoft.com/office/drawing/2014/main" id="{6C8B3BE8-AA26-48F2-844F-96074DE40539}"/>
              </a:ext>
            </a:extLst>
          </p:cNvPr>
          <p:cNvGrpSpPr/>
          <p:nvPr/>
        </p:nvGrpSpPr>
        <p:grpSpPr>
          <a:xfrm>
            <a:off x="1606850" y="4261900"/>
            <a:ext cx="1343895" cy="693993"/>
            <a:chOff x="1934536" y="4268997"/>
            <a:chExt cx="1343895" cy="693993"/>
          </a:xfrm>
        </p:grpSpPr>
        <p:sp>
          <p:nvSpPr>
            <p:cNvPr id="26" name="Oval 25" descr="timeline markers">
              <a:extLst>
                <a:ext uri="{FF2B5EF4-FFF2-40B4-BE49-F238E27FC236}">
                  <a16:creationId xmlns:a16="http://schemas.microsoft.com/office/drawing/2014/main" id="{E6C6297A-BE4D-41D4-9F10-460DE4274B0B}"/>
                </a:ext>
              </a:extLst>
            </p:cNvPr>
            <p:cNvSpPr/>
            <p:nvPr/>
          </p:nvSpPr>
          <p:spPr>
            <a:xfrm>
              <a:off x="2586657" y="4268997"/>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prstClr val="white">
                    <a:lumMod val="50000"/>
                  </a:prstClr>
                </a:solidFill>
                <a:effectLst/>
                <a:uLnTx/>
                <a:uFillTx/>
                <a:latin typeface="Calibri Light" panose="020F0302020204030204" pitchFamily="34" charset="0"/>
                <a:ea typeface="+mn-ea"/>
                <a:cs typeface="Calibri Light" panose="020F0302020204030204" pitchFamily="34" charset="0"/>
              </a:endParaRPr>
            </a:p>
          </p:txBody>
        </p:sp>
        <p:sp>
          <p:nvSpPr>
            <p:cNvPr id="30" name="Text Placeholder 19">
              <a:extLst>
                <a:ext uri="{FF2B5EF4-FFF2-40B4-BE49-F238E27FC236}">
                  <a16:creationId xmlns:a16="http://schemas.microsoft.com/office/drawing/2014/main" id="{601D894A-2282-444C-89E2-FFB30F0C9C85}"/>
                </a:ext>
              </a:extLst>
            </p:cNvPr>
            <p:cNvSpPr txBox="1">
              <a:spLocks/>
            </p:cNvSpPr>
            <p:nvPr/>
          </p:nvSpPr>
          <p:spPr>
            <a:xfrm>
              <a:off x="1934536" y="4451270"/>
              <a:ext cx="1343895"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2018</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grpSp>
      <p:grpSp>
        <p:nvGrpSpPr>
          <p:cNvPr id="98" name="Group 97">
            <a:extLst>
              <a:ext uri="{FF2B5EF4-FFF2-40B4-BE49-F238E27FC236}">
                <a16:creationId xmlns:a16="http://schemas.microsoft.com/office/drawing/2014/main" id="{B1F1A01C-E19F-4F43-93A6-E5CB55899581}"/>
              </a:ext>
            </a:extLst>
          </p:cNvPr>
          <p:cNvGrpSpPr/>
          <p:nvPr/>
        </p:nvGrpSpPr>
        <p:grpSpPr>
          <a:xfrm>
            <a:off x="6585899" y="4267680"/>
            <a:ext cx="1381138" cy="676262"/>
            <a:chOff x="9952030" y="4262894"/>
            <a:chExt cx="1381138" cy="676262"/>
          </a:xfrm>
        </p:grpSpPr>
        <p:sp>
          <p:nvSpPr>
            <p:cNvPr id="28" name="Text Placeholder 19">
              <a:extLst>
                <a:ext uri="{FF2B5EF4-FFF2-40B4-BE49-F238E27FC236}">
                  <a16:creationId xmlns:a16="http://schemas.microsoft.com/office/drawing/2014/main" id="{FEAF75DF-C821-4A6E-8CAD-5A3229A0CB8F}"/>
                </a:ext>
              </a:extLst>
            </p:cNvPr>
            <p:cNvSpPr txBox="1">
              <a:spLocks/>
            </p:cNvSpPr>
            <p:nvPr/>
          </p:nvSpPr>
          <p:spPr>
            <a:xfrm>
              <a:off x="9952030" y="4427436"/>
              <a:ext cx="1381138"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2021</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72" name="Oval 71" descr="timeline markers">
              <a:extLst>
                <a:ext uri="{FF2B5EF4-FFF2-40B4-BE49-F238E27FC236}">
                  <a16:creationId xmlns:a16="http://schemas.microsoft.com/office/drawing/2014/main" id="{B5852C34-E473-40C0-89E1-DECF83E6BFC3}"/>
                </a:ext>
              </a:extLst>
            </p:cNvPr>
            <p:cNvSpPr/>
            <p:nvPr/>
          </p:nvSpPr>
          <p:spPr>
            <a:xfrm>
              <a:off x="10583517" y="426289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srgbClr val="FFFFFF"/>
                </a:solidFill>
                <a:effectLst/>
                <a:uLnTx/>
                <a:uFillTx/>
                <a:latin typeface="Calibri Light" panose="020F0302020204030204" pitchFamily="34" charset="0"/>
                <a:ea typeface="+mn-ea"/>
                <a:cs typeface="Calibri Light" panose="020F0302020204030204" pitchFamily="34" charset="0"/>
              </a:endParaRPr>
            </a:p>
          </p:txBody>
        </p:sp>
      </p:grpSp>
      <p:grpSp>
        <p:nvGrpSpPr>
          <p:cNvPr id="97" name="Group 96">
            <a:extLst>
              <a:ext uri="{FF2B5EF4-FFF2-40B4-BE49-F238E27FC236}">
                <a16:creationId xmlns:a16="http://schemas.microsoft.com/office/drawing/2014/main" id="{8623832D-4F1A-45B8-9A94-29389A7C019D}"/>
              </a:ext>
            </a:extLst>
          </p:cNvPr>
          <p:cNvGrpSpPr/>
          <p:nvPr/>
        </p:nvGrpSpPr>
        <p:grpSpPr>
          <a:xfrm>
            <a:off x="4827620" y="4259330"/>
            <a:ext cx="1381138" cy="684919"/>
            <a:chOff x="6731664" y="4268997"/>
            <a:chExt cx="1381138" cy="684919"/>
          </a:xfrm>
        </p:grpSpPr>
        <p:sp>
          <p:nvSpPr>
            <p:cNvPr id="73" name="Text Placeholder 19">
              <a:extLst>
                <a:ext uri="{FF2B5EF4-FFF2-40B4-BE49-F238E27FC236}">
                  <a16:creationId xmlns:a16="http://schemas.microsoft.com/office/drawing/2014/main" id="{6EC1CA4D-0236-460E-82FE-F2D37702245A}"/>
                </a:ext>
              </a:extLst>
            </p:cNvPr>
            <p:cNvSpPr txBox="1">
              <a:spLocks/>
            </p:cNvSpPr>
            <p:nvPr/>
          </p:nvSpPr>
          <p:spPr>
            <a:xfrm>
              <a:off x="6731664" y="4442196"/>
              <a:ext cx="1381138"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2020</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96" name="Oval 95" descr="timeline markers">
              <a:extLst>
                <a:ext uri="{FF2B5EF4-FFF2-40B4-BE49-F238E27FC236}">
                  <a16:creationId xmlns:a16="http://schemas.microsoft.com/office/drawing/2014/main" id="{4D3353EA-D1B7-4201-BD36-C667C2B92A02}"/>
                </a:ext>
              </a:extLst>
            </p:cNvPr>
            <p:cNvSpPr/>
            <p:nvPr/>
          </p:nvSpPr>
          <p:spPr>
            <a:xfrm>
              <a:off x="7390145" y="4268997"/>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srgbClr val="FFFFFF"/>
                </a:solidFill>
                <a:effectLst/>
                <a:uLnTx/>
                <a:uFillTx/>
                <a:latin typeface="Calibri Light" panose="020F0302020204030204" pitchFamily="34" charset="0"/>
                <a:ea typeface="+mn-ea"/>
                <a:cs typeface="Calibri Light" panose="020F0302020204030204" pitchFamily="34" charset="0"/>
              </a:endParaRPr>
            </a:p>
          </p:txBody>
        </p:sp>
      </p:grpSp>
      <p:grpSp>
        <p:nvGrpSpPr>
          <p:cNvPr id="2048" name="Group 2047">
            <a:extLst>
              <a:ext uri="{FF2B5EF4-FFF2-40B4-BE49-F238E27FC236}">
                <a16:creationId xmlns:a16="http://schemas.microsoft.com/office/drawing/2014/main" id="{A55BBF38-3302-4198-8992-6D1D36B1C385}"/>
              </a:ext>
            </a:extLst>
          </p:cNvPr>
          <p:cNvGrpSpPr/>
          <p:nvPr/>
        </p:nvGrpSpPr>
        <p:grpSpPr>
          <a:xfrm>
            <a:off x="5179829" y="2469417"/>
            <a:ext cx="1702755" cy="1863353"/>
            <a:chOff x="6840178" y="4131398"/>
            <a:chExt cx="1702755" cy="1863353"/>
          </a:xfrm>
        </p:grpSpPr>
        <p:cxnSp>
          <p:nvCxnSpPr>
            <p:cNvPr id="109" name="Straight Connector 108">
              <a:extLst>
                <a:ext uri="{FF2B5EF4-FFF2-40B4-BE49-F238E27FC236}">
                  <a16:creationId xmlns:a16="http://schemas.microsoft.com/office/drawing/2014/main" id="{BD332F6D-915E-4C91-A8B2-57414D016E1D}"/>
                </a:ext>
              </a:extLst>
            </p:cNvPr>
            <p:cNvCxnSpPr>
              <a:cxnSpLocks/>
            </p:cNvCxnSpPr>
            <p:nvPr/>
          </p:nvCxnSpPr>
          <p:spPr>
            <a:xfrm flipH="1">
              <a:off x="7681411" y="5109206"/>
              <a:ext cx="10144" cy="88554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214F2226-C9DD-486F-85B1-8F28AAFBB89C}"/>
                </a:ext>
              </a:extLst>
            </p:cNvPr>
            <p:cNvSpPr txBox="1"/>
            <p:nvPr/>
          </p:nvSpPr>
          <p:spPr>
            <a:xfrm>
              <a:off x="6840178" y="4131398"/>
              <a:ext cx="17027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rPr>
                <a:t>Coyote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i="1">
                <a:solidFill>
                  <a:srgbClr val="FF0000"/>
                </a:solidFill>
                <a:latin typeface="Calibri Light" panose="020F0302020204030204" pitchFamily="34" charset="0"/>
                <a:cs typeface="Calibri Light" panose="020F03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i="1" err="1">
                  <a:solidFill>
                    <a:srgbClr val="FF0000"/>
                  </a:solidFill>
                  <a:latin typeface="Calibri Light" panose="020F0302020204030204" pitchFamily="34" charset="0"/>
                  <a:cs typeface="Calibri Light" panose="020F0302020204030204" pitchFamily="34" charset="0"/>
                </a:rPr>
                <a:t>.Net</a:t>
              </a:r>
              <a:r>
                <a:rPr lang="en-US" b="1" i="1">
                  <a:solidFill>
                    <a:srgbClr val="FF0000"/>
                  </a:solidFill>
                  <a:latin typeface="Calibri Light" panose="020F0302020204030204" pitchFamily="34" charset="0"/>
                  <a:cs typeface="Calibri Light" panose="020F0302020204030204" pitchFamily="34" charset="0"/>
                </a:rPr>
                <a:t> </a:t>
              </a:r>
              <a:r>
                <a:rPr lang="en-US" b="1" i="1" err="1">
                  <a:solidFill>
                    <a:srgbClr val="FF0000"/>
                  </a:solidFill>
                  <a:latin typeface="Calibri Light" panose="020F0302020204030204" pitchFamily="34" charset="0"/>
                  <a:cs typeface="Calibri Light" panose="020F0302020204030204" pitchFamily="34" charset="0"/>
                </a:rPr>
                <a:t>Intrinsics</a:t>
              </a:r>
              <a:endPar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endParaRPr>
            </a:p>
          </p:txBody>
        </p:sp>
      </p:grpSp>
      <p:grpSp>
        <p:nvGrpSpPr>
          <p:cNvPr id="92" name="Group 91">
            <a:extLst>
              <a:ext uri="{FF2B5EF4-FFF2-40B4-BE49-F238E27FC236}">
                <a16:creationId xmlns:a16="http://schemas.microsoft.com/office/drawing/2014/main" id="{06B0C1D2-02D1-4014-9AB1-EEAE008007D6}"/>
              </a:ext>
            </a:extLst>
          </p:cNvPr>
          <p:cNvGrpSpPr/>
          <p:nvPr/>
        </p:nvGrpSpPr>
        <p:grpSpPr>
          <a:xfrm>
            <a:off x="5113675" y="4444173"/>
            <a:ext cx="1992298" cy="2076193"/>
            <a:chOff x="5325539" y="4365888"/>
            <a:chExt cx="1992298" cy="2076193"/>
          </a:xfrm>
        </p:grpSpPr>
        <p:grpSp>
          <p:nvGrpSpPr>
            <p:cNvPr id="84" name="Group 83">
              <a:extLst>
                <a:ext uri="{FF2B5EF4-FFF2-40B4-BE49-F238E27FC236}">
                  <a16:creationId xmlns:a16="http://schemas.microsoft.com/office/drawing/2014/main" id="{5ECB6AB5-96D3-4DDA-A378-F0969187FB53}"/>
                </a:ext>
              </a:extLst>
            </p:cNvPr>
            <p:cNvGrpSpPr/>
            <p:nvPr/>
          </p:nvGrpSpPr>
          <p:grpSpPr>
            <a:xfrm>
              <a:off x="5325539" y="4365888"/>
              <a:ext cx="1992298" cy="2076193"/>
              <a:chOff x="1472888" y="1369073"/>
              <a:chExt cx="1992298" cy="2076193"/>
            </a:xfrm>
          </p:grpSpPr>
          <p:cxnSp>
            <p:nvCxnSpPr>
              <p:cNvPr id="88" name="Straight Connector 87">
                <a:extLst>
                  <a:ext uri="{FF2B5EF4-FFF2-40B4-BE49-F238E27FC236}">
                    <a16:creationId xmlns:a16="http://schemas.microsoft.com/office/drawing/2014/main" id="{EF910D25-CDA1-4CA9-837D-5A5F5A36C26B}"/>
                  </a:ext>
                </a:extLst>
              </p:cNvPr>
              <p:cNvCxnSpPr>
                <a:cxnSpLocks/>
              </p:cNvCxnSpPr>
              <p:nvPr/>
            </p:nvCxnSpPr>
            <p:spPr>
              <a:xfrm>
                <a:off x="2649793" y="1369073"/>
                <a:ext cx="0" cy="574027"/>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C47A8090-8B34-452A-BB96-6C43D5D80CEA}"/>
                  </a:ext>
                </a:extLst>
              </p:cNvPr>
              <p:cNvSpPr txBox="1"/>
              <p:nvPr/>
            </p:nvSpPr>
            <p:spPr>
              <a:xfrm>
                <a:off x="1472888" y="2891268"/>
                <a:ext cx="1992298"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Light" panose="020F0302020204030204" pitchFamily="34" charset="0"/>
                    <a:ea typeface="+mn-ea"/>
                    <a:cs typeface="Calibri Light" panose="020F0302020204030204" pitchFamily="34" charset="0"/>
                  </a:rPr>
                  <a:t>Azure Blockchain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 services</a:t>
                </a:r>
              </a:p>
            </p:txBody>
          </p:sp>
        </p:grpSp>
        <p:pic>
          <p:nvPicPr>
            <p:cNvPr id="91" name="Graphic 90">
              <a:extLst>
                <a:ext uri="{FF2B5EF4-FFF2-40B4-BE49-F238E27FC236}">
                  <a16:creationId xmlns:a16="http://schemas.microsoft.com/office/drawing/2014/main" id="{384C5EDE-B50A-4E8E-B1D8-4BA23C2383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65124" y="5018037"/>
              <a:ext cx="912033" cy="912033"/>
            </a:xfrm>
            <a:prstGeom prst="rect">
              <a:avLst/>
            </a:prstGeom>
          </p:spPr>
        </p:pic>
      </p:grpSp>
      <p:grpSp>
        <p:nvGrpSpPr>
          <p:cNvPr id="8" name="Group 7">
            <a:extLst>
              <a:ext uri="{FF2B5EF4-FFF2-40B4-BE49-F238E27FC236}">
                <a16:creationId xmlns:a16="http://schemas.microsoft.com/office/drawing/2014/main" id="{6AE732F7-DF88-E59F-8FEE-2BCDF9B6AD61}"/>
              </a:ext>
            </a:extLst>
          </p:cNvPr>
          <p:cNvGrpSpPr/>
          <p:nvPr/>
        </p:nvGrpSpPr>
        <p:grpSpPr>
          <a:xfrm>
            <a:off x="337391" y="2469417"/>
            <a:ext cx="1992298" cy="1870862"/>
            <a:chOff x="1344743" y="2472538"/>
            <a:chExt cx="1992298" cy="1870862"/>
          </a:xfrm>
        </p:grpSpPr>
        <p:grpSp>
          <p:nvGrpSpPr>
            <p:cNvPr id="7" name="Group 6">
              <a:extLst>
                <a:ext uri="{FF2B5EF4-FFF2-40B4-BE49-F238E27FC236}">
                  <a16:creationId xmlns:a16="http://schemas.microsoft.com/office/drawing/2014/main" id="{36441B6C-A7E9-45BB-8FFF-4CCF35C96ADF}"/>
                </a:ext>
              </a:extLst>
            </p:cNvPr>
            <p:cNvGrpSpPr/>
            <p:nvPr/>
          </p:nvGrpSpPr>
          <p:grpSpPr>
            <a:xfrm>
              <a:off x="1344743" y="3348009"/>
              <a:ext cx="1992298" cy="995391"/>
              <a:chOff x="1516193" y="3024159"/>
              <a:chExt cx="1992298" cy="995391"/>
            </a:xfrm>
          </p:grpSpPr>
          <p:sp>
            <p:nvSpPr>
              <p:cNvPr id="23" name="TextBox 22">
                <a:extLst>
                  <a:ext uri="{FF2B5EF4-FFF2-40B4-BE49-F238E27FC236}">
                    <a16:creationId xmlns:a16="http://schemas.microsoft.com/office/drawing/2014/main" id="{603D2AFC-FDEC-4329-AC84-B54BA838B670}"/>
                  </a:ext>
                </a:extLst>
              </p:cNvPr>
              <p:cNvSpPr txBox="1"/>
              <p:nvPr/>
            </p:nvSpPr>
            <p:spPr>
              <a:xfrm>
                <a:off x="1516193" y="3024159"/>
                <a:ext cx="1992298"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CADE4"/>
                    </a:solidFill>
                    <a:effectLst/>
                    <a:uLnTx/>
                    <a:uFillTx/>
                    <a:latin typeface="Calibri Light" panose="020F0302020204030204" pitchFamily="34" charset="0"/>
                    <a:ea typeface="+mn-ea"/>
                    <a:cs typeface="Calibri Light" panose="020F0302020204030204" pitchFamily="34" charset="0"/>
                  </a:rPr>
                  <a:t>Azure Batch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3 services</a:t>
                </a:r>
              </a:p>
            </p:txBody>
          </p:sp>
          <p:cxnSp>
            <p:nvCxnSpPr>
              <p:cNvPr id="4" name="Straight Connector 3">
                <a:extLst>
                  <a:ext uri="{FF2B5EF4-FFF2-40B4-BE49-F238E27FC236}">
                    <a16:creationId xmlns:a16="http://schemas.microsoft.com/office/drawing/2014/main" id="{AD46E573-9A3C-4B2F-A445-B98A72808894}"/>
                  </a:ext>
                </a:extLst>
              </p:cNvPr>
              <p:cNvCxnSpPr>
                <a:cxnSpLocks/>
              </p:cNvCxnSpPr>
              <p:nvPr/>
            </p:nvCxnSpPr>
            <p:spPr>
              <a:xfrm>
                <a:off x="2649793" y="3578157"/>
                <a:ext cx="0" cy="441393"/>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grpSp>
        <p:pic>
          <p:nvPicPr>
            <p:cNvPr id="6" name="Picture 2" descr="See the source image">
              <a:extLst>
                <a:ext uri="{FF2B5EF4-FFF2-40B4-BE49-F238E27FC236}">
                  <a16:creationId xmlns:a16="http://schemas.microsoft.com/office/drawing/2014/main" id="{F72C0362-83B5-84F0-01F4-F88FF8300A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953" y="2472538"/>
              <a:ext cx="875727" cy="8757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BDACD5D1-E6CF-FC3E-9F7F-4B533EEEE158}"/>
              </a:ext>
            </a:extLst>
          </p:cNvPr>
          <p:cNvGrpSpPr/>
          <p:nvPr/>
        </p:nvGrpSpPr>
        <p:grpSpPr>
          <a:xfrm>
            <a:off x="2054343" y="4331309"/>
            <a:ext cx="2045711" cy="2259006"/>
            <a:chOff x="3588496" y="1211192"/>
            <a:chExt cx="2045711" cy="2259006"/>
          </a:xfrm>
        </p:grpSpPr>
        <p:grpSp>
          <p:nvGrpSpPr>
            <p:cNvPr id="33" name="Group 32">
              <a:extLst>
                <a:ext uri="{FF2B5EF4-FFF2-40B4-BE49-F238E27FC236}">
                  <a16:creationId xmlns:a16="http://schemas.microsoft.com/office/drawing/2014/main" id="{4463C861-B06F-42A8-AED5-3C70E78F6BC3}"/>
                </a:ext>
              </a:extLst>
            </p:cNvPr>
            <p:cNvGrpSpPr/>
            <p:nvPr/>
          </p:nvGrpSpPr>
          <p:grpSpPr>
            <a:xfrm>
              <a:off x="3588496" y="1211192"/>
              <a:ext cx="2045711" cy="2259006"/>
              <a:chOff x="1672693" y="1264009"/>
              <a:chExt cx="2045711" cy="2259006"/>
            </a:xfrm>
          </p:grpSpPr>
          <p:cxnSp>
            <p:nvCxnSpPr>
              <p:cNvPr id="37" name="Straight Connector 36">
                <a:extLst>
                  <a:ext uri="{FF2B5EF4-FFF2-40B4-BE49-F238E27FC236}">
                    <a16:creationId xmlns:a16="http://schemas.microsoft.com/office/drawing/2014/main" id="{9F9578EF-917D-450F-8AFD-C0997B159D29}"/>
                  </a:ext>
                </a:extLst>
              </p:cNvPr>
              <p:cNvCxnSpPr>
                <a:cxnSpLocks/>
              </p:cNvCxnSpPr>
              <p:nvPr/>
            </p:nvCxnSpPr>
            <p:spPr>
              <a:xfrm>
                <a:off x="2701310" y="1264009"/>
                <a:ext cx="0" cy="753201"/>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21CF25FC-FE45-4A41-A944-718CE8D94DAC}"/>
                  </a:ext>
                </a:extLst>
              </p:cNvPr>
              <p:cNvSpPr txBox="1"/>
              <p:nvPr/>
            </p:nvSpPr>
            <p:spPr>
              <a:xfrm>
                <a:off x="1672693" y="2969017"/>
                <a:ext cx="2045711"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Light" panose="020F0302020204030204" pitchFamily="34" charset="0"/>
                    <a:ea typeface="+mn-ea"/>
                    <a:cs typeface="Calibri Light" panose="020F0302020204030204" pitchFamily="34" charset="0"/>
                  </a:rPr>
                  <a:t>Azure Compute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latin typeface="Calibri Light" panose="020F0302020204030204" pitchFamily="34" charset="0"/>
                    <a:cs typeface="Calibri Light" panose="020F0302020204030204" pitchFamily="34" charset="0"/>
                  </a:rPr>
                  <a:t>&gt;</a:t>
                </a: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10 services</a:t>
                </a:r>
              </a:p>
            </p:txBody>
          </p:sp>
        </p:grpSp>
        <p:pic>
          <p:nvPicPr>
            <p:cNvPr id="14" name="Picture 4" descr="See the source image">
              <a:extLst>
                <a:ext uri="{FF2B5EF4-FFF2-40B4-BE49-F238E27FC236}">
                  <a16:creationId xmlns:a16="http://schemas.microsoft.com/office/drawing/2014/main" id="{E962D344-9BFA-AD56-5040-726D633D6E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8519" y="2059514"/>
              <a:ext cx="1268076" cy="8369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34C1EBD5-90DC-184B-B237-7AC21717BF2C}"/>
              </a:ext>
            </a:extLst>
          </p:cNvPr>
          <p:cNvGrpSpPr/>
          <p:nvPr/>
        </p:nvGrpSpPr>
        <p:grpSpPr>
          <a:xfrm>
            <a:off x="9560458" y="2492355"/>
            <a:ext cx="1992298" cy="1853382"/>
            <a:chOff x="10059626" y="5422111"/>
            <a:chExt cx="1992298" cy="1853382"/>
          </a:xfrm>
        </p:grpSpPr>
        <p:grpSp>
          <p:nvGrpSpPr>
            <p:cNvPr id="18" name="Group 17">
              <a:extLst>
                <a:ext uri="{FF2B5EF4-FFF2-40B4-BE49-F238E27FC236}">
                  <a16:creationId xmlns:a16="http://schemas.microsoft.com/office/drawing/2014/main" id="{4D5D0A83-536F-C104-849F-83B5C9A506EB}"/>
                </a:ext>
              </a:extLst>
            </p:cNvPr>
            <p:cNvGrpSpPr/>
            <p:nvPr/>
          </p:nvGrpSpPr>
          <p:grpSpPr>
            <a:xfrm>
              <a:off x="10059626" y="5651777"/>
              <a:ext cx="1992298" cy="1623716"/>
              <a:chOff x="1472888" y="2664120"/>
              <a:chExt cx="1992298" cy="1623716"/>
            </a:xfrm>
          </p:grpSpPr>
          <p:cxnSp>
            <p:nvCxnSpPr>
              <p:cNvPr id="20" name="Straight Connector 19">
                <a:extLst>
                  <a:ext uri="{FF2B5EF4-FFF2-40B4-BE49-F238E27FC236}">
                    <a16:creationId xmlns:a16="http://schemas.microsoft.com/office/drawing/2014/main" id="{E02CC5CA-0D90-24F6-5E4D-D88F88089FCD}"/>
                  </a:ext>
                </a:extLst>
              </p:cNvPr>
              <p:cNvCxnSpPr>
                <a:cxnSpLocks/>
              </p:cNvCxnSpPr>
              <p:nvPr/>
            </p:nvCxnSpPr>
            <p:spPr>
              <a:xfrm>
                <a:off x="2496228" y="2664120"/>
                <a:ext cx="0" cy="1623716"/>
              </a:xfrm>
              <a:prstGeom prst="line">
                <a:avLst/>
              </a:prstGeom>
              <a:ln w="19050">
                <a:solidFill>
                  <a:srgbClr val="1CADE4"/>
                </a:solidFill>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740ECA4-367F-F78F-1859-1459BC4AD713}"/>
                  </a:ext>
                </a:extLst>
              </p:cNvPr>
              <p:cNvSpPr txBox="1"/>
              <p:nvPr/>
            </p:nvSpPr>
            <p:spPr>
              <a:xfrm>
                <a:off x="1472888" y="3219337"/>
                <a:ext cx="1992298" cy="553998"/>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F0"/>
                    </a:solidFill>
                    <a:effectLst/>
                    <a:uLnTx/>
                    <a:uFillTx/>
                    <a:latin typeface="Calibri Light" panose="020F0302020204030204" pitchFamily="34" charset="0"/>
                    <a:ea typeface="+mn-ea"/>
                    <a:cs typeface="Calibri Light" panose="020F0302020204030204" pitchFamily="34" charset="0"/>
                  </a:rPr>
                  <a:t>Microsoft Teams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3 services</a:t>
                </a:r>
              </a:p>
            </p:txBody>
          </p:sp>
        </p:grpSp>
        <p:pic>
          <p:nvPicPr>
            <p:cNvPr id="19" name="Picture 2" descr="See the source image">
              <a:extLst>
                <a:ext uri="{FF2B5EF4-FFF2-40B4-BE49-F238E27FC236}">
                  <a16:creationId xmlns:a16="http://schemas.microsoft.com/office/drawing/2014/main" id="{DB18DE1B-8D32-BD4E-F2AF-313879B0EA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21366" y="5422111"/>
              <a:ext cx="852696" cy="7930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D6FB7A05-BF44-9C3B-B394-953295443E56}"/>
              </a:ext>
            </a:extLst>
          </p:cNvPr>
          <p:cNvGrpSpPr/>
          <p:nvPr/>
        </p:nvGrpSpPr>
        <p:grpSpPr>
          <a:xfrm>
            <a:off x="8129163" y="4244475"/>
            <a:ext cx="1381138" cy="676262"/>
            <a:chOff x="9952030" y="4262894"/>
            <a:chExt cx="1381138" cy="676262"/>
          </a:xfrm>
        </p:grpSpPr>
        <p:sp>
          <p:nvSpPr>
            <p:cNvPr id="31" name="Text Placeholder 19">
              <a:extLst>
                <a:ext uri="{FF2B5EF4-FFF2-40B4-BE49-F238E27FC236}">
                  <a16:creationId xmlns:a16="http://schemas.microsoft.com/office/drawing/2014/main" id="{ACFFF50A-EDA6-7F6F-CFA2-218FDEC08AF4}"/>
                </a:ext>
              </a:extLst>
            </p:cNvPr>
            <p:cNvSpPr txBox="1">
              <a:spLocks/>
            </p:cNvSpPr>
            <p:nvPr/>
          </p:nvSpPr>
          <p:spPr>
            <a:xfrm>
              <a:off x="9952030" y="4427436"/>
              <a:ext cx="1381138" cy="51172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n-US" sz="28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2022</a:t>
              </a:r>
              <a:endParaRPr kumimoji="0" lang="en-US" sz="28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32" name="Oval 31" descr="timeline markers">
              <a:extLst>
                <a:ext uri="{FF2B5EF4-FFF2-40B4-BE49-F238E27FC236}">
                  <a16:creationId xmlns:a16="http://schemas.microsoft.com/office/drawing/2014/main" id="{FC932CE8-D3B7-8C0A-945A-A9526A0E9843}"/>
                </a:ext>
              </a:extLst>
            </p:cNvPr>
            <p:cNvSpPr/>
            <p:nvPr/>
          </p:nvSpPr>
          <p:spPr>
            <a:xfrm>
              <a:off x="10583517" y="426289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000000"/>
                  </a:solidFill>
                </a:ln>
                <a:solidFill>
                  <a:srgbClr val="FFFFFF"/>
                </a:solidFill>
                <a:effectLst/>
                <a:uLnTx/>
                <a:uFillTx/>
                <a:latin typeface="Calibri Light" panose="020F0302020204030204" pitchFamily="34" charset="0"/>
                <a:ea typeface="+mn-ea"/>
                <a:cs typeface="Calibri Light" panose="020F0302020204030204" pitchFamily="34" charset="0"/>
              </a:endParaRPr>
            </a:p>
          </p:txBody>
        </p:sp>
      </p:grpSp>
      <p:cxnSp>
        <p:nvCxnSpPr>
          <p:cNvPr id="47" name="Straight Connector 46" descr="timeline">
            <a:extLst>
              <a:ext uri="{FF2B5EF4-FFF2-40B4-BE49-F238E27FC236}">
                <a16:creationId xmlns:a16="http://schemas.microsoft.com/office/drawing/2014/main" id="{2D55C5CF-AF26-DAEA-F852-C6B9B0656E1C}"/>
              </a:ext>
            </a:extLst>
          </p:cNvPr>
          <p:cNvCxnSpPr>
            <a:cxnSpLocks/>
          </p:cNvCxnSpPr>
          <p:nvPr/>
        </p:nvCxnSpPr>
        <p:spPr>
          <a:xfrm flipH="1">
            <a:off x="10761650" y="4341404"/>
            <a:ext cx="508261"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 name="Group 2">
            <a:extLst>
              <a:ext uri="{FF2B5EF4-FFF2-40B4-BE49-F238E27FC236}">
                <a16:creationId xmlns:a16="http://schemas.microsoft.com/office/drawing/2014/main" id="{59B8142E-04EF-3E72-3038-04B6EBF56B8B}"/>
              </a:ext>
            </a:extLst>
          </p:cNvPr>
          <p:cNvGrpSpPr/>
          <p:nvPr/>
        </p:nvGrpSpPr>
        <p:grpSpPr>
          <a:xfrm>
            <a:off x="161624" y="4350799"/>
            <a:ext cx="1702755" cy="1502499"/>
            <a:chOff x="6786739" y="3922975"/>
            <a:chExt cx="1702755" cy="1502499"/>
          </a:xfrm>
        </p:grpSpPr>
        <p:cxnSp>
          <p:nvCxnSpPr>
            <p:cNvPr id="9" name="Straight Connector 8">
              <a:extLst>
                <a:ext uri="{FF2B5EF4-FFF2-40B4-BE49-F238E27FC236}">
                  <a16:creationId xmlns:a16="http://schemas.microsoft.com/office/drawing/2014/main" id="{DE4B9C14-DB31-CA89-76D3-1D824A7E37D1}"/>
                </a:ext>
              </a:extLst>
            </p:cNvPr>
            <p:cNvCxnSpPr>
              <a:cxnSpLocks/>
            </p:cNvCxnSpPr>
            <p:nvPr/>
          </p:nvCxnSpPr>
          <p:spPr>
            <a:xfrm>
              <a:off x="7660168" y="3922975"/>
              <a:ext cx="0" cy="56961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80B0921-944B-7E58-1C46-090247D201B5}"/>
                </a:ext>
              </a:extLst>
            </p:cNvPr>
            <p:cNvSpPr txBox="1"/>
            <p:nvPr/>
          </p:nvSpPr>
          <p:spPr>
            <a:xfrm>
              <a:off x="6786739" y="4502144"/>
              <a:ext cx="17027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i="1">
                  <a:solidFill>
                    <a:srgbClr val="FF0000"/>
                  </a:solidFill>
                  <a:latin typeface="Calibri Light" panose="020F0302020204030204" pitchFamily="34" charset="0"/>
                  <a:cs typeface="Calibri Light" panose="020F0302020204030204" pitchFamily="34" charset="0"/>
                </a:rPr>
                <a:t>State Machines</a:t>
              </a:r>
            </a:p>
          </p:txBody>
        </p:sp>
      </p:grpSp>
      <p:sp>
        <p:nvSpPr>
          <p:cNvPr id="15" name="Arrow: Right 14">
            <a:extLst>
              <a:ext uri="{FF2B5EF4-FFF2-40B4-BE49-F238E27FC236}">
                <a16:creationId xmlns:a16="http://schemas.microsoft.com/office/drawing/2014/main" id="{648A34BC-BC79-6B6B-F43C-018D5EA86DB2}"/>
              </a:ext>
            </a:extLst>
          </p:cNvPr>
          <p:cNvSpPr/>
          <p:nvPr/>
        </p:nvSpPr>
        <p:spPr>
          <a:xfrm flipV="1">
            <a:off x="1470991" y="3997537"/>
            <a:ext cx="5161722" cy="45719"/>
          </a:xfrm>
          <a:prstGeom prst="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494ECB47-D63F-C9F3-12E3-7F7608C96C1F}"/>
              </a:ext>
            </a:extLst>
          </p:cNvPr>
          <p:cNvSpPr/>
          <p:nvPr/>
        </p:nvSpPr>
        <p:spPr>
          <a:xfrm>
            <a:off x="3091231" y="4818084"/>
            <a:ext cx="5502804" cy="45719"/>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E57CEB42-C8F5-2581-8850-BA3D404D25E1}"/>
              </a:ext>
            </a:extLst>
          </p:cNvPr>
          <p:cNvSpPr/>
          <p:nvPr/>
        </p:nvSpPr>
        <p:spPr>
          <a:xfrm flipV="1">
            <a:off x="4434373" y="4137509"/>
            <a:ext cx="4789135" cy="5139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7201788-3389-9AF6-1C08-AA85C0339D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83390" y="705097"/>
            <a:ext cx="1897148" cy="850316"/>
          </a:xfrm>
          <a:prstGeom prst="rect">
            <a:avLst/>
          </a:prstGeom>
        </p:spPr>
      </p:pic>
      <p:sp>
        <p:nvSpPr>
          <p:cNvPr id="21" name="TextBox 20">
            <a:extLst>
              <a:ext uri="{FF2B5EF4-FFF2-40B4-BE49-F238E27FC236}">
                <a16:creationId xmlns:a16="http://schemas.microsoft.com/office/drawing/2014/main" id="{3D9826B4-685C-8A6B-B2CF-1B1468896F5B}"/>
              </a:ext>
            </a:extLst>
          </p:cNvPr>
          <p:cNvSpPr txBox="1"/>
          <p:nvPr/>
        </p:nvSpPr>
        <p:spPr>
          <a:xfrm>
            <a:off x="8459483" y="2458865"/>
            <a:ext cx="17027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rPr>
              <a:t>Coyote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a:ln>
                <a:noFill/>
              </a:ln>
              <a:solidFill>
                <a:srgbClr val="FF0000"/>
              </a:solidFill>
              <a:effectLst/>
              <a:uLnTx/>
              <a:uFillTx/>
              <a:latin typeface="Calibri Light" panose="020F0302020204030204" pitchFamily="34" charset="0"/>
              <a:ea typeface="+mn-ea"/>
              <a:cs typeface="Calibri Light" panose="020F03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i="1">
                <a:solidFill>
                  <a:srgbClr val="FF0000"/>
                </a:solidFill>
                <a:latin typeface="Calibri Light" panose="020F0302020204030204" pitchFamily="34" charset="0"/>
                <a:cs typeface="Calibri Light" panose="020F0302020204030204" pitchFamily="34" charset="0"/>
              </a:rPr>
              <a:t>C++</a:t>
            </a:r>
          </a:p>
        </p:txBody>
      </p:sp>
      <p:cxnSp>
        <p:nvCxnSpPr>
          <p:cNvPr id="35" name="Straight Connector 34">
            <a:extLst>
              <a:ext uri="{FF2B5EF4-FFF2-40B4-BE49-F238E27FC236}">
                <a16:creationId xmlns:a16="http://schemas.microsoft.com/office/drawing/2014/main" id="{153269E6-31A6-E2A3-358E-C880807E063C}"/>
              </a:ext>
            </a:extLst>
          </p:cNvPr>
          <p:cNvCxnSpPr>
            <a:cxnSpLocks/>
          </p:cNvCxnSpPr>
          <p:nvPr/>
        </p:nvCxnSpPr>
        <p:spPr>
          <a:xfrm flipH="1">
            <a:off x="9321936" y="3435761"/>
            <a:ext cx="10144" cy="885545"/>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65574820"/>
      </p:ext>
    </p:extLst>
  </p:cSld>
  <p:clrMapOvr>
    <a:masterClrMapping/>
  </p:clrMapOvr>
  <mc:AlternateContent xmlns:mc="http://schemas.openxmlformats.org/markup-compatibility/2006" xmlns:p14="http://schemas.microsoft.com/office/powerpoint/2010/main">
    <mc:Choice Requires="p14">
      <p:transition spd="slow" p14:dur="2000" advTm="32285"/>
    </mc:Choice>
    <mc:Fallback xmlns="">
      <p:transition spd="slow" advTm="3228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C856-FAE2-40D9-6807-FDAA5489586E}"/>
              </a:ext>
            </a:extLst>
          </p:cNvPr>
          <p:cNvSpPr>
            <a:spLocks noGrp="1"/>
          </p:cNvSpPr>
          <p:nvPr>
            <p:ph type="title"/>
          </p:nvPr>
        </p:nvSpPr>
        <p:spPr/>
        <p:txBody>
          <a:bodyPr/>
          <a:lstStyle/>
          <a:p>
            <a:r>
              <a:rPr lang="en-US">
                <a:solidFill>
                  <a:srgbClr val="FF0000"/>
                </a:solidFill>
              </a:rPr>
              <a:t>Torch</a:t>
            </a:r>
            <a:r>
              <a:rPr lang="en-US"/>
              <a:t>: Discover Synchronization “</a:t>
            </a:r>
            <a:r>
              <a:rPr lang="en-US" err="1"/>
              <a:t>Torchpoints</a:t>
            </a:r>
            <a:r>
              <a:rPr lang="en-US"/>
              <a:t>”</a:t>
            </a:r>
          </a:p>
        </p:txBody>
      </p:sp>
      <p:grpSp>
        <p:nvGrpSpPr>
          <p:cNvPr id="24" name="Group 23">
            <a:extLst>
              <a:ext uri="{FF2B5EF4-FFF2-40B4-BE49-F238E27FC236}">
                <a16:creationId xmlns:a16="http://schemas.microsoft.com/office/drawing/2014/main" id="{C1D2D710-60AC-442C-9913-A66AF4E15447}"/>
              </a:ext>
            </a:extLst>
          </p:cNvPr>
          <p:cNvGrpSpPr/>
          <p:nvPr/>
        </p:nvGrpSpPr>
        <p:grpSpPr>
          <a:xfrm>
            <a:off x="6551438" y="3141573"/>
            <a:ext cx="2248682" cy="2258676"/>
            <a:chOff x="8205267" y="2110647"/>
            <a:chExt cx="3615583" cy="3689518"/>
          </a:xfrm>
        </p:grpSpPr>
        <p:sp>
          <p:nvSpPr>
            <p:cNvPr id="34" name="Arrow: Down 33">
              <a:extLst>
                <a:ext uri="{FF2B5EF4-FFF2-40B4-BE49-F238E27FC236}">
                  <a16:creationId xmlns:a16="http://schemas.microsoft.com/office/drawing/2014/main" id="{7F4C168E-C188-4114-9A39-37B8D5998C8A}"/>
                </a:ext>
              </a:extLst>
            </p:cNvPr>
            <p:cNvSpPr/>
            <p:nvPr/>
          </p:nvSpPr>
          <p:spPr>
            <a:xfrm rot="1558583">
              <a:off x="9334161" y="3182984"/>
              <a:ext cx="297690" cy="9482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35" name="Arrow: Down 34">
              <a:extLst>
                <a:ext uri="{FF2B5EF4-FFF2-40B4-BE49-F238E27FC236}">
                  <a16:creationId xmlns:a16="http://schemas.microsoft.com/office/drawing/2014/main" id="{108076DF-B6EE-4EEC-9F31-2340929FB055}"/>
                </a:ext>
              </a:extLst>
            </p:cNvPr>
            <p:cNvSpPr/>
            <p:nvPr/>
          </p:nvSpPr>
          <p:spPr>
            <a:xfrm rot="19834824">
              <a:off x="10388430" y="3213756"/>
              <a:ext cx="297690" cy="9482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36" name="Arrow: Down 35">
              <a:extLst>
                <a:ext uri="{FF2B5EF4-FFF2-40B4-BE49-F238E27FC236}">
                  <a16:creationId xmlns:a16="http://schemas.microsoft.com/office/drawing/2014/main" id="{66B58A47-3438-4864-97F4-393D37EFEE1C}"/>
                </a:ext>
              </a:extLst>
            </p:cNvPr>
            <p:cNvSpPr/>
            <p:nvPr/>
          </p:nvSpPr>
          <p:spPr>
            <a:xfrm rot="1558583">
              <a:off x="10570381" y="4406888"/>
              <a:ext cx="297690" cy="9482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37" name="Arrow: Down 36">
              <a:extLst>
                <a:ext uri="{FF2B5EF4-FFF2-40B4-BE49-F238E27FC236}">
                  <a16:creationId xmlns:a16="http://schemas.microsoft.com/office/drawing/2014/main" id="{89360628-49EB-4B6D-9E46-A8079954D9FA}"/>
                </a:ext>
              </a:extLst>
            </p:cNvPr>
            <p:cNvSpPr/>
            <p:nvPr/>
          </p:nvSpPr>
          <p:spPr>
            <a:xfrm rot="19834824">
              <a:off x="9401023" y="4412211"/>
              <a:ext cx="297690" cy="9482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38" name="Rectangle 37">
              <a:extLst>
                <a:ext uri="{FF2B5EF4-FFF2-40B4-BE49-F238E27FC236}">
                  <a16:creationId xmlns:a16="http://schemas.microsoft.com/office/drawing/2014/main" id="{119D5DA2-43D6-4B59-95B6-42A00B443FC9}"/>
                </a:ext>
              </a:extLst>
            </p:cNvPr>
            <p:cNvSpPr/>
            <p:nvPr/>
          </p:nvSpPr>
          <p:spPr>
            <a:xfrm>
              <a:off x="10214887" y="4117360"/>
              <a:ext cx="1605963" cy="537883"/>
            </a:xfrm>
            <a:prstGeom prst="rect">
              <a:avLst/>
            </a:prstGeom>
            <a:solidFill>
              <a:schemeClr val="accent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a:solidFill>
                    <a:schemeClr val="tx1"/>
                  </a:solidFill>
                  <a:latin typeface="Consolas" panose="020B0609020204030204" pitchFamily="49" charset="0"/>
                  <a:cs typeface="Courier New" panose="02070309020205020404" pitchFamily="49" charset="0"/>
                </a:rPr>
                <a:t>API4(...);</a:t>
              </a:r>
              <a:endParaRPr lang="en-US" sz="1100">
                <a:solidFill>
                  <a:schemeClr val="tx1"/>
                </a:solidFill>
              </a:endParaRPr>
            </a:p>
          </p:txBody>
        </p:sp>
        <p:sp>
          <p:nvSpPr>
            <p:cNvPr id="39" name="Rectangle 38">
              <a:extLst>
                <a:ext uri="{FF2B5EF4-FFF2-40B4-BE49-F238E27FC236}">
                  <a16:creationId xmlns:a16="http://schemas.microsoft.com/office/drawing/2014/main" id="{AAFAF056-CB13-4C36-902A-D9B42B7E9261}"/>
                </a:ext>
              </a:extLst>
            </p:cNvPr>
            <p:cNvSpPr/>
            <p:nvPr/>
          </p:nvSpPr>
          <p:spPr>
            <a:xfrm>
              <a:off x="9113264" y="3068490"/>
              <a:ext cx="1605963" cy="537883"/>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a:solidFill>
                    <a:schemeClr val="tx1"/>
                  </a:solidFill>
                  <a:latin typeface="Consolas" panose="020B0609020204030204" pitchFamily="49" charset="0"/>
                  <a:cs typeface="Courier New" panose="02070309020205020404" pitchFamily="49" charset="0"/>
                </a:rPr>
                <a:t>API2(...);</a:t>
              </a:r>
              <a:endParaRPr lang="en-US" sz="1100">
                <a:solidFill>
                  <a:schemeClr val="tx1"/>
                </a:solidFill>
              </a:endParaRPr>
            </a:p>
          </p:txBody>
        </p:sp>
        <p:sp>
          <p:nvSpPr>
            <p:cNvPr id="40" name="Rectangle 39">
              <a:extLst>
                <a:ext uri="{FF2B5EF4-FFF2-40B4-BE49-F238E27FC236}">
                  <a16:creationId xmlns:a16="http://schemas.microsoft.com/office/drawing/2014/main" id="{50EB3B94-053E-4DB7-80B7-D14C417EB6A9}"/>
                </a:ext>
              </a:extLst>
            </p:cNvPr>
            <p:cNvSpPr/>
            <p:nvPr/>
          </p:nvSpPr>
          <p:spPr>
            <a:xfrm>
              <a:off x="8205267" y="4117361"/>
              <a:ext cx="1605963" cy="537883"/>
            </a:xfrm>
            <a:prstGeom prst="rect">
              <a:avLst/>
            </a:prstGeom>
            <a:solidFill>
              <a:schemeClr val="accent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a:solidFill>
                    <a:schemeClr val="tx1"/>
                  </a:solidFill>
                  <a:latin typeface="Consolas" panose="020B0609020204030204" pitchFamily="49" charset="0"/>
                  <a:cs typeface="Courier New" panose="02070309020205020404" pitchFamily="49" charset="0"/>
                </a:rPr>
                <a:t>API3(...);</a:t>
              </a:r>
              <a:endParaRPr lang="en-US" sz="1100">
                <a:solidFill>
                  <a:schemeClr val="tx1"/>
                </a:solidFill>
              </a:endParaRPr>
            </a:p>
          </p:txBody>
        </p:sp>
        <p:sp>
          <p:nvSpPr>
            <p:cNvPr id="41" name="Rectangle 40">
              <a:extLst>
                <a:ext uri="{FF2B5EF4-FFF2-40B4-BE49-F238E27FC236}">
                  <a16:creationId xmlns:a16="http://schemas.microsoft.com/office/drawing/2014/main" id="{EC153D3C-69BD-40FD-A012-11688C3FCCF4}"/>
                </a:ext>
              </a:extLst>
            </p:cNvPr>
            <p:cNvSpPr/>
            <p:nvPr/>
          </p:nvSpPr>
          <p:spPr>
            <a:xfrm>
              <a:off x="9113263" y="2110647"/>
              <a:ext cx="1605963" cy="537883"/>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a:solidFill>
                    <a:schemeClr val="tx1"/>
                  </a:solidFill>
                  <a:latin typeface="Consolas" panose="020B0609020204030204" pitchFamily="49" charset="0"/>
                  <a:cs typeface="Courier New" panose="02070309020205020404" pitchFamily="49" charset="0"/>
                </a:rPr>
                <a:t>API1(...);</a:t>
              </a:r>
              <a:endParaRPr lang="en-US" sz="1100">
                <a:solidFill>
                  <a:schemeClr val="tx1"/>
                </a:solidFill>
              </a:endParaRPr>
            </a:p>
          </p:txBody>
        </p:sp>
        <p:sp>
          <p:nvSpPr>
            <p:cNvPr id="42" name="Rectangle 41">
              <a:extLst>
                <a:ext uri="{FF2B5EF4-FFF2-40B4-BE49-F238E27FC236}">
                  <a16:creationId xmlns:a16="http://schemas.microsoft.com/office/drawing/2014/main" id="{F11E3F83-CAD5-4B9A-9AFF-0917A9D80422}"/>
                </a:ext>
              </a:extLst>
            </p:cNvPr>
            <p:cNvSpPr/>
            <p:nvPr/>
          </p:nvSpPr>
          <p:spPr>
            <a:xfrm>
              <a:off x="9266944" y="5262282"/>
              <a:ext cx="1605963" cy="537883"/>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a:solidFill>
                    <a:schemeClr val="tx1"/>
                  </a:solidFill>
                  <a:latin typeface="Consolas" panose="020B0609020204030204" pitchFamily="49" charset="0"/>
                  <a:cs typeface="Courier New" panose="02070309020205020404" pitchFamily="49" charset="0"/>
                </a:rPr>
                <a:t>API5(...);</a:t>
              </a:r>
              <a:endParaRPr lang="en-US" sz="1100">
                <a:solidFill>
                  <a:schemeClr val="tx1"/>
                </a:solidFill>
              </a:endParaRPr>
            </a:p>
          </p:txBody>
        </p:sp>
        <p:sp>
          <p:nvSpPr>
            <p:cNvPr id="43" name="Arrow: Down 42">
              <a:extLst>
                <a:ext uri="{FF2B5EF4-FFF2-40B4-BE49-F238E27FC236}">
                  <a16:creationId xmlns:a16="http://schemas.microsoft.com/office/drawing/2014/main" id="{A661C98F-B909-4F24-8C39-4A6D3333942E}"/>
                </a:ext>
              </a:extLst>
            </p:cNvPr>
            <p:cNvSpPr/>
            <p:nvPr/>
          </p:nvSpPr>
          <p:spPr>
            <a:xfrm>
              <a:off x="9766406" y="2694585"/>
              <a:ext cx="291993" cy="32785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grpSp>
      <p:grpSp>
        <p:nvGrpSpPr>
          <p:cNvPr id="25" name="Group 24">
            <a:extLst>
              <a:ext uri="{FF2B5EF4-FFF2-40B4-BE49-F238E27FC236}">
                <a16:creationId xmlns:a16="http://schemas.microsoft.com/office/drawing/2014/main" id="{4CA3EB2A-5E13-4091-AC67-773C3C66BB68}"/>
              </a:ext>
            </a:extLst>
          </p:cNvPr>
          <p:cNvGrpSpPr/>
          <p:nvPr/>
        </p:nvGrpSpPr>
        <p:grpSpPr>
          <a:xfrm>
            <a:off x="659425" y="1712461"/>
            <a:ext cx="2757714" cy="4752889"/>
            <a:chOff x="523322" y="1684200"/>
            <a:chExt cx="2757714" cy="4752889"/>
          </a:xfrm>
        </p:grpSpPr>
        <p:sp>
          <p:nvSpPr>
            <p:cNvPr id="32" name="Rectangle: Rounded Corners 31">
              <a:extLst>
                <a:ext uri="{FF2B5EF4-FFF2-40B4-BE49-F238E27FC236}">
                  <a16:creationId xmlns:a16="http://schemas.microsoft.com/office/drawing/2014/main" id="{17B7FA45-E122-4344-98B1-C72554BBA04B}"/>
                </a:ext>
              </a:extLst>
            </p:cNvPr>
            <p:cNvSpPr/>
            <p:nvPr/>
          </p:nvSpPr>
          <p:spPr>
            <a:xfrm>
              <a:off x="523322" y="1684200"/>
              <a:ext cx="2757714" cy="1289277"/>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a:t>Randomized</a:t>
              </a:r>
            </a:p>
          </p:txBody>
        </p:sp>
        <p:sp>
          <p:nvSpPr>
            <p:cNvPr id="33" name="Rectangle 32">
              <a:extLst>
                <a:ext uri="{FF2B5EF4-FFF2-40B4-BE49-F238E27FC236}">
                  <a16:creationId xmlns:a16="http://schemas.microsoft.com/office/drawing/2014/main" id="{CE4A86D2-2F68-41E8-8D13-49DF15EB7B5E}"/>
                </a:ext>
              </a:extLst>
            </p:cNvPr>
            <p:cNvSpPr/>
            <p:nvPr/>
          </p:nvSpPr>
          <p:spPr>
            <a:xfrm>
              <a:off x="523322" y="2728689"/>
              <a:ext cx="2757714" cy="37084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i="1">
                  <a:solidFill>
                    <a:schemeClr val="tx1"/>
                  </a:solidFill>
                </a:rPr>
                <a:t>Trap at all </a:t>
              </a:r>
              <a:r>
                <a:rPr lang="en-US" sz="2000" i="1" err="1">
                  <a:solidFill>
                    <a:schemeClr val="tx1"/>
                  </a:solidFill>
                </a:rPr>
                <a:t>TorchPoints</a:t>
              </a:r>
              <a:r>
                <a:rPr lang="en-US" sz="2000" i="1">
                  <a:solidFill>
                    <a:schemeClr val="tx1"/>
                  </a:solidFill>
                </a:rPr>
                <a:t>, with a probability</a:t>
              </a:r>
            </a:p>
            <a:p>
              <a:pPr algn="ctr"/>
              <a:endParaRPr lang="en-US" sz="2000">
                <a:solidFill>
                  <a:schemeClr val="tx1"/>
                </a:solidFill>
              </a:endParaRPr>
            </a:p>
            <a:p>
              <a:pPr algn="ctr"/>
              <a:endParaRPr lang="en-US" sz="2000">
                <a:solidFill>
                  <a:schemeClr val="tx1"/>
                </a:solidFill>
              </a:endParaRPr>
            </a:p>
            <a:p>
              <a:pPr algn="ctr"/>
              <a:r>
                <a:rPr lang="en-US" sz="2000">
                  <a:solidFill>
                    <a:schemeClr val="tx1"/>
                  </a:solidFill>
                </a:rPr>
                <a:t>+ </a:t>
              </a:r>
              <a:r>
                <a:rPr lang="en-US" sz="2000">
                  <a:solidFill>
                    <a:schemeClr val="accent6">
                      <a:lumMod val="50000"/>
                    </a:schemeClr>
                  </a:solidFill>
                </a:rPr>
                <a:t>Emulates a randomized priority scheduler</a:t>
              </a:r>
            </a:p>
            <a:p>
              <a:pPr algn="ctr"/>
              <a:r>
                <a:rPr lang="en-US" sz="2000">
                  <a:solidFill>
                    <a:schemeClr val="accent6">
                      <a:lumMod val="50000"/>
                    </a:schemeClr>
                  </a:solidFill>
                </a:rPr>
                <a:t>+ Finds each bug with a bounded probability</a:t>
              </a:r>
            </a:p>
            <a:p>
              <a:pPr algn="ctr"/>
              <a:r>
                <a:rPr lang="en-US" sz="2000">
                  <a:solidFill>
                    <a:schemeClr val="tx1"/>
                  </a:solidFill>
                </a:rPr>
                <a:t>- </a:t>
              </a:r>
              <a:r>
                <a:rPr lang="en-US" sz="2000">
                  <a:solidFill>
                    <a:srgbClr val="FF0000"/>
                  </a:solidFill>
                </a:rPr>
                <a:t>Too many traps, may cause timeouts</a:t>
              </a:r>
              <a:r>
                <a:rPr lang="en-US" sz="2000">
                  <a:solidFill>
                    <a:schemeClr val="tx1"/>
                  </a:solidFill>
                </a:rPr>
                <a:t> </a:t>
              </a:r>
            </a:p>
          </p:txBody>
        </p:sp>
      </p:grpSp>
      <p:grpSp>
        <p:nvGrpSpPr>
          <p:cNvPr id="26" name="Group 25">
            <a:extLst>
              <a:ext uri="{FF2B5EF4-FFF2-40B4-BE49-F238E27FC236}">
                <a16:creationId xmlns:a16="http://schemas.microsoft.com/office/drawing/2014/main" id="{F6BF2AAB-3FEC-4AC7-B3B5-D8F92DD7D24B}"/>
              </a:ext>
            </a:extLst>
          </p:cNvPr>
          <p:cNvGrpSpPr/>
          <p:nvPr/>
        </p:nvGrpSpPr>
        <p:grpSpPr>
          <a:xfrm>
            <a:off x="3616477" y="1690688"/>
            <a:ext cx="2806503" cy="4774662"/>
            <a:chOff x="3480374" y="1662427"/>
            <a:chExt cx="2806503" cy="4774662"/>
          </a:xfrm>
        </p:grpSpPr>
        <p:sp>
          <p:nvSpPr>
            <p:cNvPr id="30" name="Rectangle: Rounded Corners 29">
              <a:extLst>
                <a:ext uri="{FF2B5EF4-FFF2-40B4-BE49-F238E27FC236}">
                  <a16:creationId xmlns:a16="http://schemas.microsoft.com/office/drawing/2014/main" id="{00666100-C5B9-47F4-BAA2-89C11897C0C7}"/>
                </a:ext>
              </a:extLst>
            </p:cNvPr>
            <p:cNvSpPr/>
            <p:nvPr/>
          </p:nvSpPr>
          <p:spPr>
            <a:xfrm>
              <a:off x="3484467" y="1662427"/>
              <a:ext cx="2802410" cy="1211405"/>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a:t>Happens-before tracking</a:t>
              </a:r>
            </a:p>
          </p:txBody>
        </p:sp>
        <p:sp>
          <p:nvSpPr>
            <p:cNvPr id="31" name="Rectangle 30">
              <a:extLst>
                <a:ext uri="{FF2B5EF4-FFF2-40B4-BE49-F238E27FC236}">
                  <a16:creationId xmlns:a16="http://schemas.microsoft.com/office/drawing/2014/main" id="{2FF80782-5A7C-4999-A2F0-3D744A186E74}"/>
                </a:ext>
              </a:extLst>
            </p:cNvPr>
            <p:cNvSpPr/>
            <p:nvPr/>
          </p:nvSpPr>
          <p:spPr>
            <a:xfrm>
              <a:off x="3480374" y="2728689"/>
              <a:ext cx="2806502" cy="37084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i="1">
                  <a:solidFill>
                    <a:schemeClr val="tx1"/>
                  </a:solidFill>
                </a:rPr>
                <a:t>Track</a:t>
              </a:r>
              <a:r>
                <a:rPr lang="en-US" sz="2000" i="1">
                  <a:solidFill>
                    <a:schemeClr val="tx1"/>
                  </a:solidFill>
                </a:rPr>
                <a:t> happens-before relationship</a:t>
              </a:r>
            </a:p>
            <a:p>
              <a:pPr algn="ctr"/>
              <a:r>
                <a:rPr lang="en-US" sz="2000" i="1">
                  <a:solidFill>
                    <a:schemeClr val="tx1"/>
                  </a:solidFill>
                </a:rPr>
                <a:t>Trap at independent </a:t>
              </a:r>
              <a:r>
                <a:rPr lang="en-US" sz="2000" i="1" err="1">
                  <a:solidFill>
                    <a:schemeClr val="tx1"/>
                  </a:solidFill>
                </a:rPr>
                <a:t>TorchPoints</a:t>
              </a:r>
              <a:endParaRPr lang="en-US" sz="2000" i="1">
                <a:solidFill>
                  <a:schemeClr val="tx1"/>
                </a:solidFill>
              </a:endParaRPr>
            </a:p>
            <a:p>
              <a:pPr algn="ctr"/>
              <a:endParaRPr lang="en-US" sz="2000">
                <a:solidFill>
                  <a:schemeClr val="tx1"/>
                </a:solidFill>
              </a:endParaRPr>
            </a:p>
            <a:p>
              <a:pPr algn="ctr"/>
              <a:endParaRPr lang="en-US" sz="2000">
                <a:solidFill>
                  <a:schemeClr val="tx1"/>
                </a:solidFill>
              </a:endParaRPr>
            </a:p>
            <a:p>
              <a:pPr algn="ctr"/>
              <a:r>
                <a:rPr lang="en-US" sz="2000">
                  <a:solidFill>
                    <a:schemeClr val="accent6">
                      <a:lumMod val="50000"/>
                    </a:schemeClr>
                  </a:solidFill>
                </a:rPr>
                <a:t>+ Fewer traps</a:t>
              </a:r>
            </a:p>
            <a:p>
              <a:pPr algn="ctr"/>
              <a:r>
                <a:rPr lang="en-US" sz="2000">
                  <a:solidFill>
                    <a:srgbClr val="FF0000"/>
                  </a:solidFill>
                </a:rPr>
                <a:t>- High tracking overhead</a:t>
              </a:r>
            </a:p>
            <a:p>
              <a:pPr algn="ctr"/>
              <a:r>
                <a:rPr lang="en-US" sz="2000">
                  <a:solidFill>
                    <a:srgbClr val="FF0000"/>
                  </a:solidFill>
                </a:rPr>
                <a:t>- Tricky to get right</a:t>
              </a:r>
            </a:p>
          </p:txBody>
        </p:sp>
      </p:grpSp>
      <p:grpSp>
        <p:nvGrpSpPr>
          <p:cNvPr id="27" name="Group 26">
            <a:extLst>
              <a:ext uri="{FF2B5EF4-FFF2-40B4-BE49-F238E27FC236}">
                <a16:creationId xmlns:a16="http://schemas.microsoft.com/office/drawing/2014/main" id="{C0D6048E-B22E-49E5-9156-6ADD5C821E22}"/>
              </a:ext>
            </a:extLst>
          </p:cNvPr>
          <p:cNvGrpSpPr/>
          <p:nvPr/>
        </p:nvGrpSpPr>
        <p:grpSpPr>
          <a:xfrm>
            <a:off x="8894933" y="1712461"/>
            <a:ext cx="3012216" cy="4752889"/>
            <a:chOff x="8758830" y="1684200"/>
            <a:chExt cx="3012216" cy="4752889"/>
          </a:xfrm>
        </p:grpSpPr>
        <p:sp>
          <p:nvSpPr>
            <p:cNvPr id="28" name="Rectangle: Rounded Corners 27">
              <a:extLst>
                <a:ext uri="{FF2B5EF4-FFF2-40B4-BE49-F238E27FC236}">
                  <a16:creationId xmlns:a16="http://schemas.microsoft.com/office/drawing/2014/main" id="{40BD617D-D43C-4887-A713-9BD38498DCB9}"/>
                </a:ext>
              </a:extLst>
            </p:cNvPr>
            <p:cNvSpPr/>
            <p:nvPr/>
          </p:nvSpPr>
          <p:spPr>
            <a:xfrm>
              <a:off x="8758830" y="1684200"/>
              <a:ext cx="3012216" cy="1211405"/>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a:t>Happens-before inference</a:t>
              </a:r>
            </a:p>
          </p:txBody>
        </p:sp>
        <p:sp>
          <p:nvSpPr>
            <p:cNvPr id="29" name="Rectangle 28">
              <a:extLst>
                <a:ext uri="{FF2B5EF4-FFF2-40B4-BE49-F238E27FC236}">
                  <a16:creationId xmlns:a16="http://schemas.microsoft.com/office/drawing/2014/main" id="{8D7C5A7E-E5BE-4E22-B61D-1E361E524BFF}"/>
                </a:ext>
              </a:extLst>
            </p:cNvPr>
            <p:cNvSpPr/>
            <p:nvPr/>
          </p:nvSpPr>
          <p:spPr>
            <a:xfrm>
              <a:off x="8758830" y="2728689"/>
              <a:ext cx="3012215" cy="37084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i="1">
                  <a:solidFill>
                    <a:schemeClr val="tx1"/>
                  </a:solidFill>
                </a:rPr>
                <a:t>Infer</a:t>
              </a:r>
              <a:r>
                <a:rPr lang="en-US" sz="2000" i="1">
                  <a:solidFill>
                    <a:schemeClr val="tx1"/>
                  </a:solidFill>
                </a:rPr>
                <a:t> happens-before relationship at runtime</a:t>
              </a:r>
            </a:p>
            <a:p>
              <a:pPr algn="ctr"/>
              <a:r>
                <a:rPr lang="en-US" sz="2000" i="1">
                  <a:solidFill>
                    <a:schemeClr val="tx1"/>
                  </a:solidFill>
                </a:rPr>
                <a:t>Trap at independent </a:t>
              </a:r>
              <a:r>
                <a:rPr lang="en-US" sz="2000" i="1" err="1">
                  <a:solidFill>
                    <a:schemeClr val="tx1"/>
                  </a:solidFill>
                </a:rPr>
                <a:t>TorchPoints</a:t>
              </a:r>
              <a:endParaRPr lang="en-US" sz="2000" i="1">
                <a:solidFill>
                  <a:schemeClr val="tx1"/>
                </a:solidFill>
              </a:endParaRPr>
            </a:p>
            <a:p>
              <a:pPr algn="ctr"/>
              <a:endParaRPr lang="en-US" sz="2000">
                <a:solidFill>
                  <a:schemeClr val="tx1"/>
                </a:solidFill>
              </a:endParaRPr>
            </a:p>
            <a:p>
              <a:pPr algn="ctr"/>
              <a:r>
                <a:rPr lang="en-US" sz="2000">
                  <a:solidFill>
                    <a:schemeClr val="accent6">
                      <a:lumMod val="50000"/>
                    </a:schemeClr>
                  </a:solidFill>
                </a:rPr>
                <a:t>+ Fewer traps</a:t>
              </a:r>
            </a:p>
            <a:p>
              <a:pPr algn="ctr"/>
              <a:r>
                <a:rPr lang="en-US" sz="2000">
                  <a:solidFill>
                    <a:schemeClr val="accent6">
                      <a:lumMod val="50000"/>
                    </a:schemeClr>
                  </a:solidFill>
                </a:rPr>
                <a:t>+ Low tracking overhead</a:t>
              </a:r>
            </a:p>
          </p:txBody>
        </p:sp>
      </p:grpSp>
      <p:sp>
        <p:nvSpPr>
          <p:cNvPr id="4" name="TextBox 3">
            <a:extLst>
              <a:ext uri="{FF2B5EF4-FFF2-40B4-BE49-F238E27FC236}">
                <a16:creationId xmlns:a16="http://schemas.microsoft.com/office/drawing/2014/main" id="{DF7433F7-D23D-718D-2CC9-0AA24AA1654F}"/>
              </a:ext>
            </a:extLst>
          </p:cNvPr>
          <p:cNvSpPr txBox="1"/>
          <p:nvPr/>
        </p:nvSpPr>
        <p:spPr>
          <a:xfrm>
            <a:off x="9792778" y="6492875"/>
            <a:ext cx="1561022" cy="369332"/>
          </a:xfrm>
          <a:prstGeom prst="rect">
            <a:avLst/>
          </a:prstGeom>
          <a:noFill/>
        </p:spPr>
        <p:txBody>
          <a:bodyPr wrap="square">
            <a:spAutoFit/>
          </a:bodyPr>
          <a:lstStyle/>
          <a:p>
            <a:pPr algn="ctr"/>
            <a:r>
              <a:rPr lang="en-US" sz="1800">
                <a:solidFill>
                  <a:schemeClr val="tx1"/>
                </a:solidFill>
              </a:rPr>
              <a:t>[</a:t>
            </a:r>
            <a:r>
              <a:rPr lang="en-US" sz="1800" b="1">
                <a:solidFill>
                  <a:srgbClr val="C00000"/>
                </a:solidFill>
              </a:rPr>
              <a:t>SOSP’19</a:t>
            </a:r>
            <a:r>
              <a:rPr lang="en-US" sz="1800">
                <a:solidFill>
                  <a:schemeClr val="tx1"/>
                </a:solidFill>
              </a:rPr>
              <a:t>]</a:t>
            </a:r>
          </a:p>
        </p:txBody>
      </p:sp>
      <p:pic>
        <p:nvPicPr>
          <p:cNvPr id="6" name="Picture 5">
            <a:extLst>
              <a:ext uri="{FF2B5EF4-FFF2-40B4-BE49-F238E27FC236}">
                <a16:creationId xmlns:a16="http://schemas.microsoft.com/office/drawing/2014/main" id="{86937C99-E80C-4A36-8160-3FC2C26FC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846181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AC5F-911D-4147-9415-1A9F8857086A}"/>
              </a:ext>
            </a:extLst>
          </p:cNvPr>
          <p:cNvSpPr>
            <a:spLocks noGrp="1"/>
          </p:cNvSpPr>
          <p:nvPr>
            <p:ph type="title"/>
          </p:nvPr>
        </p:nvSpPr>
        <p:spPr/>
        <p:txBody>
          <a:bodyPr/>
          <a:lstStyle/>
          <a:p>
            <a:r>
              <a:rPr lang="en-US">
                <a:solidFill>
                  <a:srgbClr val="FF0000"/>
                </a:solidFill>
              </a:rPr>
              <a:t>Torch</a:t>
            </a:r>
            <a:r>
              <a:rPr lang="en-US"/>
              <a:t>: </a:t>
            </a:r>
            <a:r>
              <a:rPr lang="en-US">
                <a:ea typeface="+mj-lt"/>
                <a:cs typeface="+mj-lt"/>
              </a:rPr>
              <a:t>concurrency and fault-handling bugs</a:t>
            </a:r>
            <a:endParaRPr lang="en-US"/>
          </a:p>
        </p:txBody>
      </p:sp>
      <p:sp>
        <p:nvSpPr>
          <p:cNvPr id="3" name="Content Placeholder 2">
            <a:extLst>
              <a:ext uri="{FF2B5EF4-FFF2-40B4-BE49-F238E27FC236}">
                <a16:creationId xmlns:a16="http://schemas.microsoft.com/office/drawing/2014/main" id="{2361C796-4EC5-4E06-8309-3651001146C5}"/>
              </a:ext>
            </a:extLst>
          </p:cNvPr>
          <p:cNvSpPr>
            <a:spLocks noGrp="1"/>
          </p:cNvSpPr>
          <p:nvPr>
            <p:ph idx="1"/>
          </p:nvPr>
        </p:nvSpPr>
        <p:spPr>
          <a:xfrm>
            <a:off x="838200" y="1825625"/>
            <a:ext cx="10775004" cy="4351338"/>
          </a:xfrm>
        </p:spPr>
        <p:txBody>
          <a:bodyPr vert="horz" lIns="91440" tIns="45720" rIns="91440" bIns="45720" rtlCol="0" anchor="t">
            <a:normAutofit/>
          </a:bodyPr>
          <a:lstStyle/>
          <a:p>
            <a:pPr marL="0" indent="0">
              <a:buNone/>
            </a:pPr>
            <a:r>
              <a:rPr lang="en-US">
                <a:ea typeface="+mn-lt"/>
                <a:cs typeface="+mn-lt"/>
              </a:rPr>
              <a:t>A push-button bug-finding tool for existing systems</a:t>
            </a:r>
          </a:p>
          <a:p>
            <a:pPr lvl="1"/>
            <a:r>
              <a:rPr lang="en-US">
                <a:ea typeface="+mn-lt"/>
                <a:cs typeface="+mn-lt"/>
              </a:rPr>
              <a:t>Uses automated instrumentation + intelligent runtime algorithms</a:t>
            </a:r>
          </a:p>
          <a:p>
            <a:pPr lvl="1"/>
            <a:r>
              <a:rPr lang="en-US">
                <a:ea typeface="+mn-lt"/>
                <a:cs typeface="+mn-lt"/>
              </a:rPr>
              <a:t>Reports bugs with existing tests, and without false positives</a:t>
            </a:r>
          </a:p>
          <a:p>
            <a:pPr lvl="2"/>
            <a:r>
              <a:rPr lang="en-US">
                <a:ea typeface="+mn-lt"/>
                <a:cs typeface="+mn-lt"/>
              </a:rPr>
              <a:t>Concurrency bugs: due to thread-safety and order violation, interleaving, etc.</a:t>
            </a:r>
            <a:endParaRPr lang="en-US">
              <a:cs typeface="Calibri"/>
            </a:endParaRPr>
          </a:p>
          <a:p>
            <a:pPr lvl="2"/>
            <a:r>
              <a:rPr lang="en-US">
                <a:ea typeface="+mn-lt"/>
                <a:cs typeface="+mn-lt"/>
              </a:rPr>
              <a:t>Fault-handling bugs: due to runtime faults </a:t>
            </a:r>
            <a:endParaRPr lang="en-US">
              <a:cs typeface="Calibri" panose="020F0502020204030204"/>
            </a:endParaRPr>
          </a:p>
          <a:p>
            <a:endParaRPr lang="en-US">
              <a:cs typeface="Calibri" panose="020F0502020204030204"/>
            </a:endParaRPr>
          </a:p>
          <a:p>
            <a:pPr marL="0" indent="0">
              <a:buNone/>
            </a:pPr>
            <a:r>
              <a:rPr lang="en-US">
                <a:ea typeface="+mn-lt"/>
                <a:cs typeface="+mn-lt"/>
              </a:rPr>
              <a:t>Integrated into Microsoft’s</a:t>
            </a:r>
            <a:endParaRPr lang="en-US">
              <a:cs typeface="Calibri" panose="020F0502020204030204"/>
            </a:endParaRPr>
          </a:p>
          <a:p>
            <a:pPr lvl="1"/>
            <a:r>
              <a:rPr lang="en-US">
                <a:ea typeface="+mn-lt"/>
                <a:cs typeface="+mn-lt"/>
              </a:rPr>
              <a:t>Each day: ~300K tests are run with Torch, Torch reports bugs in ~1K tests</a:t>
            </a:r>
          </a:p>
          <a:p>
            <a:pPr lvl="1"/>
            <a:r>
              <a:rPr lang="en-US">
                <a:ea typeface="+mn-lt"/>
                <a:cs typeface="+mn-lt"/>
              </a:rPr>
              <a:t>So far: reported ~3K unique bugs in ~30 Microsoft services</a:t>
            </a:r>
            <a:endParaRPr lang="en-US">
              <a:cs typeface="Calibri" panose="020F0502020204030204"/>
            </a:endParaRPr>
          </a:p>
          <a:p>
            <a:endParaRPr lang="en-US">
              <a:cs typeface="Calibri" panose="020F0502020204030204"/>
            </a:endParaRPr>
          </a:p>
          <a:p>
            <a:pPr marL="0" indent="0">
              <a:buNone/>
            </a:pPr>
            <a:endParaRPr lang="en-US"/>
          </a:p>
        </p:txBody>
      </p:sp>
      <p:pic>
        <p:nvPicPr>
          <p:cNvPr id="3074" name="Picture 2">
            <a:extLst>
              <a:ext uri="{FF2B5EF4-FFF2-40B4-BE49-F238E27FC236}">
                <a16:creationId xmlns:a16="http://schemas.microsoft.com/office/drawing/2014/main" id="{64B5F6A1-9807-6C96-333F-CCA2CC76A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204" y="4234067"/>
            <a:ext cx="2060129" cy="4744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092F186-0AE7-6382-7ABF-3AEFC8F0F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441254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CA7F4CE-2C5A-F7BD-8B2B-FE74BB74EFCF}"/>
              </a:ext>
            </a:extLst>
          </p:cNvPr>
          <p:cNvSpPr/>
          <p:nvPr/>
        </p:nvSpPr>
        <p:spPr>
          <a:xfrm>
            <a:off x="4618184" y="1782618"/>
            <a:ext cx="6503500" cy="4590473"/>
          </a:xfrm>
          <a:prstGeom prst="rect">
            <a:avLst/>
          </a:prstGeom>
          <a:gradFill flip="none" rotWithShape="1">
            <a:gsLst>
              <a:gs pos="0">
                <a:schemeClr val="accent3">
                  <a:lumMod val="5000"/>
                  <a:lumOff val="95000"/>
                  <a:alpha val="20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080000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4D19683-1BAA-B591-72D4-13DFCE454A6E}"/>
              </a:ext>
            </a:extLst>
          </p:cNvPr>
          <p:cNvSpPr/>
          <p:nvPr/>
        </p:nvSpPr>
        <p:spPr>
          <a:xfrm>
            <a:off x="7781636" y="713648"/>
            <a:ext cx="2133599" cy="70899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DART &amp; CUTE (2005)</a:t>
            </a:r>
            <a:endParaRPr lang="en-US"/>
          </a:p>
        </p:txBody>
      </p:sp>
      <p:sp>
        <p:nvSpPr>
          <p:cNvPr id="6" name="Rectangle 5">
            <a:extLst>
              <a:ext uri="{FF2B5EF4-FFF2-40B4-BE49-F238E27FC236}">
                <a16:creationId xmlns:a16="http://schemas.microsoft.com/office/drawing/2014/main" id="{8A9ED27C-768D-F257-D5F1-159F91BDBE1A}"/>
              </a:ext>
            </a:extLst>
          </p:cNvPr>
          <p:cNvSpPr/>
          <p:nvPr/>
        </p:nvSpPr>
        <p:spPr>
          <a:xfrm>
            <a:off x="6834105" y="2066217"/>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SAGE (2006)</a:t>
            </a:r>
            <a:endParaRPr lang="en-US"/>
          </a:p>
        </p:txBody>
      </p:sp>
      <p:sp>
        <p:nvSpPr>
          <p:cNvPr id="8" name="Rectangle 7">
            <a:extLst>
              <a:ext uri="{FF2B5EF4-FFF2-40B4-BE49-F238E27FC236}">
                <a16:creationId xmlns:a16="http://schemas.microsoft.com/office/drawing/2014/main" id="{27B4A43C-E0C5-C96E-8F10-8F274CBA9FCB}"/>
              </a:ext>
            </a:extLst>
          </p:cNvPr>
          <p:cNvSpPr/>
          <p:nvPr/>
        </p:nvSpPr>
        <p:spPr>
          <a:xfrm>
            <a:off x="8967704" y="2093775"/>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Pex (2006)</a:t>
            </a:r>
            <a:endParaRPr lang="en-US"/>
          </a:p>
        </p:txBody>
      </p:sp>
      <p:sp>
        <p:nvSpPr>
          <p:cNvPr id="10" name="Rectangle 9">
            <a:extLst>
              <a:ext uri="{FF2B5EF4-FFF2-40B4-BE49-F238E27FC236}">
                <a16:creationId xmlns:a16="http://schemas.microsoft.com/office/drawing/2014/main" id="{B554F745-C81B-D6D0-F881-98DA899838F1}"/>
              </a:ext>
            </a:extLst>
          </p:cNvPr>
          <p:cNvSpPr/>
          <p:nvPr/>
        </p:nvSpPr>
        <p:spPr>
          <a:xfrm>
            <a:off x="7520777" y="4633577"/>
            <a:ext cx="2105408" cy="694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HyperFuzzer (2019)</a:t>
            </a:r>
            <a:endParaRPr lang="en-US"/>
          </a:p>
        </p:txBody>
      </p:sp>
      <p:sp>
        <p:nvSpPr>
          <p:cNvPr id="12" name="Rectangle 11">
            <a:extLst>
              <a:ext uri="{FF2B5EF4-FFF2-40B4-BE49-F238E27FC236}">
                <a16:creationId xmlns:a16="http://schemas.microsoft.com/office/drawing/2014/main" id="{EE91314D-0037-3CF0-78C1-3B92AA341435}"/>
              </a:ext>
            </a:extLst>
          </p:cNvPr>
          <p:cNvSpPr/>
          <p:nvPr/>
        </p:nvSpPr>
        <p:spPr>
          <a:xfrm>
            <a:off x="8931803" y="5566366"/>
            <a:ext cx="1966865"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IntelliTest (202..)</a:t>
            </a:r>
            <a:endParaRPr lang="en-US"/>
          </a:p>
        </p:txBody>
      </p:sp>
      <p:cxnSp>
        <p:nvCxnSpPr>
          <p:cNvPr id="22" name="Straight Arrow Connector 21">
            <a:extLst>
              <a:ext uri="{FF2B5EF4-FFF2-40B4-BE49-F238E27FC236}">
                <a16:creationId xmlns:a16="http://schemas.microsoft.com/office/drawing/2014/main" id="{48FFA860-5116-F42F-73CA-7DEBBBD7089A}"/>
              </a:ext>
            </a:extLst>
          </p:cNvPr>
          <p:cNvCxnSpPr>
            <a:cxnSpLocks/>
            <a:stCxn id="8" idx="2"/>
            <a:endCxn id="12" idx="0"/>
          </p:cNvCxnSpPr>
          <p:nvPr/>
        </p:nvCxnSpPr>
        <p:spPr>
          <a:xfrm>
            <a:off x="9915235" y="2802766"/>
            <a:ext cx="1" cy="2763600"/>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576FB82-B1B5-0EFE-2CD6-DADFEFFAE353}"/>
              </a:ext>
            </a:extLst>
          </p:cNvPr>
          <p:cNvSpPr/>
          <p:nvPr/>
        </p:nvSpPr>
        <p:spPr>
          <a:xfrm>
            <a:off x="10174153" y="351317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Mocks (2011)</a:t>
            </a:r>
            <a:endParaRPr lang="en-US"/>
          </a:p>
        </p:txBody>
      </p:sp>
      <p:cxnSp>
        <p:nvCxnSpPr>
          <p:cNvPr id="47" name="Straight Arrow Connector 46">
            <a:extLst>
              <a:ext uri="{FF2B5EF4-FFF2-40B4-BE49-F238E27FC236}">
                <a16:creationId xmlns:a16="http://schemas.microsoft.com/office/drawing/2014/main" id="{B493F204-0664-FDCD-DEC0-720335839351}"/>
              </a:ext>
            </a:extLst>
          </p:cNvPr>
          <p:cNvCxnSpPr>
            <a:cxnSpLocks/>
            <a:stCxn id="8" idx="2"/>
            <a:endCxn id="45" idx="0"/>
          </p:cNvCxnSpPr>
          <p:nvPr/>
        </p:nvCxnSpPr>
        <p:spPr>
          <a:xfrm>
            <a:off x="9915235" y="2802766"/>
            <a:ext cx="1206449" cy="710404"/>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56516FA-1F8F-68A4-71F5-DE6F0B4248E5}"/>
              </a:ext>
            </a:extLst>
          </p:cNvPr>
          <p:cNvSpPr/>
          <p:nvPr/>
        </p:nvSpPr>
        <p:spPr>
          <a:xfrm>
            <a:off x="5413311" y="4106303"/>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RESTler (2019)</a:t>
            </a:r>
            <a:endParaRPr lang="en-US"/>
          </a:p>
        </p:txBody>
      </p:sp>
      <p:sp>
        <p:nvSpPr>
          <p:cNvPr id="21" name="TextBox 20">
            <a:extLst>
              <a:ext uri="{FF2B5EF4-FFF2-40B4-BE49-F238E27FC236}">
                <a16:creationId xmlns:a16="http://schemas.microsoft.com/office/drawing/2014/main" id="{79215F9B-E167-1ECE-9695-E10E19729897}"/>
              </a:ext>
            </a:extLst>
          </p:cNvPr>
          <p:cNvSpPr txBox="1"/>
          <p:nvPr/>
        </p:nvSpPr>
        <p:spPr>
          <a:xfrm>
            <a:off x="9178977" y="1458683"/>
            <a:ext cx="1990353" cy="369332"/>
          </a:xfrm>
          <a:prstGeom prst="rect">
            <a:avLst/>
          </a:prstGeom>
          <a:noFill/>
        </p:spPr>
        <p:txBody>
          <a:bodyPr wrap="none" rtlCol="0">
            <a:spAutoFit/>
          </a:bodyPr>
          <a:lstStyle/>
          <a:p>
            <a:r>
              <a:rPr lang="en-US"/>
              <a:t>Symbolic Execution</a:t>
            </a:r>
          </a:p>
        </p:txBody>
      </p:sp>
      <p:sp>
        <p:nvSpPr>
          <p:cNvPr id="5" name="Rectangle 4">
            <a:extLst>
              <a:ext uri="{FF2B5EF4-FFF2-40B4-BE49-F238E27FC236}">
                <a16:creationId xmlns:a16="http://schemas.microsoft.com/office/drawing/2014/main" id="{59392C0A-6410-EEA5-833D-4F60BBCB5760}"/>
              </a:ext>
            </a:extLst>
          </p:cNvPr>
          <p:cNvSpPr/>
          <p:nvPr/>
        </p:nvSpPr>
        <p:spPr>
          <a:xfrm>
            <a:off x="7886471" y="3788525"/>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Vigilante (2008)</a:t>
            </a:r>
            <a:endParaRPr lang="en-US"/>
          </a:p>
        </p:txBody>
      </p:sp>
      <p:sp>
        <p:nvSpPr>
          <p:cNvPr id="9" name="Rectangle 8">
            <a:extLst>
              <a:ext uri="{FF2B5EF4-FFF2-40B4-BE49-F238E27FC236}">
                <a16:creationId xmlns:a16="http://schemas.microsoft.com/office/drawing/2014/main" id="{A1FD6838-DC37-66CA-08AE-908BB7F6CD57}"/>
              </a:ext>
            </a:extLst>
          </p:cNvPr>
          <p:cNvSpPr/>
          <p:nvPr/>
        </p:nvSpPr>
        <p:spPr>
          <a:xfrm>
            <a:off x="7283916" y="2935900"/>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Yogi (2007)</a:t>
            </a:r>
            <a:endParaRPr lang="en-US"/>
          </a:p>
        </p:txBody>
      </p:sp>
      <p:cxnSp>
        <p:nvCxnSpPr>
          <p:cNvPr id="15" name="Straight Arrow Connector 14">
            <a:extLst>
              <a:ext uri="{FF2B5EF4-FFF2-40B4-BE49-F238E27FC236}">
                <a16:creationId xmlns:a16="http://schemas.microsoft.com/office/drawing/2014/main" id="{31F18B57-5DD9-0010-4662-345A7B2AFFA1}"/>
              </a:ext>
            </a:extLst>
          </p:cNvPr>
          <p:cNvCxnSpPr>
            <a:stCxn id="4" idx="2"/>
          </p:cNvCxnSpPr>
          <p:nvPr/>
        </p:nvCxnSpPr>
        <p:spPr>
          <a:xfrm>
            <a:off x="8848436" y="1422639"/>
            <a:ext cx="0" cy="359979"/>
          </a:xfrm>
          <a:prstGeom prst="straightConnector1">
            <a:avLst/>
          </a:prstGeom>
          <a:ln>
            <a:prstDash val="lgDash"/>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083D814-F961-7DBC-6BC5-5AA5177AD5D6}"/>
              </a:ext>
            </a:extLst>
          </p:cNvPr>
          <p:cNvSpPr txBox="1"/>
          <p:nvPr/>
        </p:nvSpPr>
        <p:spPr>
          <a:xfrm>
            <a:off x="4728620" y="1458683"/>
            <a:ext cx="2466381" cy="369332"/>
          </a:xfrm>
          <a:prstGeom prst="rect">
            <a:avLst/>
          </a:prstGeom>
          <a:noFill/>
        </p:spPr>
        <p:txBody>
          <a:bodyPr wrap="none" rtlCol="0">
            <a:spAutoFit/>
          </a:bodyPr>
          <a:lstStyle/>
          <a:p>
            <a:r>
              <a:rPr lang="en-US"/>
              <a:t>Grey Box – Model Based</a:t>
            </a:r>
          </a:p>
        </p:txBody>
      </p:sp>
      <p:sp>
        <p:nvSpPr>
          <p:cNvPr id="29" name="Speech Bubble: Rectangle 28">
            <a:extLst>
              <a:ext uri="{FF2B5EF4-FFF2-40B4-BE49-F238E27FC236}">
                <a16:creationId xmlns:a16="http://schemas.microsoft.com/office/drawing/2014/main" id="{7457522F-F640-A52B-DABB-E6908708C2C5}"/>
              </a:ext>
            </a:extLst>
          </p:cNvPr>
          <p:cNvSpPr/>
          <p:nvPr/>
        </p:nvSpPr>
        <p:spPr>
          <a:xfrm>
            <a:off x="1070316" y="1903242"/>
            <a:ext cx="2969769" cy="618285"/>
          </a:xfrm>
          <a:prstGeom prst="wedgeRectCallout">
            <a:avLst>
              <a:gd name="adj1" fmla="val 143907"/>
              <a:gd name="adj2" fmla="val 40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Billions of Queries</a:t>
            </a:r>
          </a:p>
          <a:p>
            <a:pPr algn="ctr"/>
            <a:r>
              <a:rPr lang="en-US"/>
              <a:t>Million $ Bugs</a:t>
            </a:r>
          </a:p>
        </p:txBody>
      </p:sp>
      <p:sp>
        <p:nvSpPr>
          <p:cNvPr id="31" name="Speech Bubble: Rectangle 30">
            <a:extLst>
              <a:ext uri="{FF2B5EF4-FFF2-40B4-BE49-F238E27FC236}">
                <a16:creationId xmlns:a16="http://schemas.microsoft.com/office/drawing/2014/main" id="{2A0B5E70-EC37-5C69-8220-301F941664F8}"/>
              </a:ext>
            </a:extLst>
          </p:cNvPr>
          <p:cNvSpPr/>
          <p:nvPr/>
        </p:nvSpPr>
        <p:spPr>
          <a:xfrm>
            <a:off x="1070315" y="3311361"/>
            <a:ext cx="2969769" cy="618285"/>
          </a:xfrm>
          <a:prstGeom prst="wedgeRectCallout">
            <a:avLst>
              <a:gd name="adj1" fmla="val 123415"/>
              <a:gd name="adj2" fmla="val 801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100s of Azure API bugs</a:t>
            </a:r>
          </a:p>
        </p:txBody>
      </p:sp>
      <p:sp>
        <p:nvSpPr>
          <p:cNvPr id="33" name="Speech Bubble: Rectangle 32">
            <a:extLst>
              <a:ext uri="{FF2B5EF4-FFF2-40B4-BE49-F238E27FC236}">
                <a16:creationId xmlns:a16="http://schemas.microsoft.com/office/drawing/2014/main" id="{67DFD587-6E1A-7B09-C326-F7881D68D55F}"/>
              </a:ext>
            </a:extLst>
          </p:cNvPr>
          <p:cNvSpPr/>
          <p:nvPr/>
        </p:nvSpPr>
        <p:spPr>
          <a:xfrm>
            <a:off x="1080930" y="4460799"/>
            <a:ext cx="2969769" cy="618285"/>
          </a:xfrm>
          <a:prstGeom prst="wedgeRectCallout">
            <a:avLst>
              <a:gd name="adj1" fmla="val 166278"/>
              <a:gd name="adj2" fmla="val 39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 Hypervisor bugs</a:t>
            </a:r>
          </a:p>
        </p:txBody>
      </p:sp>
      <p:sp>
        <p:nvSpPr>
          <p:cNvPr id="35" name="Speech Bubble: Rectangle 34">
            <a:extLst>
              <a:ext uri="{FF2B5EF4-FFF2-40B4-BE49-F238E27FC236}">
                <a16:creationId xmlns:a16="http://schemas.microsoft.com/office/drawing/2014/main" id="{527B14A5-5944-260A-048A-BA12C9554B08}"/>
              </a:ext>
            </a:extLst>
          </p:cNvPr>
          <p:cNvSpPr/>
          <p:nvPr/>
        </p:nvSpPr>
        <p:spPr>
          <a:xfrm>
            <a:off x="1107386" y="5610237"/>
            <a:ext cx="2969769" cy="618285"/>
          </a:xfrm>
          <a:prstGeom prst="wedgeRectCallout">
            <a:avLst>
              <a:gd name="adj1" fmla="val 213982"/>
              <a:gd name="adj2" fmla="val 89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Visual Studio Enterprise</a:t>
            </a:r>
          </a:p>
        </p:txBody>
      </p:sp>
      <p:sp>
        <p:nvSpPr>
          <p:cNvPr id="39" name="Title 1">
            <a:extLst>
              <a:ext uri="{FF2B5EF4-FFF2-40B4-BE49-F238E27FC236}">
                <a16:creationId xmlns:a16="http://schemas.microsoft.com/office/drawing/2014/main" id="{3B75044A-CD9A-6622-AF5C-37562E84C320}"/>
              </a:ext>
            </a:extLst>
          </p:cNvPr>
          <p:cNvSpPr>
            <a:spLocks noGrp="1"/>
          </p:cNvSpPr>
          <p:nvPr>
            <p:ph type="title"/>
          </p:nvPr>
        </p:nvSpPr>
        <p:spPr>
          <a:xfrm>
            <a:off x="978571" y="63080"/>
            <a:ext cx="10234858" cy="1499616"/>
          </a:xfrm>
        </p:spPr>
        <p:txBody>
          <a:bodyPr>
            <a:normAutofit/>
          </a:bodyPr>
          <a:lstStyle/>
          <a:p>
            <a:r>
              <a:rPr lang="en-US">
                <a:latin typeface="Calibri Light" panose="020F0302020204030204" pitchFamily="34" charset="0"/>
                <a:cs typeface="Calibri Light" panose="020F0302020204030204" pitchFamily="34" charset="0"/>
              </a:rPr>
              <a:t>Fuzzing</a:t>
            </a:r>
            <a:r>
              <a:rPr lang="en-US" cap="none">
                <a:latin typeface="Calibri Light" panose="020F0302020204030204" pitchFamily="34" charset="0"/>
                <a:cs typeface="Calibri Light" panose="020F0302020204030204" pitchFamily="34" charset="0"/>
              </a:rPr>
              <a:t> @</a:t>
            </a:r>
          </a:p>
        </p:txBody>
      </p:sp>
      <p:pic>
        <p:nvPicPr>
          <p:cNvPr id="1026" name="Picture 2" descr="See the source image">
            <a:extLst>
              <a:ext uri="{FF2B5EF4-FFF2-40B4-BE49-F238E27FC236}">
                <a16:creationId xmlns:a16="http://schemas.microsoft.com/office/drawing/2014/main" id="{F5531D4D-BB6A-C733-9550-B5F2045D2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265" y="525313"/>
            <a:ext cx="2066068" cy="60036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EAB57CB5-CB0F-C6DE-A29E-22AB6C3785A2}"/>
              </a:ext>
            </a:extLst>
          </p:cNvPr>
          <p:cNvSpPr/>
          <p:nvPr/>
        </p:nvSpPr>
        <p:spPr>
          <a:xfrm>
            <a:off x="4426262" y="521038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OneFuzz (2020)</a:t>
            </a:r>
            <a:endParaRPr lang="en-US"/>
          </a:p>
        </p:txBody>
      </p:sp>
      <p:sp>
        <p:nvSpPr>
          <p:cNvPr id="2" name="Rectangle 1">
            <a:extLst>
              <a:ext uri="{FF2B5EF4-FFF2-40B4-BE49-F238E27FC236}">
                <a16:creationId xmlns:a16="http://schemas.microsoft.com/office/drawing/2014/main" id="{DB1D1E60-0279-63AC-A8B0-D3633EDD912F}"/>
              </a:ext>
            </a:extLst>
          </p:cNvPr>
          <p:cNvSpPr/>
          <p:nvPr/>
        </p:nvSpPr>
        <p:spPr>
          <a:xfrm>
            <a:off x="4085423" y="2775208"/>
            <a:ext cx="189506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Randoop</a:t>
            </a:r>
            <a:r>
              <a:rPr lang="en-US">
                <a:solidFill>
                  <a:schemeClr val="tx1"/>
                </a:solidFill>
              </a:rPr>
              <a:t> </a:t>
            </a:r>
            <a:r>
              <a:rPr lang="en-US">
                <a:solidFill>
                  <a:srgbClr val="FF9933"/>
                </a:solidFill>
              </a:rPr>
              <a:t>(2005) </a:t>
            </a:r>
            <a:r>
              <a:rPr lang="en-US">
                <a:solidFill>
                  <a:schemeClr val="tx1"/>
                </a:solidFill>
              </a:rPr>
              <a:t>(2007)</a:t>
            </a:r>
            <a:endParaRPr lang="en-US"/>
          </a:p>
        </p:txBody>
      </p:sp>
    </p:spTree>
    <p:extLst>
      <p:ext uri="{BB962C8B-B14F-4D97-AF65-F5344CB8AC3E}">
        <p14:creationId xmlns:p14="http://schemas.microsoft.com/office/powerpoint/2010/main" val="2398374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4C46-F492-4843-AE00-6A079310C8B1}"/>
              </a:ext>
            </a:extLst>
          </p:cNvPr>
          <p:cNvSpPr>
            <a:spLocks noGrp="1"/>
          </p:cNvSpPr>
          <p:nvPr>
            <p:ph type="title"/>
          </p:nvPr>
        </p:nvSpPr>
        <p:spPr/>
        <p:txBody>
          <a:bodyPr/>
          <a:lstStyle/>
          <a:p>
            <a:r>
              <a:rPr lang="en-US">
                <a:solidFill>
                  <a:srgbClr val="FF0000"/>
                </a:solidFill>
              </a:rPr>
              <a:t>RESTler</a:t>
            </a:r>
            <a:r>
              <a:rPr lang="en-US"/>
              <a:t>: REST API Fuzzing</a:t>
            </a:r>
          </a:p>
        </p:txBody>
      </p:sp>
      <p:sp>
        <p:nvSpPr>
          <p:cNvPr id="3" name="Content Placeholder 2">
            <a:extLst>
              <a:ext uri="{FF2B5EF4-FFF2-40B4-BE49-F238E27FC236}">
                <a16:creationId xmlns:a16="http://schemas.microsoft.com/office/drawing/2014/main" id="{CECCA393-ABDB-4977-86CC-BD6EE9E96F14}"/>
              </a:ext>
            </a:extLst>
          </p:cNvPr>
          <p:cNvSpPr>
            <a:spLocks noGrp="1"/>
          </p:cNvSpPr>
          <p:nvPr>
            <p:ph idx="1"/>
          </p:nvPr>
        </p:nvSpPr>
        <p:spPr>
          <a:xfrm>
            <a:off x="640080" y="1825625"/>
            <a:ext cx="10365850" cy="4351338"/>
          </a:xfrm>
          <a:custGeom>
            <a:avLst/>
            <a:gdLst>
              <a:gd name="connsiteX0" fmla="*/ 0 w 5276910"/>
              <a:gd name="connsiteY0" fmla="*/ 0 h 4351338"/>
              <a:gd name="connsiteX1" fmla="*/ 659614 w 5276910"/>
              <a:gd name="connsiteY1" fmla="*/ 0 h 4351338"/>
              <a:gd name="connsiteX2" fmla="*/ 1424766 w 5276910"/>
              <a:gd name="connsiteY2" fmla="*/ 0 h 4351338"/>
              <a:gd name="connsiteX3" fmla="*/ 2189918 w 5276910"/>
              <a:gd name="connsiteY3" fmla="*/ 0 h 4351338"/>
              <a:gd name="connsiteX4" fmla="*/ 2743993 w 5276910"/>
              <a:gd name="connsiteY4" fmla="*/ 0 h 4351338"/>
              <a:gd name="connsiteX5" fmla="*/ 3350838 w 5276910"/>
              <a:gd name="connsiteY5" fmla="*/ 0 h 4351338"/>
              <a:gd name="connsiteX6" fmla="*/ 3852144 w 5276910"/>
              <a:gd name="connsiteY6" fmla="*/ 0 h 4351338"/>
              <a:gd name="connsiteX7" fmla="*/ 4353451 w 5276910"/>
              <a:gd name="connsiteY7" fmla="*/ 0 h 4351338"/>
              <a:gd name="connsiteX8" fmla="*/ 5276910 w 5276910"/>
              <a:gd name="connsiteY8" fmla="*/ 0 h 4351338"/>
              <a:gd name="connsiteX9" fmla="*/ 5276910 w 5276910"/>
              <a:gd name="connsiteY9" fmla="*/ 534593 h 4351338"/>
              <a:gd name="connsiteX10" fmla="*/ 5276910 w 5276910"/>
              <a:gd name="connsiteY10" fmla="*/ 1199726 h 4351338"/>
              <a:gd name="connsiteX11" fmla="*/ 5276910 w 5276910"/>
              <a:gd name="connsiteY11" fmla="*/ 1908373 h 4351338"/>
              <a:gd name="connsiteX12" fmla="*/ 5276910 w 5276910"/>
              <a:gd name="connsiteY12" fmla="*/ 2399452 h 4351338"/>
              <a:gd name="connsiteX13" fmla="*/ 5276910 w 5276910"/>
              <a:gd name="connsiteY13" fmla="*/ 2890532 h 4351338"/>
              <a:gd name="connsiteX14" fmla="*/ 5276910 w 5276910"/>
              <a:gd name="connsiteY14" fmla="*/ 3425125 h 4351338"/>
              <a:gd name="connsiteX15" fmla="*/ 5276910 w 5276910"/>
              <a:gd name="connsiteY15" fmla="*/ 4351338 h 4351338"/>
              <a:gd name="connsiteX16" fmla="*/ 4511758 w 5276910"/>
              <a:gd name="connsiteY16" fmla="*/ 4351338 h 4351338"/>
              <a:gd name="connsiteX17" fmla="*/ 3799375 w 5276910"/>
              <a:gd name="connsiteY17" fmla="*/ 4351338 h 4351338"/>
              <a:gd name="connsiteX18" fmla="*/ 3139761 w 5276910"/>
              <a:gd name="connsiteY18" fmla="*/ 4351338 h 4351338"/>
              <a:gd name="connsiteX19" fmla="*/ 2638455 w 5276910"/>
              <a:gd name="connsiteY19" fmla="*/ 4351338 h 4351338"/>
              <a:gd name="connsiteX20" fmla="*/ 2137149 w 5276910"/>
              <a:gd name="connsiteY20" fmla="*/ 4351338 h 4351338"/>
              <a:gd name="connsiteX21" fmla="*/ 1477535 w 5276910"/>
              <a:gd name="connsiteY21" fmla="*/ 4351338 h 4351338"/>
              <a:gd name="connsiteX22" fmla="*/ 976228 w 5276910"/>
              <a:gd name="connsiteY22" fmla="*/ 4351338 h 4351338"/>
              <a:gd name="connsiteX23" fmla="*/ 0 w 5276910"/>
              <a:gd name="connsiteY23" fmla="*/ 4351338 h 4351338"/>
              <a:gd name="connsiteX24" fmla="*/ 0 w 5276910"/>
              <a:gd name="connsiteY24" fmla="*/ 3773232 h 4351338"/>
              <a:gd name="connsiteX25" fmla="*/ 0 w 5276910"/>
              <a:gd name="connsiteY25" fmla="*/ 3151612 h 4351338"/>
              <a:gd name="connsiteX26" fmla="*/ 0 w 5276910"/>
              <a:gd name="connsiteY26" fmla="*/ 2660532 h 4351338"/>
              <a:gd name="connsiteX27" fmla="*/ 0 w 5276910"/>
              <a:gd name="connsiteY27" fmla="*/ 2038913 h 4351338"/>
              <a:gd name="connsiteX28" fmla="*/ 0 w 5276910"/>
              <a:gd name="connsiteY28" fmla="*/ 1373780 h 4351338"/>
              <a:gd name="connsiteX29" fmla="*/ 0 w 5276910"/>
              <a:gd name="connsiteY29" fmla="*/ 882700 h 4351338"/>
              <a:gd name="connsiteX30" fmla="*/ 0 w 5276910"/>
              <a:gd name="connsiteY30" fmla="*/ 0 h 43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76910" h="4351338" fill="none" extrusionOk="0">
                <a:moveTo>
                  <a:pt x="0" y="0"/>
                </a:moveTo>
                <a:cubicBezTo>
                  <a:pt x="156148" y="6574"/>
                  <a:pt x="349028" y="-26350"/>
                  <a:pt x="659614" y="0"/>
                </a:cubicBezTo>
                <a:cubicBezTo>
                  <a:pt x="970200" y="26350"/>
                  <a:pt x="1136543" y="16125"/>
                  <a:pt x="1424766" y="0"/>
                </a:cubicBezTo>
                <a:cubicBezTo>
                  <a:pt x="1712989" y="-16125"/>
                  <a:pt x="1988777" y="2219"/>
                  <a:pt x="2189918" y="0"/>
                </a:cubicBezTo>
                <a:cubicBezTo>
                  <a:pt x="2391059" y="-2219"/>
                  <a:pt x="2584982" y="24923"/>
                  <a:pt x="2743993" y="0"/>
                </a:cubicBezTo>
                <a:cubicBezTo>
                  <a:pt x="2903005" y="-24923"/>
                  <a:pt x="3072886" y="19409"/>
                  <a:pt x="3350838" y="0"/>
                </a:cubicBezTo>
                <a:cubicBezTo>
                  <a:pt x="3628790" y="-19409"/>
                  <a:pt x="3733173" y="-9349"/>
                  <a:pt x="3852144" y="0"/>
                </a:cubicBezTo>
                <a:cubicBezTo>
                  <a:pt x="3971115" y="9349"/>
                  <a:pt x="4176521" y="-2018"/>
                  <a:pt x="4353451" y="0"/>
                </a:cubicBezTo>
                <a:cubicBezTo>
                  <a:pt x="4530381" y="2018"/>
                  <a:pt x="5024886" y="-1775"/>
                  <a:pt x="5276910" y="0"/>
                </a:cubicBezTo>
                <a:cubicBezTo>
                  <a:pt x="5266116" y="256776"/>
                  <a:pt x="5281098" y="270949"/>
                  <a:pt x="5276910" y="534593"/>
                </a:cubicBezTo>
                <a:cubicBezTo>
                  <a:pt x="5272722" y="798237"/>
                  <a:pt x="5262203" y="1038684"/>
                  <a:pt x="5276910" y="1199726"/>
                </a:cubicBezTo>
                <a:cubicBezTo>
                  <a:pt x="5291617" y="1360768"/>
                  <a:pt x="5309974" y="1601408"/>
                  <a:pt x="5276910" y="1908373"/>
                </a:cubicBezTo>
                <a:cubicBezTo>
                  <a:pt x="5243846" y="2215338"/>
                  <a:pt x="5255873" y="2284321"/>
                  <a:pt x="5276910" y="2399452"/>
                </a:cubicBezTo>
                <a:cubicBezTo>
                  <a:pt x="5297947" y="2514583"/>
                  <a:pt x="5265815" y="2696377"/>
                  <a:pt x="5276910" y="2890532"/>
                </a:cubicBezTo>
                <a:cubicBezTo>
                  <a:pt x="5288005" y="3084687"/>
                  <a:pt x="5294698" y="3254529"/>
                  <a:pt x="5276910" y="3425125"/>
                </a:cubicBezTo>
                <a:cubicBezTo>
                  <a:pt x="5259122" y="3595721"/>
                  <a:pt x="5301271" y="4082658"/>
                  <a:pt x="5276910" y="4351338"/>
                </a:cubicBezTo>
                <a:cubicBezTo>
                  <a:pt x="4972192" y="4357714"/>
                  <a:pt x="4844193" y="4376664"/>
                  <a:pt x="4511758" y="4351338"/>
                </a:cubicBezTo>
                <a:cubicBezTo>
                  <a:pt x="4179323" y="4326012"/>
                  <a:pt x="4103809" y="4369853"/>
                  <a:pt x="3799375" y="4351338"/>
                </a:cubicBezTo>
                <a:cubicBezTo>
                  <a:pt x="3494941" y="4332823"/>
                  <a:pt x="3293545" y="4325776"/>
                  <a:pt x="3139761" y="4351338"/>
                </a:cubicBezTo>
                <a:cubicBezTo>
                  <a:pt x="2985977" y="4376900"/>
                  <a:pt x="2824753" y="4340247"/>
                  <a:pt x="2638455" y="4351338"/>
                </a:cubicBezTo>
                <a:cubicBezTo>
                  <a:pt x="2452157" y="4362429"/>
                  <a:pt x="2295763" y="4364555"/>
                  <a:pt x="2137149" y="4351338"/>
                </a:cubicBezTo>
                <a:cubicBezTo>
                  <a:pt x="1978535" y="4338121"/>
                  <a:pt x="1719916" y="4349761"/>
                  <a:pt x="1477535" y="4351338"/>
                </a:cubicBezTo>
                <a:cubicBezTo>
                  <a:pt x="1235154" y="4352915"/>
                  <a:pt x="1087873" y="4344538"/>
                  <a:pt x="976228" y="4351338"/>
                </a:cubicBezTo>
                <a:cubicBezTo>
                  <a:pt x="864583" y="4358138"/>
                  <a:pt x="226785" y="4389048"/>
                  <a:pt x="0" y="4351338"/>
                </a:cubicBezTo>
                <a:cubicBezTo>
                  <a:pt x="-8003" y="4140958"/>
                  <a:pt x="22060" y="3993078"/>
                  <a:pt x="0" y="3773232"/>
                </a:cubicBezTo>
                <a:cubicBezTo>
                  <a:pt x="-22060" y="3553386"/>
                  <a:pt x="30837" y="3371884"/>
                  <a:pt x="0" y="3151612"/>
                </a:cubicBezTo>
                <a:cubicBezTo>
                  <a:pt x="-30837" y="2931340"/>
                  <a:pt x="18815" y="2835432"/>
                  <a:pt x="0" y="2660532"/>
                </a:cubicBezTo>
                <a:cubicBezTo>
                  <a:pt x="-18815" y="2485632"/>
                  <a:pt x="-9772" y="2280355"/>
                  <a:pt x="0" y="2038913"/>
                </a:cubicBezTo>
                <a:cubicBezTo>
                  <a:pt x="9772" y="1797471"/>
                  <a:pt x="32123" y="1557667"/>
                  <a:pt x="0" y="1373780"/>
                </a:cubicBezTo>
                <a:cubicBezTo>
                  <a:pt x="-32123" y="1189893"/>
                  <a:pt x="-9752" y="1027812"/>
                  <a:pt x="0" y="882700"/>
                </a:cubicBezTo>
                <a:cubicBezTo>
                  <a:pt x="9752" y="737588"/>
                  <a:pt x="-25025" y="221819"/>
                  <a:pt x="0" y="0"/>
                </a:cubicBezTo>
                <a:close/>
              </a:path>
              <a:path w="5276910" h="4351338" stroke="0" extrusionOk="0">
                <a:moveTo>
                  <a:pt x="0" y="0"/>
                </a:moveTo>
                <a:cubicBezTo>
                  <a:pt x="163389" y="-18784"/>
                  <a:pt x="332048" y="-5409"/>
                  <a:pt x="501306" y="0"/>
                </a:cubicBezTo>
                <a:cubicBezTo>
                  <a:pt x="670564" y="5409"/>
                  <a:pt x="959232" y="28902"/>
                  <a:pt x="1160920" y="0"/>
                </a:cubicBezTo>
                <a:cubicBezTo>
                  <a:pt x="1362608" y="-28902"/>
                  <a:pt x="1547155" y="-21954"/>
                  <a:pt x="1873303" y="0"/>
                </a:cubicBezTo>
                <a:cubicBezTo>
                  <a:pt x="2199451" y="21954"/>
                  <a:pt x="2360035" y="-29746"/>
                  <a:pt x="2532917" y="0"/>
                </a:cubicBezTo>
                <a:cubicBezTo>
                  <a:pt x="2705799" y="29746"/>
                  <a:pt x="3052115" y="18709"/>
                  <a:pt x="3298069" y="0"/>
                </a:cubicBezTo>
                <a:cubicBezTo>
                  <a:pt x="3544023" y="-18709"/>
                  <a:pt x="3662218" y="3139"/>
                  <a:pt x="3852144" y="0"/>
                </a:cubicBezTo>
                <a:cubicBezTo>
                  <a:pt x="4042070" y="-3139"/>
                  <a:pt x="4255908" y="27192"/>
                  <a:pt x="4617296" y="0"/>
                </a:cubicBezTo>
                <a:cubicBezTo>
                  <a:pt x="4978684" y="-27192"/>
                  <a:pt x="5029679" y="-18889"/>
                  <a:pt x="5276910" y="0"/>
                </a:cubicBezTo>
                <a:cubicBezTo>
                  <a:pt x="5253155" y="341560"/>
                  <a:pt x="5307085" y="555760"/>
                  <a:pt x="5276910" y="708646"/>
                </a:cubicBezTo>
                <a:cubicBezTo>
                  <a:pt x="5246735" y="861532"/>
                  <a:pt x="5296109" y="1089833"/>
                  <a:pt x="5276910" y="1199726"/>
                </a:cubicBezTo>
                <a:cubicBezTo>
                  <a:pt x="5257711" y="1309619"/>
                  <a:pt x="5282535" y="1570188"/>
                  <a:pt x="5276910" y="1864859"/>
                </a:cubicBezTo>
                <a:cubicBezTo>
                  <a:pt x="5271285" y="2159530"/>
                  <a:pt x="5272195" y="2252301"/>
                  <a:pt x="5276910" y="2399452"/>
                </a:cubicBezTo>
                <a:cubicBezTo>
                  <a:pt x="5281625" y="2546603"/>
                  <a:pt x="5261547" y="2765769"/>
                  <a:pt x="5276910" y="3064585"/>
                </a:cubicBezTo>
                <a:cubicBezTo>
                  <a:pt x="5292273" y="3363401"/>
                  <a:pt x="5300276" y="3429485"/>
                  <a:pt x="5276910" y="3555665"/>
                </a:cubicBezTo>
                <a:cubicBezTo>
                  <a:pt x="5253544" y="3681845"/>
                  <a:pt x="5311902" y="4013318"/>
                  <a:pt x="5276910" y="4351338"/>
                </a:cubicBezTo>
                <a:cubicBezTo>
                  <a:pt x="5002274" y="4338290"/>
                  <a:pt x="4826421" y="4356646"/>
                  <a:pt x="4670065" y="4351338"/>
                </a:cubicBezTo>
                <a:cubicBezTo>
                  <a:pt x="4513710" y="4346030"/>
                  <a:pt x="4360202" y="4381642"/>
                  <a:pt x="4063221" y="4351338"/>
                </a:cubicBezTo>
                <a:cubicBezTo>
                  <a:pt x="3766240" y="4321034"/>
                  <a:pt x="3586486" y="4320346"/>
                  <a:pt x="3403607" y="4351338"/>
                </a:cubicBezTo>
                <a:cubicBezTo>
                  <a:pt x="3220728" y="4382330"/>
                  <a:pt x="3036304" y="4348011"/>
                  <a:pt x="2796762" y="4351338"/>
                </a:cubicBezTo>
                <a:cubicBezTo>
                  <a:pt x="2557221" y="4354665"/>
                  <a:pt x="2420172" y="4351795"/>
                  <a:pt x="2242687" y="4351338"/>
                </a:cubicBezTo>
                <a:cubicBezTo>
                  <a:pt x="2065202" y="4350881"/>
                  <a:pt x="1789017" y="4334401"/>
                  <a:pt x="1583073" y="4351338"/>
                </a:cubicBezTo>
                <a:cubicBezTo>
                  <a:pt x="1377129" y="4368275"/>
                  <a:pt x="1177522" y="4343870"/>
                  <a:pt x="923459" y="4351338"/>
                </a:cubicBezTo>
                <a:cubicBezTo>
                  <a:pt x="669396" y="4358806"/>
                  <a:pt x="355227" y="4367148"/>
                  <a:pt x="0" y="4351338"/>
                </a:cubicBezTo>
                <a:cubicBezTo>
                  <a:pt x="-20257" y="4048912"/>
                  <a:pt x="-28307" y="3848462"/>
                  <a:pt x="0" y="3642692"/>
                </a:cubicBezTo>
                <a:cubicBezTo>
                  <a:pt x="28307" y="3436922"/>
                  <a:pt x="8648" y="3253191"/>
                  <a:pt x="0" y="2977558"/>
                </a:cubicBezTo>
                <a:cubicBezTo>
                  <a:pt x="-8648" y="2701925"/>
                  <a:pt x="-14548" y="2597880"/>
                  <a:pt x="0" y="2355939"/>
                </a:cubicBezTo>
                <a:cubicBezTo>
                  <a:pt x="14548" y="2113998"/>
                  <a:pt x="26000" y="1878497"/>
                  <a:pt x="0" y="1647292"/>
                </a:cubicBezTo>
                <a:cubicBezTo>
                  <a:pt x="-26000" y="1416087"/>
                  <a:pt x="-17120" y="1229200"/>
                  <a:pt x="0" y="1025673"/>
                </a:cubicBezTo>
                <a:cubicBezTo>
                  <a:pt x="17120" y="822146"/>
                  <a:pt x="10054" y="333376"/>
                  <a:pt x="0" y="0"/>
                </a:cubicBezTo>
                <a:close/>
              </a:path>
            </a:pathLst>
          </a:custGeom>
          <a:ln>
            <a:noFill/>
            <a:extLst>
              <a:ext uri="{C807C97D-BFC1-408E-A445-0C87EB9F89A2}">
                <ask:lineSketchStyleProps xmlns:ask="http://schemas.microsoft.com/office/drawing/2018/sketchyshapes" sd="2088474612">
                  <ask:type>
                    <ask:lineSketchNone/>
                  </ask:type>
                </ask:lineSketchStyleProps>
              </a:ext>
            </a:extLst>
          </a:ln>
        </p:spPr>
        <p:txBody>
          <a:bodyPr vert="horz" lIns="91440" tIns="45720" rIns="91440" bIns="45720" rtlCol="0" anchor="t">
            <a:normAutofit/>
          </a:bodyPr>
          <a:lstStyle/>
          <a:p>
            <a:pPr marL="0" indent="0">
              <a:buNone/>
            </a:pPr>
            <a:r>
              <a:rPr lang="en-US" err="1"/>
              <a:t>RESTler</a:t>
            </a:r>
            <a:r>
              <a:rPr lang="en-US"/>
              <a:t> = 1</a:t>
            </a:r>
            <a:r>
              <a:rPr lang="en-US" baseline="30000"/>
              <a:t>st</a:t>
            </a:r>
            <a:r>
              <a:rPr lang="en-US"/>
              <a:t> </a:t>
            </a:r>
            <a:r>
              <a:rPr lang="en-US" sz="2800">
                <a:solidFill>
                  <a:srgbClr val="0070C0"/>
                </a:solidFill>
              </a:rPr>
              <a:t>Stateful</a:t>
            </a:r>
            <a:r>
              <a:rPr lang="en-US" sz="2800"/>
              <a:t> REST API </a:t>
            </a:r>
            <a:r>
              <a:rPr lang="en-US" sz="2800" err="1"/>
              <a:t>Fuzzer</a:t>
            </a:r>
            <a:endParaRPr lang="en-US" sz="2800">
              <a:ea typeface="Calibri"/>
              <a:cs typeface="Calibri"/>
            </a:endParaRPr>
          </a:p>
          <a:p>
            <a:r>
              <a:rPr lang="en-US"/>
              <a:t>Takes an API specification and automatically generates tests </a:t>
            </a:r>
          </a:p>
          <a:p>
            <a:endParaRPr lang="en-US"/>
          </a:p>
          <a:p>
            <a:r>
              <a:rPr lang="en-US"/>
              <a:t>Finds </a:t>
            </a:r>
            <a:r>
              <a:rPr lang="en-US" i="1">
                <a:solidFill>
                  <a:schemeClr val="accent1"/>
                </a:solidFill>
              </a:rPr>
              <a:t>security</a:t>
            </a:r>
            <a:r>
              <a:rPr lang="en-US"/>
              <a:t> and </a:t>
            </a:r>
            <a:r>
              <a:rPr lang="en-US" i="1">
                <a:solidFill>
                  <a:schemeClr val="accent1"/>
                </a:solidFill>
              </a:rPr>
              <a:t>reliability</a:t>
            </a:r>
            <a:r>
              <a:rPr lang="en-US"/>
              <a:t> bugs in REST services </a:t>
            </a:r>
          </a:p>
          <a:p>
            <a:pPr lvl="1"/>
            <a:r>
              <a:rPr lang="en-US"/>
              <a:t>Systematic state-space search and learning from responses</a:t>
            </a:r>
          </a:p>
          <a:p>
            <a:pPr lvl="1"/>
            <a:r>
              <a:rPr lang="en-US"/>
              <a:t>Input payload (schema and value) fuzzing</a:t>
            </a:r>
          </a:p>
          <a:p>
            <a:pPr lvl="1"/>
            <a:r>
              <a:rPr lang="en-US"/>
              <a:t>Targeted checks for security property violations</a:t>
            </a:r>
          </a:p>
          <a:p>
            <a:endParaRPr lang="en-US"/>
          </a:p>
          <a:p>
            <a:r>
              <a:rPr lang="en-US"/>
              <a:t>Open sourced on GitHub (since November 2020)</a:t>
            </a:r>
          </a:p>
        </p:txBody>
      </p:sp>
      <p:pic>
        <p:nvPicPr>
          <p:cNvPr id="5" name="Picture 4">
            <a:extLst>
              <a:ext uri="{FF2B5EF4-FFF2-40B4-BE49-F238E27FC236}">
                <a16:creationId xmlns:a16="http://schemas.microsoft.com/office/drawing/2014/main" id="{37354BB7-989B-0255-410A-A297A6CC2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231879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66677-02B0-B6C1-2D80-E325D574FE3F}"/>
              </a:ext>
            </a:extLst>
          </p:cNvPr>
          <p:cNvSpPr>
            <a:spLocks noGrp="1"/>
          </p:cNvSpPr>
          <p:nvPr>
            <p:ph type="title"/>
          </p:nvPr>
        </p:nvSpPr>
        <p:spPr>
          <a:xfrm>
            <a:off x="253827" y="117990"/>
            <a:ext cx="6239737" cy="1445767"/>
          </a:xfrm>
        </p:spPr>
        <p:txBody>
          <a:bodyPr>
            <a:normAutofit/>
          </a:bodyPr>
          <a:lstStyle/>
          <a:p>
            <a:r>
              <a:rPr lang="en-US">
                <a:solidFill>
                  <a:srgbClr val="FF0000"/>
                </a:solidFill>
              </a:rPr>
              <a:t>RESTler</a:t>
            </a:r>
            <a:r>
              <a:rPr lang="en-US"/>
              <a:t>: beyond fuzz</a:t>
            </a:r>
          </a:p>
        </p:txBody>
      </p:sp>
      <p:graphicFrame>
        <p:nvGraphicFramePr>
          <p:cNvPr id="7" name="Diagram 6">
            <a:extLst>
              <a:ext uri="{FF2B5EF4-FFF2-40B4-BE49-F238E27FC236}">
                <a16:creationId xmlns:a16="http://schemas.microsoft.com/office/drawing/2014/main" id="{5350AC4F-5BB4-5A77-94D8-FE1CC8CD6C51}"/>
              </a:ext>
            </a:extLst>
          </p:cNvPr>
          <p:cNvGraphicFramePr/>
          <p:nvPr>
            <p:extLst>
              <p:ext uri="{D42A27DB-BD31-4B8C-83A1-F6EECF244321}">
                <p14:modId xmlns:p14="http://schemas.microsoft.com/office/powerpoint/2010/main" val="3128292515"/>
              </p:ext>
            </p:extLst>
          </p:nvPr>
        </p:nvGraphicFramePr>
        <p:xfrm>
          <a:off x="786195" y="1071154"/>
          <a:ext cx="10434609" cy="5429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A184E4DA-EAF8-9EF7-6BE9-4FE4C9200147}"/>
              </a:ext>
            </a:extLst>
          </p:cNvPr>
          <p:cNvSpPr txBox="1"/>
          <p:nvPr/>
        </p:nvSpPr>
        <p:spPr>
          <a:xfrm>
            <a:off x="50010" y="3617812"/>
            <a:ext cx="2299148" cy="1200329"/>
          </a:xfrm>
          <a:prstGeom prst="rect">
            <a:avLst/>
          </a:prstGeom>
          <a:noFill/>
        </p:spPr>
        <p:txBody>
          <a:bodyPr wrap="square" rtlCol="0">
            <a:spAutoFit/>
          </a:bodyPr>
          <a:lstStyle/>
          <a:p>
            <a:r>
              <a:rPr lang="en-US"/>
              <a:t>“is authorization </a:t>
            </a:r>
          </a:p>
          <a:p>
            <a:r>
              <a:rPr lang="en-US"/>
              <a:t>working properly </a:t>
            </a:r>
          </a:p>
          <a:p>
            <a:r>
              <a:rPr lang="en-US"/>
              <a:t>across the entire </a:t>
            </a:r>
          </a:p>
          <a:p>
            <a:r>
              <a:rPr lang="en-US"/>
              <a:t>API”?</a:t>
            </a:r>
          </a:p>
        </p:txBody>
      </p:sp>
      <p:sp>
        <p:nvSpPr>
          <p:cNvPr id="9" name="TextBox 8">
            <a:extLst>
              <a:ext uri="{FF2B5EF4-FFF2-40B4-BE49-F238E27FC236}">
                <a16:creationId xmlns:a16="http://schemas.microsoft.com/office/drawing/2014/main" id="{E2D7EFAF-E146-09FB-922E-379F71EA34F6}"/>
              </a:ext>
            </a:extLst>
          </p:cNvPr>
          <p:cNvSpPr txBox="1"/>
          <p:nvPr/>
        </p:nvSpPr>
        <p:spPr>
          <a:xfrm>
            <a:off x="3619624" y="3479312"/>
            <a:ext cx="2114655" cy="1477328"/>
          </a:xfrm>
          <a:prstGeom prst="rect">
            <a:avLst/>
          </a:prstGeom>
          <a:noFill/>
        </p:spPr>
        <p:txBody>
          <a:bodyPr wrap="square" rtlCol="0">
            <a:spAutoFit/>
          </a:bodyPr>
          <a:lstStyle/>
          <a:p>
            <a:r>
              <a:rPr lang="en-US"/>
              <a:t>“are there resource </a:t>
            </a:r>
          </a:p>
          <a:p>
            <a:r>
              <a:rPr lang="en-US"/>
              <a:t>leaks when running </a:t>
            </a:r>
          </a:p>
          <a:p>
            <a:r>
              <a:rPr lang="en-US"/>
              <a:t>a workload with </a:t>
            </a:r>
          </a:p>
          <a:p>
            <a:r>
              <a:rPr lang="en-US"/>
              <a:t>resource creation </a:t>
            </a:r>
          </a:p>
          <a:p>
            <a:r>
              <a:rPr lang="en-US"/>
              <a:t>errors?”</a:t>
            </a:r>
          </a:p>
        </p:txBody>
      </p:sp>
      <p:sp>
        <p:nvSpPr>
          <p:cNvPr id="10" name="TextBox 9">
            <a:extLst>
              <a:ext uri="{FF2B5EF4-FFF2-40B4-BE49-F238E27FC236}">
                <a16:creationId xmlns:a16="http://schemas.microsoft.com/office/drawing/2014/main" id="{F4A84435-3E8F-6DDA-FD05-ECA2A11CD33F}"/>
              </a:ext>
            </a:extLst>
          </p:cNvPr>
          <p:cNvSpPr txBox="1"/>
          <p:nvPr/>
        </p:nvSpPr>
        <p:spPr>
          <a:xfrm>
            <a:off x="7366858" y="3429000"/>
            <a:ext cx="3369907" cy="1477328"/>
          </a:xfrm>
          <a:prstGeom prst="rect">
            <a:avLst/>
          </a:prstGeom>
          <a:noFill/>
        </p:spPr>
        <p:txBody>
          <a:bodyPr wrap="square" rtlCol="0">
            <a:spAutoFit/>
          </a:bodyPr>
          <a:lstStyle/>
          <a:p>
            <a:r>
              <a:rPr lang="en-US"/>
              <a:t>“Does the service </a:t>
            </a:r>
          </a:p>
          <a:p>
            <a:r>
              <a:rPr lang="en-US"/>
              <a:t>have the same API </a:t>
            </a:r>
          </a:p>
          <a:p>
            <a:r>
              <a:rPr lang="en-US"/>
              <a:t>behavior across the</a:t>
            </a:r>
          </a:p>
          <a:p>
            <a:r>
              <a:rPr lang="en-US"/>
              <a:t>different regions </a:t>
            </a:r>
          </a:p>
          <a:p>
            <a:r>
              <a:rPr lang="en-US"/>
              <a:t>where it is deployed?”</a:t>
            </a:r>
          </a:p>
        </p:txBody>
      </p:sp>
      <p:sp>
        <p:nvSpPr>
          <p:cNvPr id="28" name="TextBox 27">
            <a:extLst>
              <a:ext uri="{FF2B5EF4-FFF2-40B4-BE49-F238E27FC236}">
                <a16:creationId xmlns:a16="http://schemas.microsoft.com/office/drawing/2014/main" id="{DA47CFEF-DE2F-6374-AD18-E7C11BA9D539}"/>
              </a:ext>
            </a:extLst>
          </p:cNvPr>
          <p:cNvSpPr txBox="1"/>
          <p:nvPr/>
        </p:nvSpPr>
        <p:spPr>
          <a:xfrm>
            <a:off x="6651572" y="1071154"/>
            <a:ext cx="1925756" cy="646331"/>
          </a:xfrm>
          <a:prstGeom prst="rect">
            <a:avLst/>
          </a:prstGeom>
          <a:noFill/>
        </p:spPr>
        <p:txBody>
          <a:bodyPr wrap="square" rtlCol="0">
            <a:spAutoFit/>
          </a:bodyPr>
          <a:lstStyle/>
          <a:p>
            <a:pPr algn="ctr"/>
            <a:r>
              <a:rPr lang="en-US"/>
              <a:t>Automatically generate tests</a:t>
            </a:r>
          </a:p>
        </p:txBody>
      </p:sp>
      <p:pic>
        <p:nvPicPr>
          <p:cNvPr id="4" name="Picture 3">
            <a:extLst>
              <a:ext uri="{FF2B5EF4-FFF2-40B4-BE49-F238E27FC236}">
                <a16:creationId xmlns:a16="http://schemas.microsoft.com/office/drawing/2014/main" id="{69E1F926-D1EB-DF6D-0E58-B164DE6996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pic>
        <p:nvPicPr>
          <p:cNvPr id="2052" name="Picture 4" descr="See the source image">
            <a:extLst>
              <a:ext uri="{FF2B5EF4-FFF2-40B4-BE49-F238E27FC236}">
                <a16:creationId xmlns:a16="http://schemas.microsoft.com/office/drawing/2014/main" id="{0E459133-E817-5A73-D88B-2667B912902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47880"/>
          <a:stretch/>
        </p:blipFill>
        <p:spPr bwMode="auto">
          <a:xfrm>
            <a:off x="8445966" y="840873"/>
            <a:ext cx="3438136" cy="140979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5E54892-39E9-D4B5-E3DA-9A39401BDA27}"/>
              </a:ext>
            </a:extLst>
          </p:cNvPr>
          <p:cNvCxnSpPr>
            <a:cxnSpLocks/>
          </p:cNvCxnSpPr>
          <p:nvPr/>
        </p:nvCxnSpPr>
        <p:spPr>
          <a:xfrm flipH="1">
            <a:off x="6493564" y="1772816"/>
            <a:ext cx="2361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354DD96-530A-3D3C-BFBC-6AFCC51FA6EB}"/>
              </a:ext>
            </a:extLst>
          </p:cNvPr>
          <p:cNvSpPr/>
          <p:nvPr/>
        </p:nvSpPr>
        <p:spPr>
          <a:xfrm>
            <a:off x="2051605" y="5376566"/>
            <a:ext cx="1417982"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Many inputs</a:t>
            </a:r>
          </a:p>
          <a:p>
            <a:pPr algn="ctr"/>
            <a:r>
              <a:rPr lang="en-US"/>
              <a:t>same API</a:t>
            </a:r>
          </a:p>
        </p:txBody>
      </p:sp>
      <p:sp>
        <p:nvSpPr>
          <p:cNvPr id="6" name="Rectangle 5">
            <a:extLst>
              <a:ext uri="{FF2B5EF4-FFF2-40B4-BE49-F238E27FC236}">
                <a16:creationId xmlns:a16="http://schemas.microsoft.com/office/drawing/2014/main" id="{7F753CED-4C70-E2A3-A5BA-874D059B3F2B}"/>
              </a:ext>
            </a:extLst>
          </p:cNvPr>
          <p:cNvSpPr/>
          <p:nvPr/>
        </p:nvSpPr>
        <p:spPr>
          <a:xfrm>
            <a:off x="5038541" y="5376566"/>
            <a:ext cx="121257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Sequences of inputs</a:t>
            </a:r>
          </a:p>
          <a:p>
            <a:pPr algn="ctr"/>
            <a:r>
              <a:rPr lang="en-US"/>
              <a:t>same API</a:t>
            </a:r>
          </a:p>
        </p:txBody>
      </p:sp>
      <p:sp>
        <p:nvSpPr>
          <p:cNvPr id="11" name="Rectangle 10">
            <a:extLst>
              <a:ext uri="{FF2B5EF4-FFF2-40B4-BE49-F238E27FC236}">
                <a16:creationId xmlns:a16="http://schemas.microsoft.com/office/drawing/2014/main" id="{3FA904A8-DB05-F81F-C7ED-25B08F526EA6}"/>
              </a:ext>
            </a:extLst>
          </p:cNvPr>
          <p:cNvSpPr/>
          <p:nvPr/>
        </p:nvSpPr>
        <p:spPr>
          <a:xfrm>
            <a:off x="7971041" y="5355193"/>
            <a:ext cx="121257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Same input</a:t>
            </a:r>
          </a:p>
          <a:p>
            <a:pPr algn="ctr"/>
            <a:r>
              <a:rPr lang="en-US"/>
              <a:t>API v1 </a:t>
            </a:r>
          </a:p>
          <a:p>
            <a:pPr algn="ctr"/>
            <a:r>
              <a:rPr lang="en-US"/>
              <a:t>API v2</a:t>
            </a:r>
          </a:p>
        </p:txBody>
      </p:sp>
      <p:sp>
        <p:nvSpPr>
          <p:cNvPr id="12" name="Rectangle 11">
            <a:extLst>
              <a:ext uri="{FF2B5EF4-FFF2-40B4-BE49-F238E27FC236}">
                <a16:creationId xmlns:a16="http://schemas.microsoft.com/office/drawing/2014/main" id="{EF5BF4DB-4951-6228-F129-68CD18AFA65B}"/>
              </a:ext>
            </a:extLst>
          </p:cNvPr>
          <p:cNvSpPr/>
          <p:nvPr/>
        </p:nvSpPr>
        <p:spPr>
          <a:xfrm>
            <a:off x="10540598" y="5314275"/>
            <a:ext cx="121257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Same input</a:t>
            </a:r>
          </a:p>
          <a:p>
            <a:pPr algn="ctr"/>
            <a:r>
              <a:rPr lang="en-US"/>
              <a:t>API loc1 </a:t>
            </a:r>
          </a:p>
          <a:p>
            <a:pPr algn="ctr"/>
            <a:r>
              <a:rPr lang="en-US"/>
              <a:t>API loc2</a:t>
            </a:r>
          </a:p>
        </p:txBody>
      </p:sp>
    </p:spTree>
    <p:extLst>
      <p:ext uri="{BB962C8B-B14F-4D97-AF65-F5344CB8AC3E}">
        <p14:creationId xmlns:p14="http://schemas.microsoft.com/office/powerpoint/2010/main" val="1341996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2F1AE-5C89-44B3-BE48-AE5A8CB97933}"/>
              </a:ext>
            </a:extLst>
          </p:cNvPr>
          <p:cNvSpPr>
            <a:spLocks noGrp="1"/>
          </p:cNvSpPr>
          <p:nvPr>
            <p:ph type="title"/>
          </p:nvPr>
        </p:nvSpPr>
        <p:spPr/>
        <p:txBody>
          <a:bodyPr/>
          <a:lstStyle/>
          <a:p>
            <a:r>
              <a:rPr lang="en-US">
                <a:solidFill>
                  <a:srgbClr val="FF0000"/>
                </a:solidFill>
              </a:rPr>
              <a:t>HyperFuzzer </a:t>
            </a:r>
            <a:r>
              <a:rPr lang="en-US"/>
              <a:t>– Fuzzing the Hypervisor </a:t>
            </a:r>
          </a:p>
        </p:txBody>
      </p:sp>
      <p:sp>
        <p:nvSpPr>
          <p:cNvPr id="3" name="Content Placeholder 2">
            <a:extLst>
              <a:ext uri="{FF2B5EF4-FFF2-40B4-BE49-F238E27FC236}">
                <a16:creationId xmlns:a16="http://schemas.microsoft.com/office/drawing/2014/main" id="{CE12749C-7F39-49C5-94AE-ADEED3A905C2}"/>
              </a:ext>
            </a:extLst>
          </p:cNvPr>
          <p:cNvSpPr>
            <a:spLocks noGrp="1"/>
          </p:cNvSpPr>
          <p:nvPr>
            <p:ph idx="1"/>
          </p:nvPr>
        </p:nvSpPr>
        <p:spPr>
          <a:xfrm>
            <a:off x="4783874" y="2331341"/>
            <a:ext cx="7225990" cy="4139232"/>
          </a:xfrm>
        </p:spPr>
        <p:txBody>
          <a:bodyPr>
            <a:normAutofit/>
          </a:bodyPr>
          <a:lstStyle/>
          <a:p>
            <a:pPr marL="0" indent="0">
              <a:buNone/>
            </a:pPr>
            <a:endParaRPr lang="en-US"/>
          </a:p>
          <a:p>
            <a:pPr marL="457200" lvl="1" indent="0">
              <a:buNone/>
            </a:pPr>
            <a:r>
              <a:rPr lang="en-US"/>
              <a:t>Traditional fuzzing rely on an OS layer for capturing instructions</a:t>
            </a:r>
          </a:p>
          <a:p>
            <a:pPr lvl="1"/>
            <a:endParaRPr lang="en-US"/>
          </a:p>
          <a:p>
            <a:pPr marL="457200" lvl="1" indent="0">
              <a:buNone/>
            </a:pPr>
            <a:r>
              <a:rPr lang="en-US"/>
              <a:t>The hypervisor does not have an OS…, doh</a:t>
            </a:r>
          </a:p>
          <a:p>
            <a:pPr lvl="1"/>
            <a:endParaRPr lang="en-US"/>
          </a:p>
          <a:p>
            <a:pPr lvl="2"/>
            <a:r>
              <a:rPr lang="en-US"/>
              <a:t>mixed executions between the guest and the hypervisor?</a:t>
            </a:r>
          </a:p>
          <a:p>
            <a:pPr lvl="2"/>
            <a:r>
              <a:rPr lang="en-US"/>
              <a:t>“hidden” hardware checks?</a:t>
            </a:r>
          </a:p>
          <a:p>
            <a:pPr lvl="2"/>
            <a:r>
              <a:rPr lang="en-US"/>
              <a:t>hypervisor internal states?</a:t>
            </a:r>
          </a:p>
        </p:txBody>
      </p:sp>
      <p:sp>
        <p:nvSpPr>
          <p:cNvPr id="11" name="TextBox 10">
            <a:extLst>
              <a:ext uri="{FF2B5EF4-FFF2-40B4-BE49-F238E27FC236}">
                <a16:creationId xmlns:a16="http://schemas.microsoft.com/office/drawing/2014/main" id="{18E1D677-42AD-0271-77C8-A5316E7A67BB}"/>
              </a:ext>
            </a:extLst>
          </p:cNvPr>
          <p:cNvSpPr txBox="1"/>
          <p:nvPr/>
        </p:nvSpPr>
        <p:spPr>
          <a:xfrm>
            <a:off x="261241" y="2070832"/>
            <a:ext cx="6097554" cy="584775"/>
          </a:xfrm>
          <a:prstGeom prst="rect">
            <a:avLst/>
          </a:prstGeom>
          <a:noFill/>
        </p:spPr>
        <p:txBody>
          <a:bodyPr wrap="square">
            <a:spAutoFit/>
          </a:bodyPr>
          <a:lstStyle/>
          <a:p>
            <a:pPr marL="0" indent="0">
              <a:buNone/>
            </a:pPr>
            <a:r>
              <a:rPr lang="en-US" sz="3200"/>
              <a:t>Unchartered territory </a:t>
            </a:r>
          </a:p>
        </p:txBody>
      </p:sp>
      <p:pic>
        <p:nvPicPr>
          <p:cNvPr id="8196" name="Picture 4">
            <a:extLst>
              <a:ext uri="{FF2B5EF4-FFF2-40B4-BE49-F238E27FC236}">
                <a16:creationId xmlns:a16="http://schemas.microsoft.com/office/drawing/2014/main" id="{10D86AB5-4A6D-6ACA-D929-07EC2457E1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88" r="25844"/>
          <a:stretch/>
        </p:blipFill>
        <p:spPr bwMode="auto">
          <a:xfrm>
            <a:off x="354547" y="2810633"/>
            <a:ext cx="4612703" cy="38679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6C4BD3B-E742-BE52-0757-8940D9592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172835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8353C1-D785-4A07-9358-CD5AD6A77F68}"/>
              </a:ext>
            </a:extLst>
          </p:cNvPr>
          <p:cNvSpPr>
            <a:spLocks noGrp="1"/>
          </p:cNvSpPr>
          <p:nvPr>
            <p:ph idx="1"/>
          </p:nvPr>
        </p:nvSpPr>
        <p:spPr>
          <a:xfrm>
            <a:off x="838200" y="1825625"/>
            <a:ext cx="10515600" cy="780415"/>
          </a:xfrm>
        </p:spPr>
        <p:txBody>
          <a:bodyPr/>
          <a:lstStyle/>
          <a:p>
            <a:pPr marL="0" indent="0">
              <a:buNone/>
            </a:pPr>
            <a:r>
              <a:rPr lang="en-US"/>
              <a:t>Key insight: It’s the VM state that drives the hypervisor execution</a:t>
            </a:r>
          </a:p>
        </p:txBody>
      </p:sp>
      <p:pic>
        <p:nvPicPr>
          <p:cNvPr id="4" name="Picture 3">
            <a:extLst>
              <a:ext uri="{FF2B5EF4-FFF2-40B4-BE49-F238E27FC236}">
                <a16:creationId xmlns:a16="http://schemas.microsoft.com/office/drawing/2014/main" id="{F34019F6-D83F-478D-A670-A031EE0F7A77}"/>
              </a:ext>
            </a:extLst>
          </p:cNvPr>
          <p:cNvPicPr>
            <a:picLocks noChangeAspect="1"/>
          </p:cNvPicPr>
          <p:nvPr/>
        </p:nvPicPr>
        <p:blipFill>
          <a:blip r:embed="rId3"/>
          <a:stretch>
            <a:fillRect/>
          </a:stretch>
        </p:blipFill>
        <p:spPr>
          <a:xfrm>
            <a:off x="995499" y="3268718"/>
            <a:ext cx="2642278" cy="3390969"/>
          </a:xfrm>
          <a:prstGeom prst="rect">
            <a:avLst/>
          </a:prstGeom>
          <a:ln>
            <a:solidFill>
              <a:schemeClr val="tx1"/>
            </a:solidFill>
          </a:ln>
          <a:effectLst>
            <a:outerShdw blurRad="50800" dist="38100" dir="8100000" algn="tr" rotWithShape="0">
              <a:prstClr val="black">
                <a:alpha val="40000"/>
              </a:prstClr>
            </a:outerShdw>
          </a:effectLst>
        </p:spPr>
      </p:pic>
      <p:grpSp>
        <p:nvGrpSpPr>
          <p:cNvPr id="5" name="Group 4">
            <a:extLst>
              <a:ext uri="{FF2B5EF4-FFF2-40B4-BE49-F238E27FC236}">
                <a16:creationId xmlns:a16="http://schemas.microsoft.com/office/drawing/2014/main" id="{5CA8DBF3-4E39-46E1-8B29-EF64CB2980A6}"/>
              </a:ext>
            </a:extLst>
          </p:cNvPr>
          <p:cNvGrpSpPr/>
          <p:nvPr/>
        </p:nvGrpSpPr>
        <p:grpSpPr>
          <a:xfrm>
            <a:off x="4860148" y="3775998"/>
            <a:ext cx="1911525" cy="2396304"/>
            <a:chOff x="12701" y="11949003"/>
            <a:chExt cx="5791201" cy="6606528"/>
          </a:xfrm>
        </p:grpSpPr>
        <p:grpSp>
          <p:nvGrpSpPr>
            <p:cNvPr id="6" name="Group 5">
              <a:extLst>
                <a:ext uri="{FF2B5EF4-FFF2-40B4-BE49-F238E27FC236}">
                  <a16:creationId xmlns:a16="http://schemas.microsoft.com/office/drawing/2014/main" id="{2A67E843-E606-47B1-BEBD-3E28371044AA}"/>
                </a:ext>
              </a:extLst>
            </p:cNvPr>
            <p:cNvGrpSpPr/>
            <p:nvPr/>
          </p:nvGrpSpPr>
          <p:grpSpPr>
            <a:xfrm>
              <a:off x="12701" y="11949003"/>
              <a:ext cx="5791201" cy="6606528"/>
              <a:chOff x="1581151" y="11933784"/>
              <a:chExt cx="5791201" cy="6606528"/>
            </a:xfrm>
          </p:grpSpPr>
          <p:grpSp>
            <p:nvGrpSpPr>
              <p:cNvPr id="8" name="Group 7">
                <a:extLst>
                  <a:ext uri="{FF2B5EF4-FFF2-40B4-BE49-F238E27FC236}">
                    <a16:creationId xmlns:a16="http://schemas.microsoft.com/office/drawing/2014/main" id="{0A469548-4B69-49BD-90F6-2BD8AA6AC734}"/>
                  </a:ext>
                </a:extLst>
              </p:cNvPr>
              <p:cNvGrpSpPr/>
              <p:nvPr/>
            </p:nvGrpSpPr>
            <p:grpSpPr>
              <a:xfrm>
                <a:off x="1581151" y="11933784"/>
                <a:ext cx="5791201" cy="6606528"/>
                <a:chOff x="2100263" y="12165016"/>
                <a:chExt cx="5957887" cy="7232787"/>
              </a:xfrm>
            </p:grpSpPr>
            <p:pic>
              <p:nvPicPr>
                <p:cNvPr id="13" name="Picture 12" descr="https://cseweb.ucsd.edu/~calder/simpoint/phase_analysis_files/image003.gif">
                  <a:extLst>
                    <a:ext uri="{FF2B5EF4-FFF2-40B4-BE49-F238E27FC236}">
                      <a16:creationId xmlns:a16="http://schemas.microsoft.com/office/drawing/2014/main" id="{C9303F29-9354-4C54-A4DA-E448F7BEF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263" y="12317416"/>
                  <a:ext cx="5957887" cy="70803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88806BB-05B9-4316-AB60-A033BFC86CF7}"/>
                    </a:ext>
                  </a:extLst>
                </p:cNvPr>
                <p:cNvSpPr/>
                <p:nvPr/>
              </p:nvSpPr>
              <p:spPr>
                <a:xfrm>
                  <a:off x="3272103" y="12165016"/>
                  <a:ext cx="3958695" cy="1023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grpSp>
          <p:sp>
            <p:nvSpPr>
              <p:cNvPr id="9" name="Rectangle 8">
                <a:extLst>
                  <a:ext uri="{FF2B5EF4-FFF2-40B4-BE49-F238E27FC236}">
                    <a16:creationId xmlns:a16="http://schemas.microsoft.com/office/drawing/2014/main" id="{AE2318A6-8411-41EA-9643-5AD9684F5069}"/>
                  </a:ext>
                </a:extLst>
              </p:cNvPr>
              <p:cNvSpPr/>
              <p:nvPr/>
            </p:nvSpPr>
            <p:spPr>
              <a:xfrm>
                <a:off x="5696837" y="13670473"/>
                <a:ext cx="623506" cy="562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8EDB8866-3ADA-4678-81BC-E5CA9AB109CA}"/>
                  </a:ext>
                </a:extLst>
              </p:cNvPr>
              <p:cNvSpPr/>
              <p:nvPr/>
            </p:nvSpPr>
            <p:spPr>
              <a:xfrm>
                <a:off x="5696837" y="16282965"/>
                <a:ext cx="623506" cy="562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13BAE08B-63C4-4F7E-B3E7-8683F91AFD56}"/>
                  </a:ext>
                </a:extLst>
              </p:cNvPr>
              <p:cNvSpPr/>
              <p:nvPr/>
            </p:nvSpPr>
            <p:spPr>
              <a:xfrm>
                <a:off x="5696837" y="17483415"/>
                <a:ext cx="623506" cy="562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646AF56F-0539-4CCA-8688-1E5BBE2A9A72}"/>
                  </a:ext>
                </a:extLst>
              </p:cNvPr>
              <p:cNvSpPr/>
              <p:nvPr/>
            </p:nvSpPr>
            <p:spPr>
              <a:xfrm>
                <a:off x="4495802" y="14777641"/>
                <a:ext cx="242626" cy="76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grpSp>
        <p:sp>
          <p:nvSpPr>
            <p:cNvPr id="7" name="Rectangle 6">
              <a:extLst>
                <a:ext uri="{FF2B5EF4-FFF2-40B4-BE49-F238E27FC236}">
                  <a16:creationId xmlns:a16="http://schemas.microsoft.com/office/drawing/2014/main" id="{AA315DCA-E216-4983-B3EA-5CFF98CF448C}"/>
                </a:ext>
              </a:extLst>
            </p:cNvPr>
            <p:cNvSpPr/>
            <p:nvPr/>
          </p:nvSpPr>
          <p:spPr>
            <a:xfrm>
              <a:off x="5242204" y="14943487"/>
              <a:ext cx="418133" cy="562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072261" rtl="0" eaLnBrk="1" latinLnBrk="0" hangingPunct="1">
                <a:defRPr sz="6048" kern="1200">
                  <a:solidFill>
                    <a:schemeClr val="lt1"/>
                  </a:solidFill>
                  <a:latin typeface="+mn-lt"/>
                  <a:ea typeface="+mn-ea"/>
                  <a:cs typeface="+mn-cs"/>
                </a:defRPr>
              </a:lvl1pPr>
              <a:lvl2pPr marL="1536130" algn="l" defTabSz="3072261" rtl="0" eaLnBrk="1" latinLnBrk="0" hangingPunct="1">
                <a:defRPr sz="6048" kern="1200">
                  <a:solidFill>
                    <a:schemeClr val="lt1"/>
                  </a:solidFill>
                  <a:latin typeface="+mn-lt"/>
                  <a:ea typeface="+mn-ea"/>
                  <a:cs typeface="+mn-cs"/>
                </a:defRPr>
              </a:lvl2pPr>
              <a:lvl3pPr marL="3072261" algn="l" defTabSz="3072261" rtl="0" eaLnBrk="1" latinLnBrk="0" hangingPunct="1">
                <a:defRPr sz="6048" kern="1200">
                  <a:solidFill>
                    <a:schemeClr val="lt1"/>
                  </a:solidFill>
                  <a:latin typeface="+mn-lt"/>
                  <a:ea typeface="+mn-ea"/>
                  <a:cs typeface="+mn-cs"/>
                </a:defRPr>
              </a:lvl3pPr>
              <a:lvl4pPr marL="4608391" algn="l" defTabSz="3072261" rtl="0" eaLnBrk="1" latinLnBrk="0" hangingPunct="1">
                <a:defRPr sz="6048" kern="1200">
                  <a:solidFill>
                    <a:schemeClr val="lt1"/>
                  </a:solidFill>
                  <a:latin typeface="+mn-lt"/>
                  <a:ea typeface="+mn-ea"/>
                  <a:cs typeface="+mn-cs"/>
                </a:defRPr>
              </a:lvl4pPr>
              <a:lvl5pPr marL="6144523" algn="l" defTabSz="3072261" rtl="0" eaLnBrk="1" latinLnBrk="0" hangingPunct="1">
                <a:defRPr sz="6048" kern="1200">
                  <a:solidFill>
                    <a:schemeClr val="lt1"/>
                  </a:solidFill>
                  <a:latin typeface="+mn-lt"/>
                  <a:ea typeface="+mn-ea"/>
                  <a:cs typeface="+mn-cs"/>
                </a:defRPr>
              </a:lvl5pPr>
              <a:lvl6pPr marL="7680653" algn="l" defTabSz="3072261" rtl="0" eaLnBrk="1" latinLnBrk="0" hangingPunct="1">
                <a:defRPr sz="6048" kern="1200">
                  <a:solidFill>
                    <a:schemeClr val="lt1"/>
                  </a:solidFill>
                  <a:latin typeface="+mn-lt"/>
                  <a:ea typeface="+mn-ea"/>
                  <a:cs typeface="+mn-cs"/>
                </a:defRPr>
              </a:lvl6pPr>
              <a:lvl7pPr marL="9216783" algn="l" defTabSz="3072261" rtl="0" eaLnBrk="1" latinLnBrk="0" hangingPunct="1">
                <a:defRPr sz="6048" kern="1200">
                  <a:solidFill>
                    <a:schemeClr val="lt1"/>
                  </a:solidFill>
                  <a:latin typeface="+mn-lt"/>
                  <a:ea typeface="+mn-ea"/>
                  <a:cs typeface="+mn-cs"/>
                </a:defRPr>
              </a:lvl7pPr>
              <a:lvl8pPr marL="10752914" algn="l" defTabSz="3072261" rtl="0" eaLnBrk="1" latinLnBrk="0" hangingPunct="1">
                <a:defRPr sz="6048" kern="1200">
                  <a:solidFill>
                    <a:schemeClr val="lt1"/>
                  </a:solidFill>
                  <a:latin typeface="+mn-lt"/>
                  <a:ea typeface="+mn-ea"/>
                  <a:cs typeface="+mn-cs"/>
                </a:defRPr>
              </a:lvl8pPr>
              <a:lvl9pPr marL="12289044" algn="l" defTabSz="3072261" rtl="0" eaLnBrk="1" latinLnBrk="0" hangingPunct="1">
                <a:defRPr sz="6048" kern="1200">
                  <a:solidFill>
                    <a:schemeClr val="lt1"/>
                  </a:solidFill>
                  <a:latin typeface="+mn-lt"/>
                  <a:ea typeface="+mn-ea"/>
                  <a:cs typeface="+mn-cs"/>
                </a:defRPr>
              </a:lvl9pPr>
            </a:lstStyle>
            <a:p>
              <a:pPr algn="ctr"/>
              <a:endParaRPr lang="en-US"/>
            </a:p>
          </p:txBody>
        </p:sp>
      </p:grpSp>
      <p:sp>
        <p:nvSpPr>
          <p:cNvPr id="15" name="TextBox 14">
            <a:extLst>
              <a:ext uri="{FF2B5EF4-FFF2-40B4-BE49-F238E27FC236}">
                <a16:creationId xmlns:a16="http://schemas.microsoft.com/office/drawing/2014/main" id="{517B6A55-5CE2-4F1C-A6E8-F46E059A00B8}"/>
              </a:ext>
            </a:extLst>
          </p:cNvPr>
          <p:cNvSpPr txBox="1"/>
          <p:nvPr/>
        </p:nvSpPr>
        <p:spPr>
          <a:xfrm>
            <a:off x="4694950" y="2833252"/>
            <a:ext cx="2432397" cy="400110"/>
          </a:xfrm>
          <a:prstGeom prst="rect">
            <a:avLst/>
          </a:prstGeom>
          <a:noFill/>
        </p:spPr>
        <p:txBody>
          <a:bodyPr wrap="none" rtlCol="0">
            <a:spAutoFit/>
          </a:bodyPr>
          <a:lstStyle/>
          <a:p>
            <a:r>
              <a:rPr lang="en-US" sz="2000" b="1"/>
              <a:t>Instruction Sequence</a:t>
            </a:r>
          </a:p>
        </p:txBody>
      </p:sp>
      <p:sp>
        <p:nvSpPr>
          <p:cNvPr id="16" name="TextBox 15">
            <a:extLst>
              <a:ext uri="{FF2B5EF4-FFF2-40B4-BE49-F238E27FC236}">
                <a16:creationId xmlns:a16="http://schemas.microsoft.com/office/drawing/2014/main" id="{D3A6DB71-3EC1-49D2-A895-13609FFFD3D5}"/>
              </a:ext>
            </a:extLst>
          </p:cNvPr>
          <p:cNvSpPr txBox="1"/>
          <p:nvPr/>
        </p:nvSpPr>
        <p:spPr>
          <a:xfrm>
            <a:off x="3699344" y="4246676"/>
            <a:ext cx="798617" cy="1569660"/>
          </a:xfrm>
          <a:prstGeom prst="rect">
            <a:avLst/>
          </a:prstGeom>
          <a:noFill/>
        </p:spPr>
        <p:txBody>
          <a:bodyPr wrap="none" rtlCol="0">
            <a:spAutoFit/>
          </a:bodyPr>
          <a:lstStyle/>
          <a:p>
            <a:r>
              <a:rPr lang="en-US" sz="9600" b="1"/>
              <a:t>+</a:t>
            </a:r>
          </a:p>
        </p:txBody>
      </p:sp>
      <p:sp>
        <p:nvSpPr>
          <p:cNvPr id="18" name="TextBox 17">
            <a:extLst>
              <a:ext uri="{FF2B5EF4-FFF2-40B4-BE49-F238E27FC236}">
                <a16:creationId xmlns:a16="http://schemas.microsoft.com/office/drawing/2014/main" id="{97E164F5-9E93-46CE-9E25-D1326CA23229}"/>
              </a:ext>
            </a:extLst>
          </p:cNvPr>
          <p:cNvSpPr txBox="1"/>
          <p:nvPr/>
        </p:nvSpPr>
        <p:spPr>
          <a:xfrm>
            <a:off x="1663000" y="2833252"/>
            <a:ext cx="1165704" cy="400110"/>
          </a:xfrm>
          <a:prstGeom prst="rect">
            <a:avLst/>
          </a:prstGeom>
          <a:noFill/>
        </p:spPr>
        <p:txBody>
          <a:bodyPr wrap="none" rtlCol="0">
            <a:spAutoFit/>
          </a:bodyPr>
          <a:lstStyle/>
          <a:p>
            <a:r>
              <a:rPr lang="en-US" sz="2000" b="1"/>
              <a:t>VM State</a:t>
            </a:r>
          </a:p>
        </p:txBody>
      </p:sp>
      <p:sp>
        <p:nvSpPr>
          <p:cNvPr id="20" name="TextBox 19">
            <a:extLst>
              <a:ext uri="{FF2B5EF4-FFF2-40B4-BE49-F238E27FC236}">
                <a16:creationId xmlns:a16="http://schemas.microsoft.com/office/drawing/2014/main" id="{0D37920C-F964-4D1C-8E84-B4F15420EA5E}"/>
              </a:ext>
            </a:extLst>
          </p:cNvPr>
          <p:cNvSpPr txBox="1"/>
          <p:nvPr/>
        </p:nvSpPr>
        <p:spPr>
          <a:xfrm>
            <a:off x="7408273" y="4224059"/>
            <a:ext cx="1077539" cy="1569660"/>
          </a:xfrm>
          <a:prstGeom prst="rect">
            <a:avLst/>
          </a:prstGeom>
          <a:noFill/>
        </p:spPr>
        <p:txBody>
          <a:bodyPr wrap="none" rtlCol="0">
            <a:spAutoFit/>
          </a:bodyPr>
          <a:lstStyle/>
          <a:p>
            <a:r>
              <a:rPr lang="en-US" sz="9600" b="1"/>
              <a:t>= </a:t>
            </a:r>
          </a:p>
        </p:txBody>
      </p:sp>
      <p:sp>
        <p:nvSpPr>
          <p:cNvPr id="22" name="TextBox 21">
            <a:extLst>
              <a:ext uri="{FF2B5EF4-FFF2-40B4-BE49-F238E27FC236}">
                <a16:creationId xmlns:a16="http://schemas.microsoft.com/office/drawing/2014/main" id="{332E40C2-A0D2-4013-8F79-D1A178B57815}"/>
              </a:ext>
            </a:extLst>
          </p:cNvPr>
          <p:cNvSpPr txBox="1"/>
          <p:nvPr/>
        </p:nvSpPr>
        <p:spPr>
          <a:xfrm>
            <a:off x="8816102" y="2807988"/>
            <a:ext cx="2237920" cy="400110"/>
          </a:xfrm>
          <a:prstGeom prst="rect">
            <a:avLst/>
          </a:prstGeom>
          <a:noFill/>
        </p:spPr>
        <p:txBody>
          <a:bodyPr wrap="none" rtlCol="0">
            <a:spAutoFit/>
          </a:bodyPr>
          <a:lstStyle/>
          <a:p>
            <a:r>
              <a:rPr lang="en-US" sz="2000" b="1"/>
              <a:t>Symbolic Execution</a:t>
            </a:r>
          </a:p>
        </p:txBody>
      </p:sp>
      <p:pic>
        <p:nvPicPr>
          <p:cNvPr id="19" name="Picture 4" descr="Image result for efficiency symbol">
            <a:extLst>
              <a:ext uri="{FF2B5EF4-FFF2-40B4-BE49-F238E27FC236}">
                <a16:creationId xmlns:a16="http://schemas.microsoft.com/office/drawing/2014/main" id="{E300A247-DA35-D44A-92F3-99D8C4E5B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1152" y="3752247"/>
            <a:ext cx="802520" cy="79753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CFBA56F-00A0-0497-3A27-97B54EF43DEB}"/>
              </a:ext>
            </a:extLst>
          </p:cNvPr>
          <p:cNvSpPr/>
          <p:nvPr/>
        </p:nvSpPr>
        <p:spPr>
          <a:xfrm>
            <a:off x="8602649" y="4608860"/>
            <a:ext cx="1332413" cy="769441"/>
          </a:xfrm>
          <a:prstGeom prst="rect">
            <a:avLst/>
          </a:prstGeom>
        </p:spPr>
        <p:txBody>
          <a:bodyPr wrap="square">
            <a:spAutoFit/>
          </a:bodyPr>
          <a:lstStyle/>
          <a:p>
            <a:r>
              <a:rPr lang="en-US" sz="3200"/>
              <a:t>1000+ </a:t>
            </a:r>
          </a:p>
          <a:p>
            <a:r>
              <a:rPr lang="en-US" sz="1200"/>
              <a:t>tests/</a:t>
            </a:r>
            <a:r>
              <a:rPr lang="en-US" sz="1100"/>
              <a:t>second</a:t>
            </a:r>
            <a:endParaRPr lang="en-US" sz="1200"/>
          </a:p>
        </p:txBody>
      </p:sp>
      <p:pic>
        <p:nvPicPr>
          <p:cNvPr id="25" name="Picture 6" descr="Related image">
            <a:extLst>
              <a:ext uri="{FF2B5EF4-FFF2-40B4-BE49-F238E27FC236}">
                <a16:creationId xmlns:a16="http://schemas.microsoft.com/office/drawing/2014/main" id="{49C0ED5F-2249-7EB0-EBE0-DA55A8AD31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8254" y="3615105"/>
            <a:ext cx="993756" cy="9937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ACFDC09-8B86-D618-F7FE-EE5BEFDAD039}"/>
              </a:ext>
            </a:extLst>
          </p:cNvPr>
          <p:cNvSpPr txBox="1"/>
          <p:nvPr/>
        </p:nvSpPr>
        <p:spPr>
          <a:xfrm>
            <a:off x="10271388" y="4608859"/>
            <a:ext cx="1133030" cy="769441"/>
          </a:xfrm>
          <a:prstGeom prst="rect">
            <a:avLst/>
          </a:prstGeom>
          <a:noFill/>
        </p:spPr>
        <p:txBody>
          <a:bodyPr wrap="square" rtlCol="0">
            <a:spAutoFit/>
          </a:bodyPr>
          <a:lstStyle/>
          <a:p>
            <a:r>
              <a:rPr lang="en-US" sz="3200"/>
              <a:t>95% </a:t>
            </a:r>
            <a:r>
              <a:rPr lang="en-US" sz="1200"/>
              <a:t>accuracy</a:t>
            </a:r>
          </a:p>
        </p:txBody>
      </p:sp>
      <p:pic>
        <p:nvPicPr>
          <p:cNvPr id="29" name="Picture 2" descr="Image result for bugs symbol">
            <a:extLst>
              <a:ext uri="{FF2B5EF4-FFF2-40B4-BE49-F238E27FC236}">
                <a16:creationId xmlns:a16="http://schemas.microsoft.com/office/drawing/2014/main" id="{4298AAD7-9887-2393-8910-EE7EF255E1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2004" y="5378300"/>
            <a:ext cx="1326116" cy="132611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29BEAE00-05F3-7324-5D86-F1F329430FA2}"/>
              </a:ext>
            </a:extLst>
          </p:cNvPr>
          <p:cNvSpPr txBox="1"/>
          <p:nvPr/>
        </p:nvSpPr>
        <p:spPr>
          <a:xfrm>
            <a:off x="10392169" y="5910389"/>
            <a:ext cx="891467" cy="461665"/>
          </a:xfrm>
          <a:prstGeom prst="rect">
            <a:avLst/>
          </a:prstGeom>
          <a:noFill/>
        </p:spPr>
        <p:txBody>
          <a:bodyPr wrap="square" rtlCol="0">
            <a:spAutoFit/>
          </a:bodyPr>
          <a:lstStyle/>
          <a:p>
            <a:r>
              <a:rPr lang="en-US" sz="2400"/>
              <a:t>11 </a:t>
            </a:r>
            <a:r>
              <a:rPr lang="en-US" sz="1050"/>
              <a:t>bugs</a:t>
            </a:r>
          </a:p>
        </p:txBody>
      </p:sp>
      <p:sp>
        <p:nvSpPr>
          <p:cNvPr id="34" name="Title 1">
            <a:extLst>
              <a:ext uri="{FF2B5EF4-FFF2-40B4-BE49-F238E27FC236}">
                <a16:creationId xmlns:a16="http://schemas.microsoft.com/office/drawing/2014/main" id="{C3A706FF-D6A7-40A1-2101-29477BFAEE66}"/>
              </a:ext>
            </a:extLst>
          </p:cNvPr>
          <p:cNvSpPr>
            <a:spLocks noGrp="1"/>
          </p:cNvSpPr>
          <p:nvPr>
            <p:ph type="title"/>
          </p:nvPr>
        </p:nvSpPr>
        <p:spPr>
          <a:xfrm>
            <a:off x="838199" y="365125"/>
            <a:ext cx="11098427" cy="1325563"/>
          </a:xfrm>
        </p:spPr>
        <p:txBody>
          <a:bodyPr/>
          <a:lstStyle/>
          <a:p>
            <a:r>
              <a:rPr lang="en-US">
                <a:solidFill>
                  <a:srgbClr val="FF0000"/>
                </a:solidFill>
              </a:rPr>
              <a:t>HyperFuzzer </a:t>
            </a:r>
            <a:r>
              <a:rPr lang="en-US"/>
              <a:t>– Nimble white + Grey box fuzzing</a:t>
            </a:r>
            <a:endParaRPr lang="en-US">
              <a:solidFill>
                <a:srgbClr val="FF0000"/>
              </a:solidFill>
            </a:endParaRPr>
          </a:p>
        </p:txBody>
      </p:sp>
      <p:pic>
        <p:nvPicPr>
          <p:cNvPr id="17" name="Picture 16">
            <a:extLst>
              <a:ext uri="{FF2B5EF4-FFF2-40B4-BE49-F238E27FC236}">
                <a16:creationId xmlns:a16="http://schemas.microsoft.com/office/drawing/2014/main" id="{A19A83F3-BD10-4BB8-1F52-A021AEC282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
        <p:nvSpPr>
          <p:cNvPr id="21" name="TextBox 20">
            <a:extLst>
              <a:ext uri="{FF2B5EF4-FFF2-40B4-BE49-F238E27FC236}">
                <a16:creationId xmlns:a16="http://schemas.microsoft.com/office/drawing/2014/main" id="{AF01F1DB-6622-0B4C-11AB-C1CD317D15B9}"/>
              </a:ext>
            </a:extLst>
          </p:cNvPr>
          <p:cNvSpPr txBox="1"/>
          <p:nvPr/>
        </p:nvSpPr>
        <p:spPr>
          <a:xfrm>
            <a:off x="11054022" y="6396236"/>
            <a:ext cx="1111202" cy="430887"/>
          </a:xfrm>
          <a:prstGeom prst="rect">
            <a:avLst/>
          </a:prstGeom>
          <a:noFill/>
        </p:spPr>
        <p:txBody>
          <a:bodyPr wrap="none" rtlCol="0">
            <a:spAutoFit/>
          </a:bodyPr>
          <a:lstStyle/>
          <a:p>
            <a:r>
              <a:rPr lang="en-US" sz="1100"/>
              <a:t>Hypervisor bug </a:t>
            </a:r>
          </a:p>
          <a:p>
            <a:r>
              <a:rPr lang="en-US" sz="1100"/>
              <a:t>bounty @250K$</a:t>
            </a:r>
          </a:p>
        </p:txBody>
      </p:sp>
    </p:spTree>
    <p:extLst>
      <p:ext uri="{BB962C8B-B14F-4D97-AF65-F5344CB8AC3E}">
        <p14:creationId xmlns:p14="http://schemas.microsoft.com/office/powerpoint/2010/main" val="2444029251"/>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Video 12">
            <a:extLst>
              <a:ext uri="{FF2B5EF4-FFF2-40B4-BE49-F238E27FC236}">
                <a16:creationId xmlns:a16="http://schemas.microsoft.com/office/drawing/2014/main" id="{F7AD07CB-2D30-4F9C-8758-B565B95BC2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0" y="-22"/>
            <a:ext cx="12191997" cy="6858022"/>
          </a:xfrm>
          <a:prstGeom prst="rect">
            <a:avLst/>
          </a:prstGeom>
        </p:spPr>
      </p:pic>
      <p:sp>
        <p:nvSpPr>
          <p:cNvPr id="2" name="Title 1">
            <a:extLst>
              <a:ext uri="{FF2B5EF4-FFF2-40B4-BE49-F238E27FC236}">
                <a16:creationId xmlns:a16="http://schemas.microsoft.com/office/drawing/2014/main" id="{741196AF-9660-C5F8-681C-1583B222CF99}"/>
              </a:ext>
            </a:extLst>
          </p:cNvPr>
          <p:cNvSpPr txBox="1">
            <a:spLocks/>
          </p:cNvSpPr>
          <p:nvPr/>
        </p:nvSpPr>
        <p:spPr>
          <a:xfrm>
            <a:off x="676275" y="5469640"/>
            <a:ext cx="11223759" cy="7394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a:ln>
                  <a:noFill/>
                </a:ln>
                <a:solidFill>
                  <a:schemeClr val="bg1"/>
                </a:solidFill>
                <a:effectLst/>
                <a:uLnTx/>
                <a:uFillTx/>
                <a:latin typeface="Calibri" panose="020F0502020204030204"/>
                <a:ea typeface="+mj-ea"/>
                <a:cs typeface="+mj-cs"/>
              </a:rPr>
              <a:t>Availability, Reliability and the 5 9’s</a:t>
            </a:r>
          </a:p>
        </p:txBody>
      </p:sp>
    </p:spTree>
    <p:extLst>
      <p:ext uri="{BB962C8B-B14F-4D97-AF65-F5344CB8AC3E}">
        <p14:creationId xmlns:p14="http://schemas.microsoft.com/office/powerpoint/2010/main" val="3539545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mute="1">
                <p:cTn id="12" repeatCount="indefinite" fill="hold" display="0">
                  <p:stCondLst>
                    <p:cond delay="indefinite"/>
                  </p:stCondLst>
                </p:cTn>
                <p:tgtEl>
                  <p:spTgt spid="2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56E9-CFAE-43E1-A31D-6A4EFEAC2950}"/>
              </a:ext>
            </a:extLst>
          </p:cNvPr>
          <p:cNvSpPr>
            <a:spLocks noGrp="1"/>
          </p:cNvSpPr>
          <p:nvPr>
            <p:ph type="title"/>
          </p:nvPr>
        </p:nvSpPr>
        <p:spPr>
          <a:xfrm>
            <a:off x="425880" y="226629"/>
            <a:ext cx="6901273" cy="2442697"/>
          </a:xfrm>
        </p:spPr>
        <p:txBody>
          <a:bodyPr vert="horz" lIns="91440" tIns="45720" rIns="91440" bIns="45720" rtlCol="0" anchor="b">
            <a:normAutofit/>
          </a:bodyPr>
          <a:lstStyle/>
          <a:p>
            <a:r>
              <a:rPr lang="en-US" b="1" kern="1200">
                <a:solidFill>
                  <a:schemeClr val="tx1"/>
                </a:solidFill>
                <a:latin typeface="+mj-lt"/>
                <a:ea typeface="+mj-ea"/>
                <a:cs typeface="+mj-cs"/>
              </a:rPr>
              <a:t>What is a correct-by-construction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94F7A4-C1FB-4C2B-BB16-07767C2038E3}"/>
                  </a:ext>
                </a:extLst>
              </p:cNvPr>
              <p:cNvSpPr>
                <a:spLocks noGrp="1"/>
              </p:cNvSpPr>
              <p:nvPr>
                <p:ph idx="1"/>
              </p:nvPr>
            </p:nvSpPr>
            <p:spPr>
              <a:xfrm>
                <a:off x="549835" y="4264865"/>
                <a:ext cx="4621729" cy="1012360"/>
              </a:xfrm>
            </p:spPr>
            <p:txBody>
              <a:bodyPr vert="horz" lIns="91440" tIns="45720" rIns="91440" bIns="45720" rtlCol="0" anchor="t">
                <a:normAutofit/>
              </a:bodyPr>
              <a:lstStyle/>
              <a:p>
                <a:pPr marL="0" indent="0">
                  <a:buNone/>
                </a:pPr>
                <a:r>
                  <a:rPr lang="en-US" sz="4400" kern="1200">
                    <a:solidFill>
                      <a:schemeClr val="tx1"/>
                    </a:solidFill>
                    <a:latin typeface="+mn-lt"/>
                    <a:ea typeface="+mn-ea"/>
                    <a:cs typeface="+mn-cs"/>
                  </a:rPr>
                  <a:t>Reality </a:t>
                </a:r>
                <a14:m>
                  <m:oMath xmlns:m="http://schemas.openxmlformats.org/officeDocument/2006/math">
                    <m:r>
                      <a:rPr lang="en-US" sz="4400" b="0" i="1" kern="1200" dirty="0" smtClean="0">
                        <a:solidFill>
                          <a:schemeClr val="tx1"/>
                        </a:solidFill>
                        <a:latin typeface="Cambria Math" panose="02040503050406030204" pitchFamily="18" charset="0"/>
                        <a:ea typeface="+mn-ea"/>
                        <a:cs typeface="+mn-cs"/>
                      </a:rPr>
                      <m:t>≡</m:t>
                    </m:r>
                  </m:oMath>
                </a14:m>
                <a:r>
                  <a:rPr lang="en-US" sz="4400" kern="1200">
                    <a:solidFill>
                      <a:schemeClr val="tx1"/>
                    </a:solidFill>
                    <a:latin typeface="+mn-lt"/>
                    <a:ea typeface="+mn-ea"/>
                    <a:cs typeface="+mn-cs"/>
                  </a:rPr>
                  <a:t> Intent </a:t>
                </a:r>
              </a:p>
            </p:txBody>
          </p:sp>
        </mc:Choice>
        <mc:Fallback xmlns="">
          <p:sp>
            <p:nvSpPr>
              <p:cNvPr id="3" name="Content Placeholder 2">
                <a:extLst>
                  <a:ext uri="{FF2B5EF4-FFF2-40B4-BE49-F238E27FC236}">
                    <a16:creationId xmlns:a16="http://schemas.microsoft.com/office/drawing/2014/main" id="{C994F7A4-C1FB-4C2B-BB16-07767C2038E3}"/>
                  </a:ext>
                </a:extLst>
              </p:cNvPr>
              <p:cNvSpPr>
                <a:spLocks noGrp="1" noRot="1" noChangeAspect="1" noMove="1" noResize="1" noEditPoints="1" noAdjustHandles="1" noChangeArrowheads="1" noChangeShapeType="1" noTextEdit="1"/>
              </p:cNvSpPr>
              <p:nvPr>
                <p:ph idx="1"/>
              </p:nvPr>
            </p:nvSpPr>
            <p:spPr>
              <a:xfrm>
                <a:off x="549835" y="4264865"/>
                <a:ext cx="4621729" cy="1012360"/>
              </a:xfrm>
              <a:blipFill>
                <a:blip r:embed="rId3"/>
                <a:stretch>
                  <a:fillRect l="-5277" t="-19277"/>
                </a:stretch>
              </a:blipFill>
            </p:spPr>
            <p:txBody>
              <a:bodyPr/>
              <a:lstStyle/>
              <a:p>
                <a:r>
                  <a:rPr lang="en-US">
                    <a:noFill/>
                  </a:rPr>
                  <a:t> </a:t>
                </a:r>
              </a:p>
            </p:txBody>
          </p:sp>
        </mc:Fallback>
      </mc:AlternateContent>
      <p:pic>
        <p:nvPicPr>
          <p:cNvPr id="5" name="Graphic 4" descr="Question Mark with solid fill">
            <a:extLst>
              <a:ext uri="{FF2B5EF4-FFF2-40B4-BE49-F238E27FC236}">
                <a16:creationId xmlns:a16="http://schemas.microsoft.com/office/drawing/2014/main" id="{DABEE920-A8ED-4B12-B82E-0C86AD3435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1503" y="2129307"/>
            <a:ext cx="3217333" cy="3217333"/>
          </a:xfrm>
          <a:prstGeom prst="rect">
            <a:avLst/>
          </a:prstGeom>
        </p:spPr>
      </p:pic>
      <p:pic>
        <p:nvPicPr>
          <p:cNvPr id="6" name="Picture 5">
            <a:extLst>
              <a:ext uri="{FF2B5EF4-FFF2-40B4-BE49-F238E27FC236}">
                <a16:creationId xmlns:a16="http://schemas.microsoft.com/office/drawing/2014/main" id="{46FCF7B2-2290-E0DD-4444-384A50A900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1407125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A9A6C-0D7B-48E5-ADB8-1A24AE6822FC}"/>
              </a:ext>
            </a:extLst>
          </p:cNvPr>
          <p:cNvSpPr/>
          <p:nvPr/>
        </p:nvSpPr>
        <p:spPr bwMode="auto">
          <a:xfrm>
            <a:off x="6096000"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1772D9-86D6-4110-93AE-728D07599B97}"/>
              </a:ext>
            </a:extLst>
          </p:cNvPr>
          <p:cNvSpPr/>
          <p:nvPr/>
        </p:nvSpPr>
        <p:spPr bwMode="auto">
          <a:xfrm>
            <a:off x="775858" y="1447146"/>
            <a:ext cx="5165560" cy="424797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D1A7247E-6D3A-4709-AE3B-FAC1D36B965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Logic: The Calculus of Computation</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18" name="Content Placeholder 2">
            <a:extLst>
              <a:ext uri="{FF2B5EF4-FFF2-40B4-BE49-F238E27FC236}">
                <a16:creationId xmlns:a16="http://schemas.microsoft.com/office/drawing/2014/main" id="{17397EF7-7005-464A-9B60-552DE9652742}"/>
              </a:ext>
            </a:extLst>
          </p:cNvPr>
          <p:cNvSpPr txBox="1">
            <a:spLocks/>
          </p:cNvSpPr>
          <p:nvPr/>
        </p:nvSpPr>
        <p:spPr>
          <a:xfrm>
            <a:off x="548247" y="4939576"/>
            <a:ext cx="11492949" cy="1678153"/>
          </a:xfrm>
          <a:prstGeom prst="rect">
            <a:avLst/>
          </a:prstGeom>
        </p:spPr>
        <p:txBody>
          <a:bodyPr>
            <a:normAutofit fontScale="32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endParaRPr lang="en-US"/>
          </a:p>
          <a:p>
            <a:pPr marL="0" indent="0">
              <a:buFont typeface="Arial" pitchFamily="34" charset="0"/>
              <a:buNone/>
            </a:pPr>
            <a:r>
              <a:rPr lang="en-US"/>
              <a:t>  				</a:t>
            </a:r>
            <a:endParaRPr lang="en-US" sz="3600"/>
          </a:p>
        </p:txBody>
      </p:sp>
      <p:pic>
        <p:nvPicPr>
          <p:cNvPr id="19" name="Picture 18">
            <a:extLst>
              <a:ext uri="{FF2B5EF4-FFF2-40B4-BE49-F238E27FC236}">
                <a16:creationId xmlns:a16="http://schemas.microsoft.com/office/drawing/2014/main" id="{B7D428FF-D9D1-4652-A573-D792B4915148}"/>
              </a:ext>
            </a:extLst>
          </p:cNvPr>
          <p:cNvPicPr>
            <a:picLocks noChangeAspect="1"/>
          </p:cNvPicPr>
          <p:nvPr/>
        </p:nvPicPr>
        <p:blipFill>
          <a:blip r:embed="rId4"/>
          <a:stretch>
            <a:fillRect/>
          </a:stretch>
        </p:blipFill>
        <p:spPr>
          <a:xfrm>
            <a:off x="6105878" y="1561861"/>
            <a:ext cx="5115926" cy="2675323"/>
          </a:xfrm>
          <a:prstGeom prst="rect">
            <a:avLst/>
          </a:prstGeom>
        </p:spPr>
      </p:pic>
      <p:pic>
        <p:nvPicPr>
          <p:cNvPr id="21" name="Picture 2" descr="Image result for Alan Turing program verification">
            <a:extLst>
              <a:ext uri="{FF2B5EF4-FFF2-40B4-BE49-F238E27FC236}">
                <a16:creationId xmlns:a16="http://schemas.microsoft.com/office/drawing/2014/main" id="{DEF50553-7C99-432A-9C34-C2482F408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938"/>
          <a:stretch/>
        </p:blipFill>
        <p:spPr bwMode="auto">
          <a:xfrm>
            <a:off x="9962303" y="3729633"/>
            <a:ext cx="1132592" cy="1410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hlinkClick r:id="rId6"/>
            <a:extLst>
              <a:ext uri="{FF2B5EF4-FFF2-40B4-BE49-F238E27FC236}">
                <a16:creationId xmlns:a16="http://schemas.microsoft.com/office/drawing/2014/main" id="{97240629-3BF9-4390-BBA6-50A0EEBBC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114" y="1622681"/>
            <a:ext cx="4831621" cy="25625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icture 2">
            <a:extLst>
              <a:ext uri="{FF2B5EF4-FFF2-40B4-BE49-F238E27FC236}">
                <a16:creationId xmlns:a16="http://schemas.microsoft.com/office/drawing/2014/main" id="{3834DF3A-50BF-47DF-BC67-72E733A4BFE2}"/>
              </a:ext>
            </a:extLst>
          </p:cNvPr>
          <p:cNvPicPr>
            <a:picLocks noChangeAspect="1"/>
          </p:cNvPicPr>
          <p:nvPr/>
        </p:nvPicPr>
        <p:blipFill>
          <a:blip r:embed="rId8"/>
          <a:stretch>
            <a:fillRect/>
          </a:stretch>
        </p:blipFill>
        <p:spPr>
          <a:xfrm>
            <a:off x="6409954" y="5143827"/>
            <a:ext cx="413081" cy="249743"/>
          </a:xfrm>
          <a:prstGeom prst="rect">
            <a:avLst/>
          </a:prstGeom>
          <a:ln w="12700">
            <a:miter lim="400000"/>
          </a:ln>
        </p:spPr>
      </p:pic>
      <p:pic>
        <p:nvPicPr>
          <p:cNvPr id="25" name="Picture 24">
            <a:extLst>
              <a:ext uri="{FF2B5EF4-FFF2-40B4-BE49-F238E27FC236}">
                <a16:creationId xmlns:a16="http://schemas.microsoft.com/office/drawing/2014/main" id="{44A8D648-F9DF-4C06-B99E-EA50240F8DC5}"/>
              </a:ext>
            </a:extLst>
          </p:cNvPr>
          <p:cNvPicPr>
            <a:picLocks noChangeAspect="1"/>
          </p:cNvPicPr>
          <p:nvPr/>
        </p:nvPicPr>
        <p:blipFill>
          <a:blip r:embed="rId9"/>
          <a:stretch>
            <a:fillRect/>
          </a:stretch>
        </p:blipFill>
        <p:spPr>
          <a:xfrm>
            <a:off x="9022747" y="5109411"/>
            <a:ext cx="2089591" cy="410774"/>
          </a:xfrm>
          <a:prstGeom prst="rect">
            <a:avLst/>
          </a:prstGeom>
        </p:spPr>
      </p:pic>
      <p:sp>
        <p:nvSpPr>
          <p:cNvPr id="3" name="TextBox 2">
            <a:extLst>
              <a:ext uri="{FF2B5EF4-FFF2-40B4-BE49-F238E27FC236}">
                <a16:creationId xmlns:a16="http://schemas.microsoft.com/office/drawing/2014/main" id="{4E76F391-8590-4B31-A917-FB289134FB3A}"/>
              </a:ext>
            </a:extLst>
          </p:cNvPr>
          <p:cNvSpPr txBox="1"/>
          <p:nvPr/>
        </p:nvSpPr>
        <p:spPr>
          <a:xfrm>
            <a:off x="911510" y="4366676"/>
            <a:ext cx="4831620"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Differential, Integral Calculus</a:t>
            </a:r>
          </a:p>
        </p:txBody>
      </p:sp>
      <p:sp>
        <p:nvSpPr>
          <p:cNvPr id="29" name="TextBox 28">
            <a:extLst>
              <a:ext uri="{FF2B5EF4-FFF2-40B4-BE49-F238E27FC236}">
                <a16:creationId xmlns:a16="http://schemas.microsoft.com/office/drawing/2014/main" id="{CD6280D8-EBAA-41F5-ADC0-23DA57486A5A}"/>
              </a:ext>
            </a:extLst>
          </p:cNvPr>
          <p:cNvSpPr txBox="1"/>
          <p:nvPr/>
        </p:nvSpPr>
        <p:spPr>
          <a:xfrm>
            <a:off x="1024992" y="4837886"/>
            <a:ext cx="3153190" cy="584775"/>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Dynamics, Conduction,..</a:t>
            </a:r>
          </a:p>
          <a:p>
            <a:pPr marL="0" indent="0">
              <a:buFont typeface="Arial" pitchFamily="34" charset="0"/>
              <a:buNone/>
            </a:pPr>
            <a:r>
              <a:rPr lang="en-US" sz="1600" err="1">
                <a:latin typeface="Segoe UI" panose="020B0502040204020203" pitchFamily="34" charset="0"/>
                <a:cs typeface="Segoe UI" panose="020B0502040204020203" pitchFamily="34" charset="0"/>
              </a:rPr>
              <a:t>Matlab</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Mathemetica</a:t>
            </a:r>
            <a:r>
              <a:rPr lang="en-US" sz="1600">
                <a:latin typeface="Segoe UI" panose="020B0502040204020203" pitchFamily="34" charset="0"/>
                <a:cs typeface="Segoe UI" panose="020B0502040204020203" pitchFamily="34" charset="0"/>
              </a:rPr>
              <a:t>, Simulink    </a:t>
            </a:r>
          </a:p>
        </p:txBody>
      </p:sp>
      <p:sp>
        <p:nvSpPr>
          <p:cNvPr id="5" name="TextBox 4">
            <a:extLst>
              <a:ext uri="{FF2B5EF4-FFF2-40B4-BE49-F238E27FC236}">
                <a16:creationId xmlns:a16="http://schemas.microsoft.com/office/drawing/2014/main" id="{EA49BB71-48FA-42F1-93A8-C3234DD0F661}"/>
              </a:ext>
            </a:extLst>
          </p:cNvPr>
          <p:cNvSpPr txBox="1"/>
          <p:nvPr/>
        </p:nvSpPr>
        <p:spPr>
          <a:xfrm>
            <a:off x="6217355" y="4356737"/>
            <a:ext cx="1622437" cy="572464"/>
          </a:xfrm>
          <a:prstGeom prst="rect">
            <a:avLst/>
          </a:prstGeom>
          <a:noFill/>
        </p:spPr>
        <p:txBody>
          <a:bodyPr wrap="square" lIns="182880" tIns="146304" rIns="182880" bIns="146304" rtlCol="0">
            <a:spAutoFit/>
          </a:bodyPr>
          <a:lstStyle/>
          <a:p>
            <a:pPr>
              <a:lnSpc>
                <a:spcPct val="90000"/>
              </a:lnSpc>
              <a:spcAft>
                <a:spcPts val="600"/>
              </a:spcAft>
            </a:pPr>
            <a:r>
              <a:rPr lang="en-US" sz="2000">
                <a:latin typeface="Segoe UI Semibold" panose="020B0702040204020203" pitchFamily="34" charset="0"/>
                <a:cs typeface="Segoe UI Semibold" panose="020B0702040204020203" pitchFamily="34" charset="0"/>
              </a:rPr>
              <a:t>Logic</a:t>
            </a:r>
          </a:p>
        </p:txBody>
      </p:sp>
      <p:sp>
        <p:nvSpPr>
          <p:cNvPr id="6" name="TextBox 5">
            <a:extLst>
              <a:ext uri="{FF2B5EF4-FFF2-40B4-BE49-F238E27FC236}">
                <a16:creationId xmlns:a16="http://schemas.microsoft.com/office/drawing/2014/main" id="{BF9324B6-3678-4CAD-AF89-49F87F4A03B7}"/>
              </a:ext>
            </a:extLst>
          </p:cNvPr>
          <p:cNvSpPr txBox="1"/>
          <p:nvPr/>
        </p:nvSpPr>
        <p:spPr>
          <a:xfrm>
            <a:off x="6300693" y="4786716"/>
            <a:ext cx="3153190" cy="338554"/>
          </a:xfrm>
          <a:prstGeom prst="rect">
            <a:avLst/>
          </a:prstGeom>
          <a:noFill/>
        </p:spPr>
        <p:txBody>
          <a:bodyPr wrap="square">
            <a:spAutoFit/>
          </a:bodyPr>
          <a:lstStyle/>
          <a:p>
            <a:pPr marL="0" indent="0">
              <a:buFont typeface="Arial" pitchFamily="34" charset="0"/>
              <a:buNone/>
            </a:pPr>
            <a:r>
              <a:rPr lang="en-US" sz="1600">
                <a:latin typeface="Segoe UI" panose="020B0502040204020203" pitchFamily="34" charset="0"/>
                <a:cs typeface="Segoe UI" panose="020B0502040204020203" pitchFamily="34" charset="0"/>
              </a:rPr>
              <a:t>Computation </a:t>
            </a:r>
          </a:p>
        </p:txBody>
      </p:sp>
      <p:sp>
        <p:nvSpPr>
          <p:cNvPr id="35" name="TextBox 34">
            <a:extLst>
              <a:ext uri="{FF2B5EF4-FFF2-40B4-BE49-F238E27FC236}">
                <a16:creationId xmlns:a16="http://schemas.microsoft.com/office/drawing/2014/main" id="{4E99FB07-CCBC-4706-A14A-3A1956437228}"/>
              </a:ext>
            </a:extLst>
          </p:cNvPr>
          <p:cNvSpPr txBox="1"/>
          <p:nvPr/>
        </p:nvSpPr>
        <p:spPr>
          <a:xfrm>
            <a:off x="0" y="6095962"/>
            <a:ext cx="12192000" cy="430887"/>
          </a:xfrm>
          <a:prstGeom prst="rect">
            <a:avLst/>
          </a:prstGeom>
          <a:noFill/>
        </p:spPr>
        <p:txBody>
          <a:bodyPr wrap="square">
            <a:spAutoFit/>
          </a:bodyPr>
          <a:lstStyle/>
          <a:p>
            <a:pPr algn="ctr"/>
            <a:r>
              <a:rPr lang="en-US" sz="2200" b="1">
                <a:solidFill>
                  <a:srgbClr val="0070C0"/>
                </a:solidFill>
                <a:latin typeface="Segoe UI Semibold" panose="020B0702040204020203" pitchFamily="34" charset="0"/>
                <a:cs typeface="Segoe UI Semibold" panose="020B0702040204020203" pitchFamily="34" charset="0"/>
              </a:rPr>
              <a:t>Claim: </a:t>
            </a:r>
            <a:r>
              <a:rPr lang="en-US" sz="2200">
                <a:solidFill>
                  <a:srgbClr val="0070C0"/>
                </a:solidFill>
                <a:latin typeface="Segoe UI Semibold" panose="020B0702040204020203" pitchFamily="34" charset="0"/>
                <a:cs typeface="Segoe UI Semibold" panose="020B0702040204020203" pitchFamily="34" charset="0"/>
              </a:rPr>
              <a:t>Practically all modern program analysis tools involve solving logical formulas</a:t>
            </a:r>
          </a:p>
        </p:txBody>
      </p:sp>
      <p:sp>
        <p:nvSpPr>
          <p:cNvPr id="9" name="Callout: Down Arrow 8">
            <a:extLst>
              <a:ext uri="{FF2B5EF4-FFF2-40B4-BE49-F238E27FC236}">
                <a16:creationId xmlns:a16="http://schemas.microsoft.com/office/drawing/2014/main" id="{DA23B955-3379-4058-815A-5D5DD10E491B}"/>
              </a:ext>
            </a:extLst>
          </p:cNvPr>
          <p:cNvSpPr/>
          <p:nvPr/>
        </p:nvSpPr>
        <p:spPr bwMode="auto">
          <a:xfrm>
            <a:off x="8842248" y="1543305"/>
            <a:ext cx="1120055" cy="423536"/>
          </a:xfrm>
          <a:prstGeom prst="downArrowCallout">
            <a:avLst>
              <a:gd name="adj1" fmla="val 8126"/>
              <a:gd name="adj2" fmla="val 13716"/>
              <a:gd name="adj3" fmla="val 19747"/>
              <a:gd name="adj4" fmla="val 649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Invariants</a:t>
            </a:r>
          </a:p>
        </p:txBody>
      </p:sp>
      <p:pic>
        <p:nvPicPr>
          <p:cNvPr id="4" name="Picture 3">
            <a:extLst>
              <a:ext uri="{FF2B5EF4-FFF2-40B4-BE49-F238E27FC236}">
                <a16:creationId xmlns:a16="http://schemas.microsoft.com/office/drawing/2014/main" id="{13F25F14-587D-D6A3-F62B-C965A0BE35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custDataLst>
      <p:tags r:id="rId1"/>
    </p:custDataLst>
    <p:extLst>
      <p:ext uri="{BB962C8B-B14F-4D97-AF65-F5344CB8AC3E}">
        <p14:creationId xmlns:p14="http://schemas.microsoft.com/office/powerpoint/2010/main" val="11603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CC724-8D65-49C6-8FC4-CAEA1EDEB269}"/>
              </a:ext>
            </a:extLst>
          </p:cNvPr>
          <p:cNvSpPr>
            <a:spLocks noGrp="1"/>
          </p:cNvSpPr>
          <p:nvPr>
            <p:ph type="title"/>
          </p:nvPr>
        </p:nvSpPr>
        <p:spPr>
          <a:xfrm>
            <a:off x="699052" y="343289"/>
            <a:ext cx="10515600" cy="1325563"/>
          </a:xfrm>
        </p:spPr>
        <p:txBody>
          <a:bodyPr>
            <a:normAutofit/>
          </a:bodyPr>
          <a:lstStyle/>
          <a:p>
            <a:pPr algn="ctr"/>
            <a:r>
              <a:rPr lang="en-US"/>
              <a:t>The Ideal of Verified Networks</a:t>
            </a:r>
          </a:p>
        </p:txBody>
      </p:sp>
      <p:pic>
        <p:nvPicPr>
          <p:cNvPr id="2050" name="Picture 2" descr="See the source image">
            <a:extLst>
              <a:ext uri="{FF2B5EF4-FFF2-40B4-BE49-F238E27FC236}">
                <a16:creationId xmlns:a16="http://schemas.microsoft.com/office/drawing/2014/main" id="{0157E6DE-5A79-4F66-9E6C-15D1E94B8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11" y="451161"/>
            <a:ext cx="1217691" cy="1217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78B618-6357-42B3-AB37-251069360E5D}"/>
              </a:ext>
            </a:extLst>
          </p:cNvPr>
          <p:cNvSpPr txBox="1"/>
          <p:nvPr/>
        </p:nvSpPr>
        <p:spPr>
          <a:xfrm>
            <a:off x="238403" y="1889825"/>
            <a:ext cx="1815305" cy="923330"/>
          </a:xfrm>
          <a:prstGeom prst="rect">
            <a:avLst/>
          </a:prstGeom>
          <a:noFill/>
        </p:spPr>
        <p:txBody>
          <a:bodyPr wrap="none" rtlCol="0">
            <a:spAutoFit/>
          </a:bodyPr>
          <a:lstStyle/>
          <a:p>
            <a:pPr algn="ctr"/>
            <a:r>
              <a:rPr lang="en-US" i="1"/>
              <a:t>The ideal of </a:t>
            </a:r>
          </a:p>
          <a:p>
            <a:pPr algn="ctr"/>
            <a:r>
              <a:rPr lang="en-US" i="1"/>
              <a:t>verified software</a:t>
            </a:r>
          </a:p>
          <a:p>
            <a:pPr algn="ctr"/>
            <a:r>
              <a:rPr lang="en-US" i="1"/>
              <a:t>Tony Hoare, 2007</a:t>
            </a:r>
          </a:p>
        </p:txBody>
      </p:sp>
      <p:sp>
        <p:nvSpPr>
          <p:cNvPr id="8" name="Content Placeholder 2">
            <a:extLst>
              <a:ext uri="{FF2B5EF4-FFF2-40B4-BE49-F238E27FC236}">
                <a16:creationId xmlns:a16="http://schemas.microsoft.com/office/drawing/2014/main" id="{68F58615-BBD6-4260-B6D7-10DE4EB5D6CB}"/>
              </a:ext>
            </a:extLst>
          </p:cNvPr>
          <p:cNvSpPr txBox="1">
            <a:spLocks/>
          </p:cNvSpPr>
          <p:nvPr/>
        </p:nvSpPr>
        <p:spPr>
          <a:xfrm>
            <a:off x="2862270" y="3322137"/>
            <a:ext cx="8041193" cy="17621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mj-lt"/>
              <a:buAutoNum type="arabicPeriod"/>
            </a:pPr>
            <a:r>
              <a:rPr lang="en-US" sz="2000">
                <a:latin typeface="Calibri" panose="020F0502020204030204" pitchFamily="34" charset="0"/>
              </a:rPr>
              <a:t> How is intent specified?</a:t>
            </a:r>
          </a:p>
          <a:p>
            <a:pPr algn="just">
              <a:buFont typeface="+mj-lt"/>
              <a:buAutoNum type="arabicPeriod"/>
            </a:pPr>
            <a:r>
              <a:rPr lang="en-US" sz="2000">
                <a:latin typeface="Calibri" panose="020F0502020204030204" pitchFamily="34" charset="0"/>
              </a:rPr>
              <a:t> Correct by construction: How is intent translated to configurations?</a:t>
            </a:r>
          </a:p>
          <a:p>
            <a:pPr algn="just">
              <a:buFont typeface="+mj-lt"/>
              <a:buAutoNum type="arabicPeriod"/>
            </a:pPr>
            <a:r>
              <a:rPr lang="en-US" sz="2000">
                <a:latin typeface="Calibri" panose="020F0502020204030204" pitchFamily="34" charset="0"/>
              </a:rPr>
              <a:t> How is drift tracked and remediated?</a:t>
            </a:r>
          </a:p>
          <a:p>
            <a:pPr algn="just">
              <a:buFont typeface="+mj-lt"/>
              <a:buAutoNum type="arabicPeriod"/>
            </a:pPr>
            <a:r>
              <a:rPr lang="en-US" sz="2000">
                <a:latin typeface="Calibri" panose="020F0502020204030204" pitchFamily="34" charset="0"/>
              </a:rPr>
              <a:t> How can we prevent changes from violating intent?</a:t>
            </a:r>
          </a:p>
          <a:p>
            <a:pPr marL="0" indent="0">
              <a:buFont typeface="Arial" panose="020B0604020202020204" pitchFamily="34" charset="0"/>
              <a:buNone/>
            </a:pPr>
            <a:endParaRPr lang="en-US" sz="2000"/>
          </a:p>
        </p:txBody>
      </p:sp>
      <p:sp>
        <p:nvSpPr>
          <p:cNvPr id="7" name="TextBox 6">
            <a:extLst>
              <a:ext uri="{FF2B5EF4-FFF2-40B4-BE49-F238E27FC236}">
                <a16:creationId xmlns:a16="http://schemas.microsoft.com/office/drawing/2014/main" id="{01C52211-5C69-457F-B9DC-10D267CB16C9}"/>
              </a:ext>
            </a:extLst>
          </p:cNvPr>
          <p:cNvSpPr txBox="1"/>
          <p:nvPr/>
        </p:nvSpPr>
        <p:spPr>
          <a:xfrm>
            <a:off x="699052" y="3322137"/>
            <a:ext cx="1770036" cy="1569660"/>
          </a:xfrm>
          <a:prstGeom prst="rect">
            <a:avLst/>
          </a:prstGeom>
          <a:noFill/>
        </p:spPr>
        <p:txBody>
          <a:bodyPr wrap="none" rtlCol="0">
            <a:spAutoFit/>
          </a:bodyPr>
          <a:lstStyle/>
          <a:p>
            <a:r>
              <a:rPr lang="en-US" sz="2400"/>
              <a:t>Main </a:t>
            </a:r>
          </a:p>
          <a:p>
            <a:r>
              <a:rPr lang="en-US" sz="2400"/>
              <a:t>questions</a:t>
            </a:r>
          </a:p>
          <a:p>
            <a:r>
              <a:rPr lang="en-US" sz="2400"/>
              <a:t>in the back </a:t>
            </a:r>
          </a:p>
          <a:p>
            <a:r>
              <a:rPr lang="en-US" sz="2400"/>
              <a:t>of our minds</a:t>
            </a:r>
          </a:p>
        </p:txBody>
      </p:sp>
      <p:sp>
        <p:nvSpPr>
          <p:cNvPr id="12" name="Title 1">
            <a:extLst>
              <a:ext uri="{FF2B5EF4-FFF2-40B4-BE49-F238E27FC236}">
                <a16:creationId xmlns:a16="http://schemas.microsoft.com/office/drawing/2014/main" id="{9E19C813-726D-4003-86EC-D8ED71982D8F}"/>
              </a:ext>
            </a:extLst>
          </p:cNvPr>
          <p:cNvSpPr txBox="1">
            <a:spLocks/>
          </p:cNvSpPr>
          <p:nvPr/>
        </p:nvSpPr>
        <p:spPr>
          <a:xfrm>
            <a:off x="1201977" y="54993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ym typeface="Symbol" panose="05050102010706020507" pitchFamily="18" charset="2"/>
              </a:rPr>
              <a:t> </a:t>
            </a:r>
            <a:r>
              <a:rPr lang="en-US" sz="4000"/>
              <a:t>Azure Network Verification 2011-22 </a:t>
            </a:r>
          </a:p>
        </p:txBody>
      </p:sp>
      <p:pic>
        <p:nvPicPr>
          <p:cNvPr id="13" name="Picture 12">
            <a:extLst>
              <a:ext uri="{FF2B5EF4-FFF2-40B4-BE49-F238E27FC236}">
                <a16:creationId xmlns:a16="http://schemas.microsoft.com/office/drawing/2014/main" id="{DFBC6986-311C-4C46-9B54-9C2053C337F6}"/>
              </a:ext>
            </a:extLst>
          </p:cNvPr>
          <p:cNvPicPr>
            <a:picLocks noChangeAspect="1"/>
          </p:cNvPicPr>
          <p:nvPr/>
        </p:nvPicPr>
        <p:blipFill>
          <a:blip r:embed="rId4"/>
          <a:stretch>
            <a:fillRect/>
          </a:stretch>
        </p:blipFill>
        <p:spPr>
          <a:xfrm>
            <a:off x="10079568" y="343289"/>
            <a:ext cx="1296925" cy="1762126"/>
          </a:xfrm>
          <a:prstGeom prst="rect">
            <a:avLst/>
          </a:prstGeom>
        </p:spPr>
      </p:pic>
      <p:sp>
        <p:nvSpPr>
          <p:cNvPr id="14" name="TextBox 13">
            <a:extLst>
              <a:ext uri="{FF2B5EF4-FFF2-40B4-BE49-F238E27FC236}">
                <a16:creationId xmlns:a16="http://schemas.microsoft.com/office/drawing/2014/main" id="{129752AB-37C9-4383-ADD0-AB1D8556CE21}"/>
              </a:ext>
            </a:extLst>
          </p:cNvPr>
          <p:cNvSpPr txBox="1"/>
          <p:nvPr/>
        </p:nvSpPr>
        <p:spPr>
          <a:xfrm>
            <a:off x="9144000" y="2123552"/>
            <a:ext cx="3048000" cy="1477328"/>
          </a:xfrm>
          <a:prstGeom prst="rect">
            <a:avLst/>
          </a:prstGeom>
          <a:noFill/>
        </p:spPr>
        <p:txBody>
          <a:bodyPr wrap="square" rtlCol="0">
            <a:spAutoFit/>
          </a:bodyPr>
          <a:lstStyle/>
          <a:p>
            <a:pPr algn="ctr"/>
            <a:r>
              <a:rPr lang="en-US" i="1"/>
              <a:t>Lasting power of abstraction:</a:t>
            </a:r>
          </a:p>
          <a:p>
            <a:pPr algn="ctr"/>
            <a:r>
              <a:rPr lang="en-US" i="1"/>
              <a:t>Internet Protocol </a:t>
            </a:r>
          </a:p>
          <a:p>
            <a:pPr algn="ctr"/>
            <a:r>
              <a:rPr lang="en-US" i="1"/>
              <a:t>isolated from </a:t>
            </a:r>
          </a:p>
          <a:p>
            <a:pPr algn="ctr"/>
            <a:r>
              <a:rPr lang="en-US" i="1"/>
              <a:t>underlying transport  </a:t>
            </a:r>
          </a:p>
          <a:p>
            <a:pPr algn="ctr"/>
            <a:r>
              <a:rPr lang="en-US" i="1" err="1"/>
              <a:t>Vint</a:t>
            </a:r>
            <a:r>
              <a:rPr lang="en-US" i="1"/>
              <a:t> Cerf</a:t>
            </a:r>
          </a:p>
        </p:txBody>
      </p:sp>
    </p:spTree>
    <p:extLst>
      <p:ext uri="{BB962C8B-B14F-4D97-AF65-F5344CB8AC3E}">
        <p14:creationId xmlns:p14="http://schemas.microsoft.com/office/powerpoint/2010/main" val="2434938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14B1-614F-4251-9FE8-2609EBC3FA26}"/>
              </a:ext>
            </a:extLst>
          </p:cNvPr>
          <p:cNvSpPr>
            <a:spLocks noGrp="1"/>
          </p:cNvSpPr>
          <p:nvPr>
            <p:ph type="title"/>
          </p:nvPr>
        </p:nvSpPr>
        <p:spPr/>
        <p:txBody>
          <a:bodyPr/>
          <a:lstStyle/>
          <a:p>
            <a:r>
              <a:rPr lang="en-US"/>
              <a:t>Network Verification - a timeline</a:t>
            </a:r>
          </a:p>
        </p:txBody>
      </p:sp>
      <p:sp>
        <p:nvSpPr>
          <p:cNvPr id="4" name="Arrow: Right 3">
            <a:extLst>
              <a:ext uri="{FF2B5EF4-FFF2-40B4-BE49-F238E27FC236}">
                <a16:creationId xmlns:a16="http://schemas.microsoft.com/office/drawing/2014/main" id="{469CD72E-F03B-423C-BA40-8AD54FB8C89A}"/>
              </a:ext>
            </a:extLst>
          </p:cNvPr>
          <p:cNvSpPr/>
          <p:nvPr/>
        </p:nvSpPr>
        <p:spPr>
          <a:xfrm>
            <a:off x="1007951" y="2106186"/>
            <a:ext cx="11648793" cy="660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D72ED5-2A57-4898-8023-0D85C434B2DB}"/>
              </a:ext>
            </a:extLst>
          </p:cNvPr>
          <p:cNvSpPr txBox="1"/>
          <p:nvPr/>
        </p:nvSpPr>
        <p:spPr>
          <a:xfrm>
            <a:off x="651850" y="2795955"/>
            <a:ext cx="2470846" cy="1200329"/>
          </a:xfrm>
          <a:prstGeom prst="rect">
            <a:avLst/>
          </a:prstGeom>
          <a:noFill/>
        </p:spPr>
        <p:txBody>
          <a:bodyPr wrap="square" rtlCol="0">
            <a:spAutoFit/>
          </a:bodyPr>
          <a:lstStyle/>
          <a:p>
            <a:pPr algn="ctr"/>
            <a:r>
              <a:rPr lang="en-US" b="1" err="1">
                <a:solidFill>
                  <a:srgbClr val="0070C0"/>
                </a:solidFill>
              </a:rPr>
              <a:t>SecGuru</a:t>
            </a:r>
            <a:endParaRPr lang="en-US" b="1">
              <a:solidFill>
                <a:srgbClr val="0070C0"/>
              </a:solidFill>
            </a:endParaRPr>
          </a:p>
          <a:p>
            <a:pPr algn="ctr"/>
            <a:r>
              <a:rPr lang="en-US">
                <a:solidFill>
                  <a:srgbClr val="0070C0"/>
                </a:solidFill>
              </a:rPr>
              <a:t>DC ACLs &amp; </a:t>
            </a:r>
          </a:p>
          <a:p>
            <a:pPr algn="ctr"/>
            <a:r>
              <a:rPr lang="en-US">
                <a:solidFill>
                  <a:srgbClr val="0070C0"/>
                </a:solidFill>
              </a:rPr>
              <a:t>Migration of Edge ACLs</a:t>
            </a:r>
          </a:p>
          <a:p>
            <a:pPr algn="ctr"/>
            <a:endParaRPr lang="en-US"/>
          </a:p>
        </p:txBody>
      </p:sp>
      <p:sp>
        <p:nvSpPr>
          <p:cNvPr id="7" name="TextBox 6">
            <a:extLst>
              <a:ext uri="{FF2B5EF4-FFF2-40B4-BE49-F238E27FC236}">
                <a16:creationId xmlns:a16="http://schemas.microsoft.com/office/drawing/2014/main" id="{F896EC35-CBD5-4F80-86C1-01CB517D0490}"/>
              </a:ext>
            </a:extLst>
          </p:cNvPr>
          <p:cNvSpPr txBox="1"/>
          <p:nvPr/>
        </p:nvSpPr>
        <p:spPr>
          <a:xfrm>
            <a:off x="1613421" y="1851494"/>
            <a:ext cx="8039380" cy="369332"/>
          </a:xfrm>
          <a:prstGeom prst="rect">
            <a:avLst/>
          </a:prstGeom>
          <a:noFill/>
        </p:spPr>
        <p:txBody>
          <a:bodyPr wrap="none" rtlCol="0">
            <a:spAutoFit/>
          </a:bodyPr>
          <a:lstStyle/>
          <a:p>
            <a:r>
              <a:rPr lang="en-US"/>
              <a:t>2012		2013		2014		2015		2016</a:t>
            </a:r>
          </a:p>
        </p:txBody>
      </p:sp>
      <p:sp>
        <p:nvSpPr>
          <p:cNvPr id="13" name="TextBox 12">
            <a:extLst>
              <a:ext uri="{FF2B5EF4-FFF2-40B4-BE49-F238E27FC236}">
                <a16:creationId xmlns:a16="http://schemas.microsoft.com/office/drawing/2014/main" id="{A044F01F-AF87-46C7-8893-3EBF9ED50022}"/>
              </a:ext>
            </a:extLst>
          </p:cNvPr>
          <p:cNvSpPr txBox="1"/>
          <p:nvPr/>
        </p:nvSpPr>
        <p:spPr>
          <a:xfrm>
            <a:off x="2951638" y="2784389"/>
            <a:ext cx="1706878" cy="2031325"/>
          </a:xfrm>
          <a:prstGeom prst="rect">
            <a:avLst/>
          </a:prstGeom>
          <a:noFill/>
        </p:spPr>
        <p:txBody>
          <a:bodyPr wrap="none" rtlCol="0">
            <a:spAutoFit/>
          </a:bodyPr>
          <a:lstStyle/>
          <a:p>
            <a:pPr algn="ctr"/>
            <a:r>
              <a:rPr lang="en-US" b="1" err="1">
                <a:solidFill>
                  <a:srgbClr val="00B050"/>
                </a:solidFill>
              </a:rPr>
              <a:t>NoD</a:t>
            </a:r>
            <a:endParaRPr lang="en-US" b="1">
              <a:solidFill>
                <a:srgbClr val="00B050"/>
              </a:solidFill>
            </a:endParaRPr>
          </a:p>
          <a:p>
            <a:pPr algn="ctr"/>
            <a:r>
              <a:rPr lang="en-US">
                <a:solidFill>
                  <a:srgbClr val="00B050"/>
                </a:solidFill>
              </a:rPr>
              <a:t>Network </a:t>
            </a:r>
          </a:p>
          <a:p>
            <a:pPr algn="ctr"/>
            <a:r>
              <a:rPr lang="en-US">
                <a:solidFill>
                  <a:srgbClr val="00B050"/>
                </a:solidFill>
              </a:rPr>
              <a:t>Optimized </a:t>
            </a:r>
          </a:p>
          <a:p>
            <a:pPr algn="ctr"/>
            <a:r>
              <a:rPr lang="en-US" err="1">
                <a:solidFill>
                  <a:srgbClr val="00B050"/>
                </a:solidFill>
              </a:rPr>
              <a:t>Datalog</a:t>
            </a:r>
            <a:r>
              <a:rPr lang="en-US">
                <a:solidFill>
                  <a:srgbClr val="00B050"/>
                </a:solidFill>
              </a:rPr>
              <a:t> </a:t>
            </a:r>
          </a:p>
          <a:p>
            <a:pPr algn="ctr"/>
            <a:r>
              <a:rPr lang="en-US">
                <a:solidFill>
                  <a:srgbClr val="00B050"/>
                </a:solidFill>
              </a:rPr>
              <a:t>For generic </a:t>
            </a:r>
          </a:p>
          <a:p>
            <a:pPr algn="ctr"/>
            <a:r>
              <a:rPr lang="en-US">
                <a:solidFill>
                  <a:srgbClr val="00B050"/>
                </a:solidFill>
              </a:rPr>
              <a:t>reachability in</a:t>
            </a:r>
          </a:p>
          <a:p>
            <a:pPr algn="ctr"/>
            <a:r>
              <a:rPr lang="en-US">
                <a:solidFill>
                  <a:srgbClr val="00B050"/>
                </a:solidFill>
              </a:rPr>
              <a:t>virtual networks</a:t>
            </a:r>
          </a:p>
        </p:txBody>
      </p:sp>
      <p:sp>
        <p:nvSpPr>
          <p:cNvPr id="17" name="TextBox 16">
            <a:extLst>
              <a:ext uri="{FF2B5EF4-FFF2-40B4-BE49-F238E27FC236}">
                <a16:creationId xmlns:a16="http://schemas.microsoft.com/office/drawing/2014/main" id="{3BABE317-9D81-4FAB-9F77-B5539B1F2B3A}"/>
              </a:ext>
            </a:extLst>
          </p:cNvPr>
          <p:cNvSpPr txBox="1"/>
          <p:nvPr/>
        </p:nvSpPr>
        <p:spPr>
          <a:xfrm>
            <a:off x="4818300" y="2794389"/>
            <a:ext cx="1511568" cy="1477328"/>
          </a:xfrm>
          <a:prstGeom prst="rect">
            <a:avLst/>
          </a:prstGeom>
          <a:noFill/>
        </p:spPr>
        <p:txBody>
          <a:bodyPr wrap="none" rtlCol="0">
            <a:spAutoFit/>
          </a:bodyPr>
          <a:lstStyle/>
          <a:p>
            <a:pPr algn="ctr"/>
            <a:r>
              <a:rPr lang="en-US" b="1">
                <a:solidFill>
                  <a:srgbClr val="00B050"/>
                </a:solidFill>
              </a:rPr>
              <a:t>Symmetries</a:t>
            </a:r>
          </a:p>
          <a:p>
            <a:pPr algn="ctr"/>
            <a:r>
              <a:rPr lang="en-US" b="1">
                <a:solidFill>
                  <a:srgbClr val="00B050"/>
                </a:solidFill>
              </a:rPr>
              <a:t>and surgeries </a:t>
            </a:r>
          </a:p>
          <a:p>
            <a:pPr algn="ctr"/>
            <a:r>
              <a:rPr lang="en-US">
                <a:solidFill>
                  <a:srgbClr val="00B050"/>
                </a:solidFill>
              </a:rPr>
              <a:t>All-pairs </a:t>
            </a:r>
          </a:p>
          <a:p>
            <a:pPr algn="ctr"/>
            <a:r>
              <a:rPr lang="en-US">
                <a:solidFill>
                  <a:srgbClr val="00B050"/>
                </a:solidFill>
              </a:rPr>
              <a:t>reachability </a:t>
            </a:r>
          </a:p>
          <a:p>
            <a:pPr algn="ctr"/>
            <a:r>
              <a:rPr lang="en-US">
                <a:solidFill>
                  <a:srgbClr val="00B050"/>
                </a:solidFill>
              </a:rPr>
              <a:t>in DCs</a:t>
            </a:r>
          </a:p>
        </p:txBody>
      </p:sp>
      <p:sp>
        <p:nvSpPr>
          <p:cNvPr id="21" name="TextBox 20">
            <a:extLst>
              <a:ext uri="{FF2B5EF4-FFF2-40B4-BE49-F238E27FC236}">
                <a16:creationId xmlns:a16="http://schemas.microsoft.com/office/drawing/2014/main" id="{29B8A93F-B9AE-451C-A6A5-050D90E4F376}"/>
              </a:ext>
            </a:extLst>
          </p:cNvPr>
          <p:cNvSpPr txBox="1"/>
          <p:nvPr/>
        </p:nvSpPr>
        <p:spPr>
          <a:xfrm>
            <a:off x="6217211" y="2783444"/>
            <a:ext cx="2180149" cy="923330"/>
          </a:xfrm>
          <a:prstGeom prst="rect">
            <a:avLst/>
          </a:prstGeom>
          <a:noFill/>
        </p:spPr>
        <p:txBody>
          <a:bodyPr wrap="none" rtlCol="0">
            <a:spAutoFit/>
          </a:bodyPr>
          <a:lstStyle/>
          <a:p>
            <a:pPr algn="ctr"/>
            <a:r>
              <a:rPr lang="en-US" b="1">
                <a:solidFill>
                  <a:schemeClr val="accent2">
                    <a:lumMod val="75000"/>
                  </a:schemeClr>
                </a:solidFill>
              </a:rPr>
              <a:t>RCDC v1</a:t>
            </a:r>
          </a:p>
          <a:p>
            <a:pPr algn="ctr"/>
            <a:r>
              <a:rPr lang="en-US" b="1">
                <a:solidFill>
                  <a:schemeClr val="accent2">
                    <a:lumMod val="75000"/>
                  </a:schemeClr>
                </a:solidFill>
              </a:rPr>
              <a:t>R</a:t>
            </a:r>
            <a:r>
              <a:rPr lang="en-US">
                <a:solidFill>
                  <a:schemeClr val="accent2">
                    <a:lumMod val="75000"/>
                  </a:schemeClr>
                </a:solidFill>
              </a:rPr>
              <a:t>eachability </a:t>
            </a:r>
            <a:r>
              <a:rPr lang="en-US" b="1">
                <a:solidFill>
                  <a:schemeClr val="accent2">
                    <a:lumMod val="75000"/>
                  </a:schemeClr>
                </a:solidFill>
              </a:rPr>
              <a:t>C</a:t>
            </a:r>
            <a:r>
              <a:rPr lang="en-US">
                <a:solidFill>
                  <a:schemeClr val="accent2">
                    <a:lumMod val="75000"/>
                  </a:schemeClr>
                </a:solidFill>
              </a:rPr>
              <a:t>hecker </a:t>
            </a:r>
            <a:br>
              <a:rPr lang="en-US">
                <a:solidFill>
                  <a:schemeClr val="accent2">
                    <a:lumMod val="75000"/>
                  </a:schemeClr>
                </a:solidFill>
              </a:rPr>
            </a:br>
            <a:r>
              <a:rPr lang="en-US">
                <a:solidFill>
                  <a:schemeClr val="accent2">
                    <a:lumMod val="75000"/>
                  </a:schemeClr>
                </a:solidFill>
              </a:rPr>
              <a:t>Azure </a:t>
            </a:r>
            <a:r>
              <a:rPr lang="en-US" b="1">
                <a:solidFill>
                  <a:schemeClr val="accent2">
                    <a:lumMod val="75000"/>
                  </a:schemeClr>
                </a:solidFill>
              </a:rPr>
              <a:t>D</a:t>
            </a:r>
            <a:r>
              <a:rPr lang="en-US">
                <a:solidFill>
                  <a:schemeClr val="accent2">
                    <a:lumMod val="75000"/>
                  </a:schemeClr>
                </a:solidFill>
              </a:rPr>
              <a:t>ata </a:t>
            </a:r>
            <a:r>
              <a:rPr lang="en-US" b="1">
                <a:solidFill>
                  <a:schemeClr val="accent2">
                    <a:lumMod val="75000"/>
                  </a:schemeClr>
                </a:solidFill>
              </a:rPr>
              <a:t>C</a:t>
            </a:r>
            <a:r>
              <a:rPr lang="en-US">
                <a:solidFill>
                  <a:schemeClr val="accent2">
                    <a:lumMod val="75000"/>
                  </a:schemeClr>
                </a:solidFill>
              </a:rPr>
              <a:t>enters</a:t>
            </a:r>
          </a:p>
        </p:txBody>
      </p:sp>
      <p:sp>
        <p:nvSpPr>
          <p:cNvPr id="25" name="TextBox 24">
            <a:extLst>
              <a:ext uri="{FF2B5EF4-FFF2-40B4-BE49-F238E27FC236}">
                <a16:creationId xmlns:a16="http://schemas.microsoft.com/office/drawing/2014/main" id="{16A9CC43-0CF6-44C9-8870-71EBFD9D38F4}"/>
              </a:ext>
            </a:extLst>
          </p:cNvPr>
          <p:cNvSpPr txBox="1"/>
          <p:nvPr/>
        </p:nvSpPr>
        <p:spPr>
          <a:xfrm>
            <a:off x="8518612" y="2769664"/>
            <a:ext cx="1697003" cy="1200329"/>
          </a:xfrm>
          <a:prstGeom prst="rect">
            <a:avLst/>
          </a:prstGeom>
          <a:noFill/>
        </p:spPr>
        <p:txBody>
          <a:bodyPr wrap="none" rtlCol="0">
            <a:spAutoFit/>
          </a:bodyPr>
          <a:lstStyle/>
          <a:p>
            <a:pPr algn="ctr"/>
            <a:r>
              <a:rPr lang="en-US" b="1">
                <a:solidFill>
                  <a:schemeClr val="accent2">
                    <a:lumMod val="75000"/>
                  </a:schemeClr>
                </a:solidFill>
              </a:rPr>
              <a:t>NSG &amp; UDR v1</a:t>
            </a:r>
          </a:p>
          <a:p>
            <a:pPr algn="ctr"/>
            <a:r>
              <a:rPr lang="en-US">
                <a:solidFill>
                  <a:schemeClr val="accent2">
                    <a:lumMod val="75000"/>
                  </a:schemeClr>
                </a:solidFill>
              </a:rPr>
              <a:t>Reachability for </a:t>
            </a:r>
          </a:p>
          <a:p>
            <a:pPr algn="ctr"/>
            <a:r>
              <a:rPr lang="en-US">
                <a:solidFill>
                  <a:schemeClr val="accent2">
                    <a:lumMod val="75000"/>
                  </a:schemeClr>
                </a:solidFill>
              </a:rPr>
              <a:t>customer </a:t>
            </a:r>
            <a:r>
              <a:rPr lang="en-US" err="1">
                <a:solidFill>
                  <a:schemeClr val="accent2">
                    <a:lumMod val="75000"/>
                  </a:schemeClr>
                </a:solidFill>
              </a:rPr>
              <a:t>Vnets</a:t>
            </a:r>
            <a:endParaRPr lang="en-US">
              <a:solidFill>
                <a:schemeClr val="accent2">
                  <a:lumMod val="75000"/>
                </a:schemeClr>
              </a:solidFill>
            </a:endParaRPr>
          </a:p>
          <a:p>
            <a:pPr algn="ctr"/>
            <a:r>
              <a:rPr lang="en-US" b="1">
                <a:solidFill>
                  <a:schemeClr val="accent2">
                    <a:lumMod val="75000"/>
                  </a:schemeClr>
                </a:solidFill>
              </a:rPr>
              <a:t>NLS v1</a:t>
            </a:r>
          </a:p>
        </p:txBody>
      </p:sp>
      <p:sp>
        <p:nvSpPr>
          <p:cNvPr id="27" name="Arrow: Right 26">
            <a:extLst>
              <a:ext uri="{FF2B5EF4-FFF2-40B4-BE49-F238E27FC236}">
                <a16:creationId xmlns:a16="http://schemas.microsoft.com/office/drawing/2014/main" id="{AC95A3AA-5241-4D4F-ADCE-FBA53350A0E0}"/>
              </a:ext>
            </a:extLst>
          </p:cNvPr>
          <p:cNvSpPr/>
          <p:nvPr/>
        </p:nvSpPr>
        <p:spPr>
          <a:xfrm>
            <a:off x="-162961" y="5060516"/>
            <a:ext cx="11299932" cy="660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D68C57B-697A-4F4F-9EEA-657E09E2575C}"/>
              </a:ext>
            </a:extLst>
          </p:cNvPr>
          <p:cNvSpPr txBox="1"/>
          <p:nvPr/>
        </p:nvSpPr>
        <p:spPr>
          <a:xfrm>
            <a:off x="1423298" y="4754823"/>
            <a:ext cx="8962710" cy="369332"/>
          </a:xfrm>
          <a:prstGeom prst="rect">
            <a:avLst/>
          </a:prstGeom>
          <a:noFill/>
        </p:spPr>
        <p:txBody>
          <a:bodyPr wrap="none" rtlCol="0">
            <a:spAutoFit/>
          </a:bodyPr>
          <a:lstStyle/>
          <a:p>
            <a:r>
              <a:rPr lang="en-US"/>
              <a:t>2018			2019			2020			2021</a:t>
            </a:r>
          </a:p>
        </p:txBody>
      </p:sp>
      <p:sp>
        <p:nvSpPr>
          <p:cNvPr id="31" name="TextBox 30">
            <a:extLst>
              <a:ext uri="{FF2B5EF4-FFF2-40B4-BE49-F238E27FC236}">
                <a16:creationId xmlns:a16="http://schemas.microsoft.com/office/drawing/2014/main" id="{5A741794-DD1B-4456-9AEB-398932828279}"/>
              </a:ext>
            </a:extLst>
          </p:cNvPr>
          <p:cNvSpPr txBox="1"/>
          <p:nvPr/>
        </p:nvSpPr>
        <p:spPr>
          <a:xfrm>
            <a:off x="1249473" y="5613662"/>
            <a:ext cx="1172052" cy="923330"/>
          </a:xfrm>
          <a:prstGeom prst="rect">
            <a:avLst/>
          </a:prstGeom>
          <a:noFill/>
        </p:spPr>
        <p:txBody>
          <a:bodyPr wrap="none" rtlCol="0">
            <a:spAutoFit/>
          </a:bodyPr>
          <a:lstStyle/>
          <a:p>
            <a:pPr algn="ctr"/>
            <a:r>
              <a:rPr lang="en-US" b="1">
                <a:solidFill>
                  <a:srgbClr val="0070C0"/>
                </a:solidFill>
              </a:rPr>
              <a:t>NSG v2</a:t>
            </a:r>
            <a:r>
              <a:rPr lang="en-US">
                <a:solidFill>
                  <a:srgbClr val="0070C0"/>
                </a:solidFill>
              </a:rPr>
              <a:t> </a:t>
            </a:r>
          </a:p>
          <a:p>
            <a:pPr algn="ctr"/>
            <a:r>
              <a:rPr lang="en-US">
                <a:solidFill>
                  <a:srgbClr val="0070C0"/>
                </a:solidFill>
              </a:rPr>
              <a:t>Catch live </a:t>
            </a:r>
          </a:p>
          <a:p>
            <a:pPr algn="ctr"/>
            <a:r>
              <a:rPr lang="en-US" err="1">
                <a:solidFill>
                  <a:srgbClr val="0070C0"/>
                </a:solidFill>
              </a:rPr>
              <a:t>misconfigs</a:t>
            </a:r>
            <a:endParaRPr lang="en-US">
              <a:solidFill>
                <a:srgbClr val="0070C0"/>
              </a:solidFill>
            </a:endParaRPr>
          </a:p>
        </p:txBody>
      </p:sp>
      <p:sp>
        <p:nvSpPr>
          <p:cNvPr id="33" name="TextBox 32">
            <a:extLst>
              <a:ext uri="{FF2B5EF4-FFF2-40B4-BE49-F238E27FC236}">
                <a16:creationId xmlns:a16="http://schemas.microsoft.com/office/drawing/2014/main" id="{3224B519-2421-423C-A621-0A72A4755671}"/>
              </a:ext>
            </a:extLst>
          </p:cNvPr>
          <p:cNvSpPr txBox="1"/>
          <p:nvPr/>
        </p:nvSpPr>
        <p:spPr>
          <a:xfrm>
            <a:off x="10764193" y="347825"/>
            <a:ext cx="1179214" cy="369332"/>
          </a:xfrm>
          <a:prstGeom prst="rect">
            <a:avLst/>
          </a:prstGeom>
          <a:noFill/>
        </p:spPr>
        <p:txBody>
          <a:bodyPr wrap="square">
            <a:spAutoFit/>
          </a:bodyPr>
          <a:lstStyle/>
          <a:p>
            <a:pPr algn="ctr"/>
            <a:r>
              <a:rPr lang="en-US">
                <a:solidFill>
                  <a:schemeClr val="accent2">
                    <a:lumMod val="75000"/>
                  </a:schemeClr>
                </a:solidFill>
              </a:rPr>
              <a:t>Prototype</a:t>
            </a:r>
          </a:p>
        </p:txBody>
      </p:sp>
      <p:sp>
        <p:nvSpPr>
          <p:cNvPr id="35" name="TextBox 34">
            <a:extLst>
              <a:ext uri="{FF2B5EF4-FFF2-40B4-BE49-F238E27FC236}">
                <a16:creationId xmlns:a16="http://schemas.microsoft.com/office/drawing/2014/main" id="{9E70D713-2AAA-4D3C-9A15-C1C928B000B9}"/>
              </a:ext>
            </a:extLst>
          </p:cNvPr>
          <p:cNvSpPr txBox="1"/>
          <p:nvPr/>
        </p:nvSpPr>
        <p:spPr>
          <a:xfrm>
            <a:off x="10351884" y="637117"/>
            <a:ext cx="1840116" cy="369332"/>
          </a:xfrm>
          <a:prstGeom prst="rect">
            <a:avLst/>
          </a:prstGeom>
          <a:noFill/>
        </p:spPr>
        <p:txBody>
          <a:bodyPr wrap="square">
            <a:spAutoFit/>
          </a:bodyPr>
          <a:lstStyle/>
          <a:p>
            <a:r>
              <a:rPr lang="en-US">
                <a:solidFill>
                  <a:srgbClr val="00B050"/>
                </a:solidFill>
              </a:rPr>
              <a:t>Research paper</a:t>
            </a:r>
            <a:endParaRPr lang="en-US"/>
          </a:p>
        </p:txBody>
      </p:sp>
      <p:sp>
        <p:nvSpPr>
          <p:cNvPr id="37" name="TextBox 36">
            <a:extLst>
              <a:ext uri="{FF2B5EF4-FFF2-40B4-BE49-F238E27FC236}">
                <a16:creationId xmlns:a16="http://schemas.microsoft.com/office/drawing/2014/main" id="{5D0741D0-CC32-4298-BDBD-6DDB3C49453C}"/>
              </a:ext>
            </a:extLst>
          </p:cNvPr>
          <p:cNvSpPr txBox="1"/>
          <p:nvPr/>
        </p:nvSpPr>
        <p:spPr>
          <a:xfrm>
            <a:off x="10636472" y="937975"/>
            <a:ext cx="1388794" cy="369332"/>
          </a:xfrm>
          <a:prstGeom prst="rect">
            <a:avLst/>
          </a:prstGeom>
          <a:noFill/>
        </p:spPr>
        <p:txBody>
          <a:bodyPr wrap="square">
            <a:spAutoFit/>
          </a:bodyPr>
          <a:lstStyle/>
          <a:p>
            <a:r>
              <a:rPr lang="en-US">
                <a:solidFill>
                  <a:srgbClr val="0070C0"/>
                </a:solidFill>
              </a:rPr>
              <a:t>Deployment</a:t>
            </a:r>
            <a:endParaRPr lang="en-US"/>
          </a:p>
        </p:txBody>
      </p:sp>
      <p:sp>
        <p:nvSpPr>
          <p:cNvPr id="41" name="TextBox 40">
            <a:extLst>
              <a:ext uri="{FF2B5EF4-FFF2-40B4-BE49-F238E27FC236}">
                <a16:creationId xmlns:a16="http://schemas.microsoft.com/office/drawing/2014/main" id="{119F72A7-F784-4423-98D0-81E9378C8FC5}"/>
              </a:ext>
            </a:extLst>
          </p:cNvPr>
          <p:cNvSpPr txBox="1"/>
          <p:nvPr/>
        </p:nvSpPr>
        <p:spPr>
          <a:xfrm>
            <a:off x="2899083" y="5529041"/>
            <a:ext cx="3141950" cy="1200329"/>
          </a:xfrm>
          <a:prstGeom prst="rect">
            <a:avLst/>
          </a:prstGeom>
          <a:noFill/>
        </p:spPr>
        <p:txBody>
          <a:bodyPr wrap="none" lIns="91440" tIns="45720" rIns="91440" bIns="45720" rtlCol="0" anchor="t">
            <a:spAutoFit/>
          </a:bodyPr>
          <a:lstStyle/>
          <a:p>
            <a:pPr algn="ctr"/>
            <a:r>
              <a:rPr lang="en-US" b="1">
                <a:solidFill>
                  <a:srgbClr val="0070C0"/>
                </a:solidFill>
              </a:rPr>
              <a:t>RCDC v2</a:t>
            </a:r>
            <a:endParaRPr lang="en-US">
              <a:solidFill>
                <a:srgbClr val="0070C0"/>
              </a:solidFill>
            </a:endParaRPr>
          </a:p>
          <a:p>
            <a:pPr algn="ctr"/>
            <a:r>
              <a:rPr lang="en-US">
                <a:solidFill>
                  <a:srgbClr val="0070C0"/>
                </a:solidFill>
              </a:rPr>
              <a:t>Fully deployed</a:t>
            </a:r>
          </a:p>
          <a:p>
            <a:pPr algn="ctr"/>
            <a:r>
              <a:rPr lang="en-US" b="1">
                <a:solidFill>
                  <a:srgbClr val="0070C0"/>
                </a:solidFill>
              </a:rPr>
              <a:t>NCVS </a:t>
            </a:r>
            <a:r>
              <a:rPr lang="en-US" sz="1200" b="1">
                <a:solidFill>
                  <a:srgbClr val="0070C0"/>
                </a:solidFill>
              </a:rPr>
              <a:t>Network Change Verification System</a:t>
            </a:r>
          </a:p>
          <a:p>
            <a:pPr algn="ctr"/>
            <a:r>
              <a:rPr lang="en-US">
                <a:solidFill>
                  <a:srgbClr val="0070C0"/>
                </a:solidFill>
              </a:rPr>
              <a:t>Spock, Zen, NLS, ONE</a:t>
            </a:r>
          </a:p>
        </p:txBody>
      </p:sp>
      <p:sp>
        <p:nvSpPr>
          <p:cNvPr id="45" name="TextBox 44">
            <a:extLst>
              <a:ext uri="{FF2B5EF4-FFF2-40B4-BE49-F238E27FC236}">
                <a16:creationId xmlns:a16="http://schemas.microsoft.com/office/drawing/2014/main" id="{00D540AA-A67D-4277-AB05-A2A7119C0ED7}"/>
              </a:ext>
            </a:extLst>
          </p:cNvPr>
          <p:cNvSpPr txBox="1"/>
          <p:nvPr/>
        </p:nvSpPr>
        <p:spPr>
          <a:xfrm>
            <a:off x="6329868" y="5613662"/>
            <a:ext cx="1697003" cy="923330"/>
          </a:xfrm>
          <a:prstGeom prst="rect">
            <a:avLst/>
          </a:prstGeom>
          <a:noFill/>
        </p:spPr>
        <p:txBody>
          <a:bodyPr wrap="none" rtlCol="0">
            <a:spAutoFit/>
          </a:bodyPr>
          <a:lstStyle/>
          <a:p>
            <a:pPr algn="ctr"/>
            <a:r>
              <a:rPr lang="en-US" b="1" err="1">
                <a:solidFill>
                  <a:schemeClr val="accent2">
                    <a:lumMod val="75000"/>
                  </a:schemeClr>
                </a:solidFill>
              </a:rPr>
              <a:t>VNetVerifier</a:t>
            </a:r>
            <a:r>
              <a:rPr lang="en-US" b="1">
                <a:solidFill>
                  <a:schemeClr val="accent2">
                    <a:lumMod val="75000"/>
                  </a:schemeClr>
                </a:solidFill>
              </a:rPr>
              <a:t> v1</a:t>
            </a:r>
          </a:p>
          <a:p>
            <a:pPr algn="ctr"/>
            <a:r>
              <a:rPr lang="en-US">
                <a:solidFill>
                  <a:schemeClr val="accent2">
                    <a:lumMod val="75000"/>
                  </a:schemeClr>
                </a:solidFill>
              </a:rPr>
              <a:t>Reachability for </a:t>
            </a:r>
          </a:p>
          <a:p>
            <a:pPr algn="ctr"/>
            <a:r>
              <a:rPr lang="en-US">
                <a:solidFill>
                  <a:schemeClr val="accent2">
                    <a:lumMod val="75000"/>
                  </a:schemeClr>
                </a:solidFill>
              </a:rPr>
              <a:t>customer </a:t>
            </a:r>
            <a:r>
              <a:rPr lang="en-US" err="1">
                <a:solidFill>
                  <a:schemeClr val="accent2">
                    <a:lumMod val="75000"/>
                  </a:schemeClr>
                </a:solidFill>
              </a:rPr>
              <a:t>VNets</a:t>
            </a:r>
            <a:endParaRPr lang="en-US">
              <a:solidFill>
                <a:schemeClr val="accent2">
                  <a:lumMod val="75000"/>
                </a:schemeClr>
              </a:solidFill>
            </a:endParaRPr>
          </a:p>
        </p:txBody>
      </p:sp>
      <p:sp>
        <p:nvSpPr>
          <p:cNvPr id="49" name="TextBox 48">
            <a:extLst>
              <a:ext uri="{FF2B5EF4-FFF2-40B4-BE49-F238E27FC236}">
                <a16:creationId xmlns:a16="http://schemas.microsoft.com/office/drawing/2014/main" id="{B161F32B-35C2-41CC-9809-95EA88553A87}"/>
              </a:ext>
            </a:extLst>
          </p:cNvPr>
          <p:cNvSpPr txBox="1"/>
          <p:nvPr/>
        </p:nvSpPr>
        <p:spPr>
          <a:xfrm>
            <a:off x="8838281" y="5657671"/>
            <a:ext cx="1925912" cy="923330"/>
          </a:xfrm>
          <a:prstGeom prst="rect">
            <a:avLst/>
          </a:prstGeom>
          <a:noFill/>
        </p:spPr>
        <p:txBody>
          <a:bodyPr wrap="none" rtlCol="0">
            <a:spAutoFit/>
          </a:bodyPr>
          <a:lstStyle/>
          <a:p>
            <a:pPr algn="ctr"/>
            <a:r>
              <a:rPr lang="en-US" b="1" err="1">
                <a:solidFill>
                  <a:srgbClr val="0070C0"/>
                </a:solidFill>
              </a:rPr>
              <a:t>VNetVerifier</a:t>
            </a:r>
            <a:r>
              <a:rPr lang="en-US" b="1">
                <a:solidFill>
                  <a:srgbClr val="0070C0"/>
                </a:solidFill>
              </a:rPr>
              <a:t> v2</a:t>
            </a:r>
          </a:p>
          <a:p>
            <a:pPr algn="ctr"/>
            <a:r>
              <a:rPr lang="en-US" b="1">
                <a:solidFill>
                  <a:srgbClr val="0070C0"/>
                </a:solidFill>
              </a:rPr>
              <a:t>Azure Virtual</a:t>
            </a:r>
          </a:p>
          <a:p>
            <a:pPr algn="ctr"/>
            <a:r>
              <a:rPr lang="en-US" b="1">
                <a:solidFill>
                  <a:srgbClr val="0070C0"/>
                </a:solidFill>
              </a:rPr>
              <a:t>Network Manager</a:t>
            </a:r>
          </a:p>
        </p:txBody>
      </p:sp>
      <p:sp>
        <p:nvSpPr>
          <p:cNvPr id="3" name="TextBox 2">
            <a:extLst>
              <a:ext uri="{FF2B5EF4-FFF2-40B4-BE49-F238E27FC236}">
                <a16:creationId xmlns:a16="http://schemas.microsoft.com/office/drawing/2014/main" id="{87D8F806-D2BD-473B-8A14-D83D3D974CA6}"/>
              </a:ext>
            </a:extLst>
          </p:cNvPr>
          <p:cNvSpPr txBox="1"/>
          <p:nvPr/>
        </p:nvSpPr>
        <p:spPr>
          <a:xfrm>
            <a:off x="11353800" y="2783444"/>
            <a:ext cx="816314" cy="1477328"/>
          </a:xfrm>
          <a:prstGeom prst="rect">
            <a:avLst/>
          </a:prstGeom>
          <a:noFill/>
        </p:spPr>
        <p:txBody>
          <a:bodyPr wrap="none" rtlCol="0">
            <a:spAutoFit/>
          </a:bodyPr>
          <a:lstStyle/>
          <a:p>
            <a:r>
              <a:rPr lang="en-US"/>
              <a:t>Jitu </a:t>
            </a:r>
          </a:p>
          <a:p>
            <a:r>
              <a:rPr lang="en-US"/>
              <a:t>Forms </a:t>
            </a:r>
          </a:p>
          <a:p>
            <a:r>
              <a:rPr lang="en-US"/>
              <a:t>Azure</a:t>
            </a:r>
          </a:p>
          <a:p>
            <a:r>
              <a:rPr lang="en-US"/>
              <a:t>NWV</a:t>
            </a:r>
          </a:p>
          <a:p>
            <a:r>
              <a:rPr lang="en-US"/>
              <a:t>Team</a:t>
            </a:r>
          </a:p>
        </p:txBody>
      </p:sp>
    </p:spTree>
    <p:extLst>
      <p:ext uri="{BB962C8B-B14F-4D97-AF65-F5344CB8AC3E}">
        <p14:creationId xmlns:p14="http://schemas.microsoft.com/office/powerpoint/2010/main" val="747715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281ECFD-6D5D-44BB-A299-260FA0FBBD0B}"/>
              </a:ext>
            </a:extLst>
          </p:cNvPr>
          <p:cNvGrpSpPr/>
          <p:nvPr/>
        </p:nvGrpSpPr>
        <p:grpSpPr>
          <a:xfrm>
            <a:off x="1573587" y="2723833"/>
            <a:ext cx="3302327" cy="412088"/>
            <a:chOff x="1216741" y="2256501"/>
            <a:chExt cx="3635481" cy="567813"/>
          </a:xfrm>
        </p:grpSpPr>
        <p:sp>
          <p:nvSpPr>
            <p:cNvPr id="59" name="Rectangle: Rounded Corners 58">
              <a:extLst>
                <a:ext uri="{FF2B5EF4-FFF2-40B4-BE49-F238E27FC236}">
                  <a16:creationId xmlns:a16="http://schemas.microsoft.com/office/drawing/2014/main" id="{53E12AB5-AD1A-431A-A2F9-649AFF31249F}"/>
                </a:ext>
              </a:extLst>
            </p:cNvPr>
            <p:cNvSpPr/>
            <p:nvPr/>
          </p:nvSpPr>
          <p:spPr>
            <a:xfrm>
              <a:off x="1216741"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60" name="Rectangle: Rounded Corners 59">
              <a:extLst>
                <a:ext uri="{FF2B5EF4-FFF2-40B4-BE49-F238E27FC236}">
                  <a16:creationId xmlns:a16="http://schemas.microsoft.com/office/drawing/2014/main" id="{33411D58-7263-40DD-B204-C6B5CF020345}"/>
                </a:ext>
              </a:extLst>
            </p:cNvPr>
            <p:cNvSpPr/>
            <p:nvPr/>
          </p:nvSpPr>
          <p:spPr>
            <a:xfrm>
              <a:off x="2204884"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61" name="Rectangle: Rounded Corners 60">
              <a:extLst>
                <a:ext uri="{FF2B5EF4-FFF2-40B4-BE49-F238E27FC236}">
                  <a16:creationId xmlns:a16="http://schemas.microsoft.com/office/drawing/2014/main" id="{23EAF0ED-F1D9-41C7-9C2C-51628BF58D1B}"/>
                </a:ext>
              </a:extLst>
            </p:cNvPr>
            <p:cNvSpPr/>
            <p:nvPr/>
          </p:nvSpPr>
          <p:spPr>
            <a:xfrm>
              <a:off x="3193027"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62" name="Rectangle: Rounded Corners 61">
              <a:extLst>
                <a:ext uri="{FF2B5EF4-FFF2-40B4-BE49-F238E27FC236}">
                  <a16:creationId xmlns:a16="http://schemas.microsoft.com/office/drawing/2014/main" id="{F33DB02A-8DC8-40B4-B849-34A89A0B7919}"/>
                </a:ext>
              </a:extLst>
            </p:cNvPr>
            <p:cNvSpPr/>
            <p:nvPr/>
          </p:nvSpPr>
          <p:spPr>
            <a:xfrm>
              <a:off x="4181169" y="2256501"/>
              <a:ext cx="671053" cy="567813"/>
            </a:xfrm>
            <a:prstGeom prst="roundRect">
              <a:avLst/>
            </a:prstGeom>
            <a:solidFill>
              <a:srgbClr val="EF5026"/>
            </a:solidFill>
            <a:ln>
              <a:solidFill>
                <a:srgbClr val="EF5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grpSp>
      <p:grpSp>
        <p:nvGrpSpPr>
          <p:cNvPr id="6" name="Group 5">
            <a:extLst>
              <a:ext uri="{FF2B5EF4-FFF2-40B4-BE49-F238E27FC236}">
                <a16:creationId xmlns:a16="http://schemas.microsoft.com/office/drawing/2014/main" id="{74B10F09-88CE-4019-96F0-AEA15C23212C}"/>
              </a:ext>
            </a:extLst>
          </p:cNvPr>
          <p:cNvGrpSpPr/>
          <p:nvPr/>
        </p:nvGrpSpPr>
        <p:grpSpPr>
          <a:xfrm>
            <a:off x="1000878" y="3611403"/>
            <a:ext cx="4472307" cy="412088"/>
            <a:chOff x="980773" y="3178277"/>
            <a:chExt cx="4923495" cy="641555"/>
          </a:xfrm>
        </p:grpSpPr>
        <p:sp>
          <p:nvSpPr>
            <p:cNvPr id="55" name="Rectangle: Rounded Corners 54">
              <a:extLst>
                <a:ext uri="{FF2B5EF4-FFF2-40B4-BE49-F238E27FC236}">
                  <a16:creationId xmlns:a16="http://schemas.microsoft.com/office/drawing/2014/main" id="{1F9BFDF2-4AE8-4649-BEAB-6005D74CAE75}"/>
                </a:ext>
              </a:extLst>
            </p:cNvPr>
            <p:cNvSpPr/>
            <p:nvPr/>
          </p:nvSpPr>
          <p:spPr>
            <a:xfrm>
              <a:off x="980773"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56" name="Rectangle: Rounded Corners 55">
              <a:extLst>
                <a:ext uri="{FF2B5EF4-FFF2-40B4-BE49-F238E27FC236}">
                  <a16:creationId xmlns:a16="http://schemas.microsoft.com/office/drawing/2014/main" id="{A34F7209-2AEB-409C-B879-AE97327112C0}"/>
                </a:ext>
              </a:extLst>
            </p:cNvPr>
            <p:cNvSpPr/>
            <p:nvPr/>
          </p:nvSpPr>
          <p:spPr>
            <a:xfrm>
              <a:off x="2314680"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57" name="Rectangle: Rounded Corners 56">
              <a:extLst>
                <a:ext uri="{FF2B5EF4-FFF2-40B4-BE49-F238E27FC236}">
                  <a16:creationId xmlns:a16="http://schemas.microsoft.com/office/drawing/2014/main" id="{0C95B184-990A-4413-9CF4-035ADB143F5D}"/>
                </a:ext>
              </a:extLst>
            </p:cNvPr>
            <p:cNvSpPr/>
            <p:nvPr/>
          </p:nvSpPr>
          <p:spPr>
            <a:xfrm>
              <a:off x="3648587"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58" name="Rectangle: Rounded Corners 57">
              <a:extLst>
                <a:ext uri="{FF2B5EF4-FFF2-40B4-BE49-F238E27FC236}">
                  <a16:creationId xmlns:a16="http://schemas.microsoft.com/office/drawing/2014/main" id="{17E9308C-441C-4864-8CEB-70EC36146F1D}"/>
                </a:ext>
              </a:extLst>
            </p:cNvPr>
            <p:cNvSpPr/>
            <p:nvPr/>
          </p:nvSpPr>
          <p:spPr>
            <a:xfrm>
              <a:off x="4982493" y="3178277"/>
              <a:ext cx="921775" cy="641555"/>
            </a:xfrm>
            <a:prstGeom prst="roundRect">
              <a:avLst/>
            </a:prstGeom>
            <a:solidFill>
              <a:srgbClr val="FDB813"/>
            </a:solid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D</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grpSp>
      <p:sp>
        <p:nvSpPr>
          <p:cNvPr id="7" name="Rectangle: Rounded Corners 6">
            <a:extLst>
              <a:ext uri="{FF2B5EF4-FFF2-40B4-BE49-F238E27FC236}">
                <a16:creationId xmlns:a16="http://schemas.microsoft.com/office/drawing/2014/main" id="{116AC320-4888-42DF-8641-F7B898242F96}"/>
              </a:ext>
            </a:extLst>
          </p:cNvPr>
          <p:cNvSpPr/>
          <p:nvPr/>
        </p:nvSpPr>
        <p:spPr>
          <a:xfrm>
            <a:off x="949519"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8" name="Rectangle: Rounded Corners 7">
            <a:extLst>
              <a:ext uri="{FF2B5EF4-FFF2-40B4-BE49-F238E27FC236}">
                <a16:creationId xmlns:a16="http://schemas.microsoft.com/office/drawing/2014/main" id="{D48B21B8-0BBE-46BD-8856-FE6A7A061422}"/>
              </a:ext>
            </a:extLst>
          </p:cNvPr>
          <p:cNvSpPr/>
          <p:nvPr/>
        </p:nvSpPr>
        <p:spPr>
          <a:xfrm>
            <a:off x="1501394"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9" name="Rectangle: Rounded Corners 8">
            <a:extLst>
              <a:ext uri="{FF2B5EF4-FFF2-40B4-BE49-F238E27FC236}">
                <a16:creationId xmlns:a16="http://schemas.microsoft.com/office/drawing/2014/main" id="{C0D69C58-A537-4778-83A2-5BE025BDE4EC}"/>
              </a:ext>
            </a:extLst>
          </p:cNvPr>
          <p:cNvSpPr/>
          <p:nvPr/>
        </p:nvSpPr>
        <p:spPr>
          <a:xfrm>
            <a:off x="2053269"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10" name="Rectangle: Rounded Corners 9">
            <a:extLst>
              <a:ext uri="{FF2B5EF4-FFF2-40B4-BE49-F238E27FC236}">
                <a16:creationId xmlns:a16="http://schemas.microsoft.com/office/drawing/2014/main" id="{05409067-80DE-412E-AB81-DD012D4188C2}"/>
              </a:ext>
            </a:extLst>
          </p:cNvPr>
          <p:cNvSpPr/>
          <p:nvPr/>
        </p:nvSpPr>
        <p:spPr>
          <a:xfrm>
            <a:off x="2605144"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A</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sp>
        <p:nvSpPr>
          <p:cNvPr id="11" name="Rectangle: Rounded Corners 10">
            <a:extLst>
              <a:ext uri="{FF2B5EF4-FFF2-40B4-BE49-F238E27FC236}">
                <a16:creationId xmlns:a16="http://schemas.microsoft.com/office/drawing/2014/main" id="{DDC80B5D-6E95-44EE-958E-B653BF39F55F}"/>
              </a:ext>
            </a:extLst>
          </p:cNvPr>
          <p:cNvSpPr/>
          <p:nvPr/>
        </p:nvSpPr>
        <p:spPr>
          <a:xfrm>
            <a:off x="3345323"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12" name="Rectangle: Rounded Corners 11">
            <a:extLst>
              <a:ext uri="{FF2B5EF4-FFF2-40B4-BE49-F238E27FC236}">
                <a16:creationId xmlns:a16="http://schemas.microsoft.com/office/drawing/2014/main" id="{10FF2EA3-032D-465E-8D31-D2D3E0F88CFA}"/>
              </a:ext>
            </a:extLst>
          </p:cNvPr>
          <p:cNvSpPr/>
          <p:nvPr/>
        </p:nvSpPr>
        <p:spPr>
          <a:xfrm>
            <a:off x="3897198"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13" name="Rectangle: Rounded Corners 12">
            <a:extLst>
              <a:ext uri="{FF2B5EF4-FFF2-40B4-BE49-F238E27FC236}">
                <a16:creationId xmlns:a16="http://schemas.microsoft.com/office/drawing/2014/main" id="{96DB02EC-CA6B-417B-B028-FF908095982B}"/>
              </a:ext>
            </a:extLst>
          </p:cNvPr>
          <p:cNvSpPr/>
          <p:nvPr/>
        </p:nvSpPr>
        <p:spPr>
          <a:xfrm>
            <a:off x="4449073"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sp>
        <p:nvSpPr>
          <p:cNvPr id="14" name="Rectangle: Rounded Corners 13">
            <a:extLst>
              <a:ext uri="{FF2B5EF4-FFF2-40B4-BE49-F238E27FC236}">
                <a16:creationId xmlns:a16="http://schemas.microsoft.com/office/drawing/2014/main" id="{343CA224-67B0-4CCA-8FD6-8F5417282DE4}"/>
              </a:ext>
            </a:extLst>
          </p:cNvPr>
          <p:cNvSpPr/>
          <p:nvPr/>
        </p:nvSpPr>
        <p:spPr>
          <a:xfrm>
            <a:off x="5000948" y="4632254"/>
            <a:ext cx="435398" cy="310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B</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cxnSp>
        <p:nvCxnSpPr>
          <p:cNvPr id="15" name="Straight Connector 14">
            <a:extLst>
              <a:ext uri="{FF2B5EF4-FFF2-40B4-BE49-F238E27FC236}">
                <a16:creationId xmlns:a16="http://schemas.microsoft.com/office/drawing/2014/main" id="{B1CE0BB5-4399-414D-A8DB-303F46514E6D}"/>
              </a:ext>
            </a:extLst>
          </p:cNvPr>
          <p:cNvCxnSpPr>
            <a:stCxn id="7" idx="0"/>
            <a:endCxn id="55" idx="2"/>
          </p:cNvCxnSpPr>
          <p:nvPr/>
        </p:nvCxnSpPr>
        <p:spPr>
          <a:xfrm flipV="1">
            <a:off x="1167218" y="4023491"/>
            <a:ext cx="252312"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31C670-01B1-4FA6-A6AA-42FAF66F3AE3}"/>
              </a:ext>
            </a:extLst>
          </p:cNvPr>
          <p:cNvCxnSpPr>
            <a:stCxn id="8" idx="0"/>
            <a:endCxn id="56" idx="2"/>
          </p:cNvCxnSpPr>
          <p:nvPr/>
        </p:nvCxnSpPr>
        <p:spPr>
          <a:xfrm flipV="1">
            <a:off x="1719094" y="4023491"/>
            <a:ext cx="912105"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9C1529-83A5-4307-A5D9-B12BFF6D3E19}"/>
              </a:ext>
            </a:extLst>
          </p:cNvPr>
          <p:cNvCxnSpPr>
            <a:stCxn id="9" idx="0"/>
            <a:endCxn id="57" idx="2"/>
          </p:cNvCxnSpPr>
          <p:nvPr/>
        </p:nvCxnSpPr>
        <p:spPr>
          <a:xfrm flipV="1">
            <a:off x="2270969" y="4023491"/>
            <a:ext cx="1571897"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658D76-A53E-445E-932D-8B4BF656F6CE}"/>
              </a:ext>
            </a:extLst>
          </p:cNvPr>
          <p:cNvCxnSpPr>
            <a:stCxn id="10" idx="0"/>
            <a:endCxn id="58" idx="2"/>
          </p:cNvCxnSpPr>
          <p:nvPr/>
        </p:nvCxnSpPr>
        <p:spPr>
          <a:xfrm flipV="1">
            <a:off x="2822843" y="4023491"/>
            <a:ext cx="2231690"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1088D2-15AE-4BDF-8033-1F1B107FBD91}"/>
              </a:ext>
            </a:extLst>
          </p:cNvPr>
          <p:cNvCxnSpPr>
            <a:cxnSpLocks/>
            <a:stCxn id="55" idx="2"/>
            <a:endCxn id="11" idx="0"/>
          </p:cNvCxnSpPr>
          <p:nvPr/>
        </p:nvCxnSpPr>
        <p:spPr>
          <a:xfrm>
            <a:off x="1419530" y="4023491"/>
            <a:ext cx="2143492"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B27510-9005-4914-876F-6D99BADF0341}"/>
              </a:ext>
            </a:extLst>
          </p:cNvPr>
          <p:cNvCxnSpPr>
            <a:stCxn id="56" idx="2"/>
            <a:endCxn id="12" idx="0"/>
          </p:cNvCxnSpPr>
          <p:nvPr/>
        </p:nvCxnSpPr>
        <p:spPr>
          <a:xfrm>
            <a:off x="2631198" y="4023491"/>
            <a:ext cx="1483699"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2A02BA-4780-424F-A6B0-1C087237BEA1}"/>
              </a:ext>
            </a:extLst>
          </p:cNvPr>
          <p:cNvCxnSpPr>
            <a:cxnSpLocks/>
            <a:stCxn id="57" idx="2"/>
            <a:endCxn id="13" idx="0"/>
          </p:cNvCxnSpPr>
          <p:nvPr/>
        </p:nvCxnSpPr>
        <p:spPr>
          <a:xfrm>
            <a:off x="3842866" y="4023491"/>
            <a:ext cx="823906"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7AE99B-C9CC-4163-B6AF-6CCEE18884F5}"/>
              </a:ext>
            </a:extLst>
          </p:cNvPr>
          <p:cNvCxnSpPr>
            <a:cxnSpLocks/>
            <a:stCxn id="58" idx="2"/>
            <a:endCxn id="14" idx="0"/>
          </p:cNvCxnSpPr>
          <p:nvPr/>
        </p:nvCxnSpPr>
        <p:spPr>
          <a:xfrm>
            <a:off x="5054534" y="4023491"/>
            <a:ext cx="164113"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E25CECC-A66A-436B-8A5B-2D94701F719D}"/>
              </a:ext>
            </a:extLst>
          </p:cNvPr>
          <p:cNvCxnSpPr>
            <a:stCxn id="55" idx="0"/>
            <a:endCxn id="59" idx="2"/>
          </p:cNvCxnSpPr>
          <p:nvPr/>
        </p:nvCxnSpPr>
        <p:spPr>
          <a:xfrm flipV="1">
            <a:off x="1419530" y="3135921"/>
            <a:ext cx="458836"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FF8E47-7AA3-4F3C-9E6B-D1177F9C5753}"/>
              </a:ext>
            </a:extLst>
          </p:cNvPr>
          <p:cNvCxnSpPr>
            <a:stCxn id="55" idx="0"/>
            <a:endCxn id="61" idx="2"/>
          </p:cNvCxnSpPr>
          <p:nvPr/>
        </p:nvCxnSpPr>
        <p:spPr>
          <a:xfrm flipV="1">
            <a:off x="1419530" y="3135921"/>
            <a:ext cx="2254016"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14DD10-3F52-43A1-9815-72B9AE19C2FB}"/>
              </a:ext>
            </a:extLst>
          </p:cNvPr>
          <p:cNvCxnSpPr>
            <a:stCxn id="56" idx="0"/>
            <a:endCxn id="60" idx="2"/>
          </p:cNvCxnSpPr>
          <p:nvPr/>
        </p:nvCxnSpPr>
        <p:spPr>
          <a:xfrm flipV="1">
            <a:off x="2631198" y="3135921"/>
            <a:ext cx="144758"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2190CF-3BFC-4E0B-B993-6ABD1A12F40A}"/>
              </a:ext>
            </a:extLst>
          </p:cNvPr>
          <p:cNvCxnSpPr>
            <a:stCxn id="56" idx="0"/>
            <a:endCxn id="62" idx="2"/>
          </p:cNvCxnSpPr>
          <p:nvPr/>
        </p:nvCxnSpPr>
        <p:spPr>
          <a:xfrm flipV="1">
            <a:off x="2631198" y="3135921"/>
            <a:ext cx="1939937"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93C315-E9D0-4EC8-AC0F-779B3E0D3D4B}"/>
              </a:ext>
            </a:extLst>
          </p:cNvPr>
          <p:cNvCxnSpPr>
            <a:stCxn id="57" idx="0"/>
            <a:endCxn id="59" idx="2"/>
          </p:cNvCxnSpPr>
          <p:nvPr/>
        </p:nvCxnSpPr>
        <p:spPr>
          <a:xfrm flipH="1" flipV="1">
            <a:off x="1878366" y="3135921"/>
            <a:ext cx="1964500"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70023E-67E4-4901-889E-B04F56D9F3AF}"/>
              </a:ext>
            </a:extLst>
          </p:cNvPr>
          <p:cNvCxnSpPr>
            <a:stCxn id="57" idx="0"/>
            <a:endCxn id="61" idx="2"/>
          </p:cNvCxnSpPr>
          <p:nvPr/>
        </p:nvCxnSpPr>
        <p:spPr>
          <a:xfrm flipH="1" flipV="1">
            <a:off x="3673546" y="3135921"/>
            <a:ext cx="169320"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18F781-62C2-48D7-8883-8F18F798D154}"/>
              </a:ext>
            </a:extLst>
          </p:cNvPr>
          <p:cNvCxnSpPr>
            <a:stCxn id="58" idx="0"/>
            <a:endCxn id="60" idx="2"/>
          </p:cNvCxnSpPr>
          <p:nvPr/>
        </p:nvCxnSpPr>
        <p:spPr>
          <a:xfrm flipH="1" flipV="1">
            <a:off x="2775956" y="3135921"/>
            <a:ext cx="2278577"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926601-B630-4151-B12D-C385CE311429}"/>
              </a:ext>
            </a:extLst>
          </p:cNvPr>
          <p:cNvCxnSpPr>
            <a:stCxn id="58" idx="0"/>
            <a:endCxn id="62" idx="2"/>
          </p:cNvCxnSpPr>
          <p:nvPr/>
        </p:nvCxnSpPr>
        <p:spPr>
          <a:xfrm flipH="1" flipV="1">
            <a:off x="4571135" y="3135921"/>
            <a:ext cx="483398" cy="475481"/>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018A9A30-03FC-4AB6-B15D-56285DA9DECC}"/>
              </a:ext>
            </a:extLst>
          </p:cNvPr>
          <p:cNvSpPr/>
          <p:nvPr/>
        </p:nvSpPr>
        <p:spPr>
          <a:xfrm>
            <a:off x="949519" y="5579611"/>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1</a:t>
            </a:r>
          </a:p>
        </p:txBody>
      </p:sp>
      <p:sp>
        <p:nvSpPr>
          <p:cNvPr id="32" name="Rectangle: Rounded Corners 31">
            <a:extLst>
              <a:ext uri="{FF2B5EF4-FFF2-40B4-BE49-F238E27FC236}">
                <a16:creationId xmlns:a16="http://schemas.microsoft.com/office/drawing/2014/main" id="{41C5C460-1C32-4C75-B42D-61D16D50C840}"/>
              </a:ext>
            </a:extLst>
          </p:cNvPr>
          <p:cNvSpPr/>
          <p:nvPr/>
        </p:nvSpPr>
        <p:spPr>
          <a:xfrm>
            <a:off x="2334612" y="5579611"/>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2</a:t>
            </a:r>
          </a:p>
        </p:txBody>
      </p:sp>
      <p:sp>
        <p:nvSpPr>
          <p:cNvPr id="33" name="Rectangle: Rounded Corners 32">
            <a:extLst>
              <a:ext uri="{FF2B5EF4-FFF2-40B4-BE49-F238E27FC236}">
                <a16:creationId xmlns:a16="http://schemas.microsoft.com/office/drawing/2014/main" id="{ED4DDE74-42B4-40E1-A73B-2039C820DDEC}"/>
              </a:ext>
            </a:extLst>
          </p:cNvPr>
          <p:cNvSpPr/>
          <p:nvPr/>
        </p:nvSpPr>
        <p:spPr>
          <a:xfrm>
            <a:off x="4714040" y="5579611"/>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4</a:t>
            </a:r>
          </a:p>
        </p:txBody>
      </p:sp>
      <p:sp>
        <p:nvSpPr>
          <p:cNvPr id="34" name="Rectangle: Rounded Corners 33">
            <a:extLst>
              <a:ext uri="{FF2B5EF4-FFF2-40B4-BE49-F238E27FC236}">
                <a16:creationId xmlns:a16="http://schemas.microsoft.com/office/drawing/2014/main" id="{922CD0C9-7C13-4654-8A81-A60C815CC604}"/>
              </a:ext>
            </a:extLst>
          </p:cNvPr>
          <p:cNvSpPr/>
          <p:nvPr/>
        </p:nvSpPr>
        <p:spPr>
          <a:xfrm>
            <a:off x="3312392" y="5573828"/>
            <a:ext cx="722305" cy="310648"/>
          </a:xfrm>
          <a:prstGeom prst="roundRect">
            <a:avLst/>
          </a:prstGeom>
          <a:solidFill>
            <a:srgbClr val="7FBC43"/>
          </a:solidFill>
          <a:ln>
            <a:solidFill>
              <a:srgbClr val="7FB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sym typeface="Calibri"/>
              </a:rPr>
              <a:t>ToR</a:t>
            </a:r>
            <a:r>
              <a:rPr kumimoji="0" lang="en-US" sz="1800" b="1" i="0" u="none" strike="noStrike" kern="1200" cap="none" spc="0" normalizeH="0" baseline="-25000" noProof="0">
                <a:ln>
                  <a:noFill/>
                </a:ln>
                <a:solidFill>
                  <a:prstClr val="white"/>
                </a:solidFill>
                <a:effectLst/>
                <a:uLnTx/>
                <a:uFillTx/>
                <a:latin typeface="Calibri" panose="020F0502020204030204"/>
                <a:ea typeface="+mn-ea"/>
                <a:cs typeface="+mn-cs"/>
                <a:sym typeface="Calibri"/>
              </a:rPr>
              <a:t>3</a:t>
            </a:r>
          </a:p>
        </p:txBody>
      </p:sp>
      <p:cxnSp>
        <p:nvCxnSpPr>
          <p:cNvPr id="35" name="Straight Connector 34">
            <a:extLst>
              <a:ext uri="{FF2B5EF4-FFF2-40B4-BE49-F238E27FC236}">
                <a16:creationId xmlns:a16="http://schemas.microsoft.com/office/drawing/2014/main" id="{CB844A2A-B9A6-43A0-BE44-A097AD08D3F4}"/>
              </a:ext>
            </a:extLst>
          </p:cNvPr>
          <p:cNvCxnSpPr>
            <a:stCxn id="31" idx="0"/>
            <a:endCxn id="7" idx="2"/>
          </p:cNvCxnSpPr>
          <p:nvPr/>
        </p:nvCxnSpPr>
        <p:spPr>
          <a:xfrm flipH="1" flipV="1">
            <a:off x="1167218" y="4942903"/>
            <a:ext cx="143454"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C412D3-1ABC-42BB-BD22-B81863B3E8CB}"/>
              </a:ext>
            </a:extLst>
          </p:cNvPr>
          <p:cNvCxnSpPr>
            <a:stCxn id="31" idx="0"/>
            <a:endCxn id="8" idx="2"/>
          </p:cNvCxnSpPr>
          <p:nvPr/>
        </p:nvCxnSpPr>
        <p:spPr>
          <a:xfrm flipV="1">
            <a:off x="1310672" y="4942903"/>
            <a:ext cx="408421"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4C143-28F5-4265-9525-26F474DB72FF}"/>
              </a:ext>
            </a:extLst>
          </p:cNvPr>
          <p:cNvCxnSpPr>
            <a:stCxn id="31" idx="0"/>
            <a:endCxn id="9" idx="2"/>
          </p:cNvCxnSpPr>
          <p:nvPr/>
        </p:nvCxnSpPr>
        <p:spPr>
          <a:xfrm flipV="1">
            <a:off x="1310672" y="4942903"/>
            <a:ext cx="960297"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2DCDE7-0578-4596-A0E2-D5DB5D317C7D}"/>
              </a:ext>
            </a:extLst>
          </p:cNvPr>
          <p:cNvCxnSpPr>
            <a:endCxn id="10" idx="2"/>
          </p:cNvCxnSpPr>
          <p:nvPr/>
        </p:nvCxnSpPr>
        <p:spPr>
          <a:xfrm flipV="1">
            <a:off x="1310671" y="4942903"/>
            <a:ext cx="1512172"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355C767-E10B-4246-A40C-6BDC7C568D32}"/>
              </a:ext>
            </a:extLst>
          </p:cNvPr>
          <p:cNvCxnSpPr>
            <a:stCxn id="32" idx="0"/>
            <a:endCxn id="7" idx="2"/>
          </p:cNvCxnSpPr>
          <p:nvPr/>
        </p:nvCxnSpPr>
        <p:spPr>
          <a:xfrm flipH="1" flipV="1">
            <a:off x="1167218" y="4942903"/>
            <a:ext cx="1528547"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306435-C864-40FC-A9C5-8E4BA75F272B}"/>
              </a:ext>
            </a:extLst>
          </p:cNvPr>
          <p:cNvCxnSpPr>
            <a:stCxn id="32" idx="0"/>
            <a:endCxn id="8" idx="2"/>
          </p:cNvCxnSpPr>
          <p:nvPr/>
        </p:nvCxnSpPr>
        <p:spPr>
          <a:xfrm flipH="1" flipV="1">
            <a:off x="1719094" y="4942903"/>
            <a:ext cx="976672"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06D8E6-D76B-4764-BF71-B38072405A0F}"/>
              </a:ext>
            </a:extLst>
          </p:cNvPr>
          <p:cNvCxnSpPr>
            <a:stCxn id="32" idx="0"/>
            <a:endCxn id="9" idx="2"/>
          </p:cNvCxnSpPr>
          <p:nvPr/>
        </p:nvCxnSpPr>
        <p:spPr>
          <a:xfrm flipH="1" flipV="1">
            <a:off x="2270969" y="4942903"/>
            <a:ext cx="424797"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0404B1-09D7-48F5-ABED-46DACE515FC2}"/>
              </a:ext>
            </a:extLst>
          </p:cNvPr>
          <p:cNvCxnSpPr>
            <a:stCxn id="32" idx="0"/>
            <a:endCxn id="10" idx="2"/>
          </p:cNvCxnSpPr>
          <p:nvPr/>
        </p:nvCxnSpPr>
        <p:spPr>
          <a:xfrm flipV="1">
            <a:off x="2695765" y="4942903"/>
            <a:ext cx="127078"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49CF177-7272-4CD9-84C3-8D536D6C2D9E}"/>
              </a:ext>
            </a:extLst>
          </p:cNvPr>
          <p:cNvCxnSpPr>
            <a:stCxn id="34" idx="0"/>
            <a:endCxn id="11" idx="2"/>
          </p:cNvCxnSpPr>
          <p:nvPr/>
        </p:nvCxnSpPr>
        <p:spPr>
          <a:xfrm flipH="1" flipV="1">
            <a:off x="3563022" y="4942903"/>
            <a:ext cx="110523"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7359E2-907C-467D-9CB9-CDC19A0C49ED}"/>
              </a:ext>
            </a:extLst>
          </p:cNvPr>
          <p:cNvCxnSpPr>
            <a:stCxn id="34" idx="0"/>
            <a:endCxn id="12" idx="2"/>
          </p:cNvCxnSpPr>
          <p:nvPr/>
        </p:nvCxnSpPr>
        <p:spPr>
          <a:xfrm flipV="1">
            <a:off x="3673545" y="4942903"/>
            <a:ext cx="441352"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DF4687A-93C2-4F12-9F6D-D4BBB9A8B438}"/>
              </a:ext>
            </a:extLst>
          </p:cNvPr>
          <p:cNvCxnSpPr>
            <a:stCxn id="34" idx="0"/>
            <a:endCxn id="13" idx="2"/>
          </p:cNvCxnSpPr>
          <p:nvPr/>
        </p:nvCxnSpPr>
        <p:spPr>
          <a:xfrm flipV="1">
            <a:off x="3673545" y="4942903"/>
            <a:ext cx="993227" cy="630926"/>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8314488-227E-415D-B3C6-02E5FFEA6028}"/>
              </a:ext>
            </a:extLst>
          </p:cNvPr>
          <p:cNvCxnSpPr>
            <a:cxnSpLocks/>
            <a:endCxn id="14" idx="2"/>
          </p:cNvCxnSpPr>
          <p:nvPr/>
        </p:nvCxnSpPr>
        <p:spPr>
          <a:xfrm flipV="1">
            <a:off x="3673544" y="4942903"/>
            <a:ext cx="1545103" cy="608763"/>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6BBA33A-9ABF-45F5-A19D-FBB37F1D7F80}"/>
              </a:ext>
            </a:extLst>
          </p:cNvPr>
          <p:cNvCxnSpPr>
            <a:cxnSpLocks/>
            <a:stCxn id="33" idx="0"/>
            <a:endCxn id="11" idx="2"/>
          </p:cNvCxnSpPr>
          <p:nvPr/>
        </p:nvCxnSpPr>
        <p:spPr>
          <a:xfrm flipH="1" flipV="1">
            <a:off x="3563022" y="4942903"/>
            <a:ext cx="1512171"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0E15572-3FF9-496D-81D0-8DC582F2CE33}"/>
              </a:ext>
            </a:extLst>
          </p:cNvPr>
          <p:cNvCxnSpPr>
            <a:cxnSpLocks/>
            <a:stCxn id="33" idx="0"/>
            <a:endCxn id="12" idx="2"/>
          </p:cNvCxnSpPr>
          <p:nvPr/>
        </p:nvCxnSpPr>
        <p:spPr>
          <a:xfrm flipH="1" flipV="1">
            <a:off x="4114898" y="4942903"/>
            <a:ext cx="960296"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1A7D806-E8E7-45FE-9E86-91510890C63A}"/>
              </a:ext>
            </a:extLst>
          </p:cNvPr>
          <p:cNvCxnSpPr>
            <a:cxnSpLocks/>
            <a:stCxn id="33" idx="0"/>
            <a:endCxn id="13" idx="2"/>
          </p:cNvCxnSpPr>
          <p:nvPr/>
        </p:nvCxnSpPr>
        <p:spPr>
          <a:xfrm flipH="1" flipV="1">
            <a:off x="4666773" y="4942903"/>
            <a:ext cx="408421"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BC74DD1-1665-484F-A734-88CB3680496B}"/>
              </a:ext>
            </a:extLst>
          </p:cNvPr>
          <p:cNvCxnSpPr>
            <a:cxnSpLocks/>
            <a:stCxn id="33" idx="0"/>
            <a:endCxn id="14" idx="2"/>
          </p:cNvCxnSpPr>
          <p:nvPr/>
        </p:nvCxnSpPr>
        <p:spPr>
          <a:xfrm flipV="1">
            <a:off x="5075193" y="4942903"/>
            <a:ext cx="143454" cy="636708"/>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8" name="Graphic 67" descr="Server">
            <a:extLst>
              <a:ext uri="{FF2B5EF4-FFF2-40B4-BE49-F238E27FC236}">
                <a16:creationId xmlns:a16="http://schemas.microsoft.com/office/drawing/2014/main" id="{88089039-A0CC-4A6B-8A81-6F61FC9000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4317" y="5047754"/>
            <a:ext cx="1368519" cy="1157453"/>
          </a:xfrm>
          <a:prstGeom prst="rect">
            <a:avLst/>
          </a:prstGeom>
        </p:spPr>
      </p:pic>
      <p:pic>
        <p:nvPicPr>
          <p:cNvPr id="69" name="Picture 2">
            <a:extLst>
              <a:ext uri="{FF2B5EF4-FFF2-40B4-BE49-F238E27FC236}">
                <a16:creationId xmlns:a16="http://schemas.microsoft.com/office/drawing/2014/main" id="{9917FB0B-F2F5-4870-94C7-9AFE60FC2A9A}"/>
              </a:ext>
            </a:extLst>
          </p:cNvPr>
          <p:cNvPicPr>
            <a:picLocks noChangeAspect="1" noChangeArrowheads="1"/>
          </p:cNvPicPr>
          <p:nvPr/>
        </p:nvPicPr>
        <p:blipFill>
          <a:blip r:embed="rId6"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7319653" y="5258164"/>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a:extLst>
              <a:ext uri="{FF2B5EF4-FFF2-40B4-BE49-F238E27FC236}">
                <a16:creationId xmlns:a16="http://schemas.microsoft.com/office/drawing/2014/main" id="{98672E15-2339-4D28-979E-996B34D57DC8}"/>
              </a:ext>
            </a:extLst>
          </p:cNvPr>
          <p:cNvPicPr>
            <a:picLocks noChangeAspect="1" noChangeArrowheads="1"/>
          </p:cNvPicPr>
          <p:nvPr/>
        </p:nvPicPr>
        <p:blipFill>
          <a:blip r:embed="rId6"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7315980" y="5512305"/>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
            <a:extLst>
              <a:ext uri="{FF2B5EF4-FFF2-40B4-BE49-F238E27FC236}">
                <a16:creationId xmlns:a16="http://schemas.microsoft.com/office/drawing/2014/main" id="{4E516661-C8AA-4CBF-BCBE-3091F19C892F}"/>
              </a:ext>
            </a:extLst>
          </p:cNvPr>
          <p:cNvPicPr>
            <a:picLocks noChangeAspect="1" noChangeArrowheads="1"/>
          </p:cNvPicPr>
          <p:nvPr/>
        </p:nvPicPr>
        <p:blipFill>
          <a:blip r:embed="rId6"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7319653" y="5752563"/>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Graphic 71" descr="Magnifying glass">
            <a:extLst>
              <a:ext uri="{FF2B5EF4-FFF2-40B4-BE49-F238E27FC236}">
                <a16:creationId xmlns:a16="http://schemas.microsoft.com/office/drawing/2014/main" id="{536A5710-C4FE-4DA5-9899-E24CC56223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0112" y="5139725"/>
            <a:ext cx="974735" cy="914400"/>
          </a:xfrm>
          <a:prstGeom prst="rect">
            <a:avLst/>
          </a:prstGeom>
        </p:spPr>
      </p:pic>
      <p:sp>
        <p:nvSpPr>
          <p:cNvPr id="73" name="Flowchart: Document 72">
            <a:extLst>
              <a:ext uri="{FF2B5EF4-FFF2-40B4-BE49-F238E27FC236}">
                <a16:creationId xmlns:a16="http://schemas.microsoft.com/office/drawing/2014/main" id="{495DB7B7-DF7D-4D90-9BCB-23BB3A5F516F}"/>
              </a:ext>
            </a:extLst>
          </p:cNvPr>
          <p:cNvSpPr/>
          <p:nvPr/>
        </p:nvSpPr>
        <p:spPr>
          <a:xfrm>
            <a:off x="1562404"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4" name="Flowchart: Document 73">
            <a:extLst>
              <a:ext uri="{FF2B5EF4-FFF2-40B4-BE49-F238E27FC236}">
                <a16:creationId xmlns:a16="http://schemas.microsoft.com/office/drawing/2014/main" id="{12D67BB7-0BFA-4321-BF3A-C6FE2A349B91}"/>
              </a:ext>
            </a:extLst>
          </p:cNvPr>
          <p:cNvSpPr/>
          <p:nvPr/>
        </p:nvSpPr>
        <p:spPr>
          <a:xfrm>
            <a:off x="2464407"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5" name="Flowchart: Document 74">
            <a:extLst>
              <a:ext uri="{FF2B5EF4-FFF2-40B4-BE49-F238E27FC236}">
                <a16:creationId xmlns:a16="http://schemas.microsoft.com/office/drawing/2014/main" id="{2E6F1B6E-B4A1-4398-94F2-8198270ADBCE}"/>
              </a:ext>
            </a:extLst>
          </p:cNvPr>
          <p:cNvSpPr/>
          <p:nvPr/>
        </p:nvSpPr>
        <p:spPr>
          <a:xfrm>
            <a:off x="3353397"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6" name="Flowchart: Document 75">
            <a:extLst>
              <a:ext uri="{FF2B5EF4-FFF2-40B4-BE49-F238E27FC236}">
                <a16:creationId xmlns:a16="http://schemas.microsoft.com/office/drawing/2014/main" id="{AFB401D4-8B6E-4806-A791-458CDB399FDA}"/>
              </a:ext>
            </a:extLst>
          </p:cNvPr>
          <p:cNvSpPr/>
          <p:nvPr/>
        </p:nvSpPr>
        <p:spPr>
          <a:xfrm>
            <a:off x="4262227" y="2766014"/>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7" name="Flowchart: Document 76">
            <a:extLst>
              <a:ext uri="{FF2B5EF4-FFF2-40B4-BE49-F238E27FC236}">
                <a16:creationId xmlns:a16="http://schemas.microsoft.com/office/drawing/2014/main" id="{79F0BABD-1F5E-48E4-A6C9-C9EE1D45589A}"/>
              </a:ext>
            </a:extLst>
          </p:cNvPr>
          <p:cNvSpPr/>
          <p:nvPr/>
        </p:nvSpPr>
        <p:spPr>
          <a:xfrm>
            <a:off x="960694"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8" name="Flowchart: Document 77">
            <a:extLst>
              <a:ext uri="{FF2B5EF4-FFF2-40B4-BE49-F238E27FC236}">
                <a16:creationId xmlns:a16="http://schemas.microsoft.com/office/drawing/2014/main" id="{8386905D-2918-4F37-B240-4067277830DA}"/>
              </a:ext>
            </a:extLst>
          </p:cNvPr>
          <p:cNvSpPr/>
          <p:nvPr/>
        </p:nvSpPr>
        <p:spPr>
          <a:xfrm>
            <a:off x="2172362"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79" name="Flowchart: Document 78">
            <a:extLst>
              <a:ext uri="{FF2B5EF4-FFF2-40B4-BE49-F238E27FC236}">
                <a16:creationId xmlns:a16="http://schemas.microsoft.com/office/drawing/2014/main" id="{BFF3A437-1208-49E4-A128-361119A0527F}"/>
              </a:ext>
            </a:extLst>
          </p:cNvPr>
          <p:cNvSpPr/>
          <p:nvPr/>
        </p:nvSpPr>
        <p:spPr>
          <a:xfrm>
            <a:off x="3422285"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0" name="Flowchart: Document 79">
            <a:extLst>
              <a:ext uri="{FF2B5EF4-FFF2-40B4-BE49-F238E27FC236}">
                <a16:creationId xmlns:a16="http://schemas.microsoft.com/office/drawing/2014/main" id="{A3303E10-849B-40FA-9376-F078D919553F}"/>
              </a:ext>
            </a:extLst>
          </p:cNvPr>
          <p:cNvSpPr/>
          <p:nvPr/>
        </p:nvSpPr>
        <p:spPr>
          <a:xfrm>
            <a:off x="4634330" y="3690785"/>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1" name="Flowchart: Document 80">
            <a:extLst>
              <a:ext uri="{FF2B5EF4-FFF2-40B4-BE49-F238E27FC236}">
                <a16:creationId xmlns:a16="http://schemas.microsoft.com/office/drawing/2014/main" id="{28F48228-C014-4152-9931-8D622D482CA6}"/>
              </a:ext>
            </a:extLst>
          </p:cNvPr>
          <p:cNvSpPr/>
          <p:nvPr/>
        </p:nvSpPr>
        <p:spPr>
          <a:xfrm>
            <a:off x="901033"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2" name="Flowchart: Document 81">
            <a:extLst>
              <a:ext uri="{FF2B5EF4-FFF2-40B4-BE49-F238E27FC236}">
                <a16:creationId xmlns:a16="http://schemas.microsoft.com/office/drawing/2014/main" id="{40DF6855-62C6-4E35-82A8-AA87236AA934}"/>
              </a:ext>
            </a:extLst>
          </p:cNvPr>
          <p:cNvSpPr/>
          <p:nvPr/>
        </p:nvSpPr>
        <p:spPr>
          <a:xfrm>
            <a:off x="1458947"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3" name="Flowchart: Document 82">
            <a:extLst>
              <a:ext uri="{FF2B5EF4-FFF2-40B4-BE49-F238E27FC236}">
                <a16:creationId xmlns:a16="http://schemas.microsoft.com/office/drawing/2014/main" id="{10B867DA-6264-412F-AC35-29EE6993FBB9}"/>
              </a:ext>
            </a:extLst>
          </p:cNvPr>
          <p:cNvSpPr/>
          <p:nvPr/>
        </p:nvSpPr>
        <p:spPr>
          <a:xfrm>
            <a:off x="1999190"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4" name="Flowchart: Document 83">
            <a:extLst>
              <a:ext uri="{FF2B5EF4-FFF2-40B4-BE49-F238E27FC236}">
                <a16:creationId xmlns:a16="http://schemas.microsoft.com/office/drawing/2014/main" id="{88814E36-DC4D-48E8-A678-F512B03E67DE}"/>
              </a:ext>
            </a:extLst>
          </p:cNvPr>
          <p:cNvSpPr/>
          <p:nvPr/>
        </p:nvSpPr>
        <p:spPr>
          <a:xfrm>
            <a:off x="2557018"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5" name="Flowchart: Document 84">
            <a:extLst>
              <a:ext uri="{FF2B5EF4-FFF2-40B4-BE49-F238E27FC236}">
                <a16:creationId xmlns:a16="http://schemas.microsoft.com/office/drawing/2014/main" id="{7856C3A7-5FCC-4072-894D-ACF664206313}"/>
              </a:ext>
            </a:extLst>
          </p:cNvPr>
          <p:cNvSpPr/>
          <p:nvPr/>
        </p:nvSpPr>
        <p:spPr>
          <a:xfrm>
            <a:off x="3300181"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6" name="Flowchart: Document 85">
            <a:extLst>
              <a:ext uri="{FF2B5EF4-FFF2-40B4-BE49-F238E27FC236}">
                <a16:creationId xmlns:a16="http://schemas.microsoft.com/office/drawing/2014/main" id="{175AC4A7-7791-41DE-9181-6638A1DD32B7}"/>
              </a:ext>
            </a:extLst>
          </p:cNvPr>
          <p:cNvSpPr/>
          <p:nvPr/>
        </p:nvSpPr>
        <p:spPr>
          <a:xfrm>
            <a:off x="3856795"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7" name="Flowchart: Document 86">
            <a:extLst>
              <a:ext uri="{FF2B5EF4-FFF2-40B4-BE49-F238E27FC236}">
                <a16:creationId xmlns:a16="http://schemas.microsoft.com/office/drawing/2014/main" id="{0D048D8C-22C6-44C0-BE40-6C4C1A5B4840}"/>
              </a:ext>
            </a:extLst>
          </p:cNvPr>
          <p:cNvSpPr/>
          <p:nvPr/>
        </p:nvSpPr>
        <p:spPr>
          <a:xfrm>
            <a:off x="4414850"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8" name="Flowchart: Document 87">
            <a:extLst>
              <a:ext uri="{FF2B5EF4-FFF2-40B4-BE49-F238E27FC236}">
                <a16:creationId xmlns:a16="http://schemas.microsoft.com/office/drawing/2014/main" id="{4DC0390C-4C71-4C85-927D-1EF34A53C157}"/>
              </a:ext>
            </a:extLst>
          </p:cNvPr>
          <p:cNvSpPr/>
          <p:nvPr/>
        </p:nvSpPr>
        <p:spPr>
          <a:xfrm>
            <a:off x="4963280" y="4654840"/>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89" name="Flowchart: Document 88">
            <a:extLst>
              <a:ext uri="{FF2B5EF4-FFF2-40B4-BE49-F238E27FC236}">
                <a16:creationId xmlns:a16="http://schemas.microsoft.com/office/drawing/2014/main" id="{230B12C0-54FE-4BBC-AF06-FC75F2B29CCC}"/>
              </a:ext>
            </a:extLst>
          </p:cNvPr>
          <p:cNvSpPr/>
          <p:nvPr/>
        </p:nvSpPr>
        <p:spPr>
          <a:xfrm>
            <a:off x="947528"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0" name="Flowchart: Document 89">
            <a:extLst>
              <a:ext uri="{FF2B5EF4-FFF2-40B4-BE49-F238E27FC236}">
                <a16:creationId xmlns:a16="http://schemas.microsoft.com/office/drawing/2014/main" id="{16BA7D7D-32FB-42E9-A2A5-2809E5E88E8B}"/>
              </a:ext>
            </a:extLst>
          </p:cNvPr>
          <p:cNvSpPr/>
          <p:nvPr/>
        </p:nvSpPr>
        <p:spPr>
          <a:xfrm>
            <a:off x="2334366"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1" name="Flowchart: Document 90">
            <a:extLst>
              <a:ext uri="{FF2B5EF4-FFF2-40B4-BE49-F238E27FC236}">
                <a16:creationId xmlns:a16="http://schemas.microsoft.com/office/drawing/2014/main" id="{1CC45C72-43EB-4870-B4FA-31598385B508}"/>
              </a:ext>
            </a:extLst>
          </p:cNvPr>
          <p:cNvSpPr/>
          <p:nvPr/>
        </p:nvSpPr>
        <p:spPr>
          <a:xfrm>
            <a:off x="3296755"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2" name="Flowchart: Document 91">
            <a:extLst>
              <a:ext uri="{FF2B5EF4-FFF2-40B4-BE49-F238E27FC236}">
                <a16:creationId xmlns:a16="http://schemas.microsoft.com/office/drawing/2014/main" id="{7E8E9FC4-7634-4249-9328-5B97D9A63CE9}"/>
              </a:ext>
            </a:extLst>
          </p:cNvPr>
          <p:cNvSpPr/>
          <p:nvPr/>
        </p:nvSpPr>
        <p:spPr>
          <a:xfrm>
            <a:off x="4692917" y="5601668"/>
            <a:ext cx="140737" cy="310120"/>
          </a:xfrm>
          <a:prstGeom prst="flowChartDocumen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Calibri"/>
            </a:endParaRPr>
          </a:p>
        </p:txBody>
      </p:sp>
      <p:sp>
        <p:nvSpPr>
          <p:cNvPr id="93" name="Rectangle: Rounded Corners 92">
            <a:extLst>
              <a:ext uri="{FF2B5EF4-FFF2-40B4-BE49-F238E27FC236}">
                <a16:creationId xmlns:a16="http://schemas.microsoft.com/office/drawing/2014/main" id="{FA6A927C-D9BA-4BA2-A9A5-C67147EAC477}"/>
              </a:ext>
            </a:extLst>
          </p:cNvPr>
          <p:cNvSpPr/>
          <p:nvPr/>
        </p:nvSpPr>
        <p:spPr>
          <a:xfrm>
            <a:off x="6155048" y="4338335"/>
            <a:ext cx="1157453" cy="449619"/>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sym typeface="Calibri"/>
              </a:rPr>
              <a:t>Reachability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sym typeface="Calibri"/>
              </a:rPr>
              <a:t>invariants</a:t>
            </a:r>
          </a:p>
        </p:txBody>
      </p:sp>
      <p:cxnSp>
        <p:nvCxnSpPr>
          <p:cNvPr id="94" name="Straight Arrow Connector 93">
            <a:extLst>
              <a:ext uri="{FF2B5EF4-FFF2-40B4-BE49-F238E27FC236}">
                <a16:creationId xmlns:a16="http://schemas.microsoft.com/office/drawing/2014/main" id="{E28069CD-A28C-4F32-B2AC-361B1FF5FF14}"/>
              </a:ext>
            </a:extLst>
          </p:cNvPr>
          <p:cNvCxnSpPr>
            <a:cxnSpLocks/>
            <a:stCxn id="97" idx="2"/>
            <a:endCxn id="93" idx="0"/>
          </p:cNvCxnSpPr>
          <p:nvPr/>
        </p:nvCxnSpPr>
        <p:spPr>
          <a:xfrm flipH="1">
            <a:off x="6733775" y="3741711"/>
            <a:ext cx="4" cy="5966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55EE4E4-64C1-4635-9A77-F493D0D88EA9}"/>
              </a:ext>
            </a:extLst>
          </p:cNvPr>
          <p:cNvCxnSpPr>
            <a:cxnSpLocks/>
            <a:stCxn id="93" idx="2"/>
          </p:cNvCxnSpPr>
          <p:nvPr/>
        </p:nvCxnSpPr>
        <p:spPr>
          <a:xfrm>
            <a:off x="6733775" y="4787954"/>
            <a:ext cx="3532" cy="353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descr="Network">
            <a:extLst>
              <a:ext uri="{FF2B5EF4-FFF2-40B4-BE49-F238E27FC236}">
                <a16:creationId xmlns:a16="http://schemas.microsoft.com/office/drawing/2014/main" id="{1E667427-6E5B-4601-97BC-1E4E25B32EBD}"/>
              </a:ext>
            </a:extLst>
          </p:cNvPr>
          <p:cNvSpPr/>
          <p:nvPr/>
        </p:nvSpPr>
        <p:spPr>
          <a:xfrm>
            <a:off x="6184770" y="2340853"/>
            <a:ext cx="1094358" cy="1013783"/>
          </a:xfrm>
          <a:prstGeom prst="rect">
            <a:avLst/>
          </a:prstGeom>
          <a:blipFill>
            <a:blip r:embed="rId9">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7" name="TextBox 96">
            <a:extLst>
              <a:ext uri="{FF2B5EF4-FFF2-40B4-BE49-F238E27FC236}">
                <a16:creationId xmlns:a16="http://schemas.microsoft.com/office/drawing/2014/main" id="{A479560C-9737-46F6-882B-40EA47D47372}"/>
              </a:ext>
            </a:extLst>
          </p:cNvPr>
          <p:cNvSpPr txBox="1"/>
          <p:nvPr/>
        </p:nvSpPr>
        <p:spPr>
          <a:xfrm>
            <a:off x="5737480" y="3372379"/>
            <a:ext cx="1992597"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j-ea"/>
                <a:cs typeface="+mj-cs"/>
                <a:sym typeface="Calibri"/>
              </a:rPr>
              <a:t>Topology Database</a:t>
            </a:r>
          </a:p>
        </p:txBody>
      </p:sp>
      <p:cxnSp>
        <p:nvCxnSpPr>
          <p:cNvPr id="64" name="Straight Arrow Connector 63">
            <a:extLst>
              <a:ext uri="{FF2B5EF4-FFF2-40B4-BE49-F238E27FC236}">
                <a16:creationId xmlns:a16="http://schemas.microsoft.com/office/drawing/2014/main" id="{B71C058F-FD81-4128-80B2-C11E98ED8E3F}"/>
              </a:ext>
            </a:extLst>
          </p:cNvPr>
          <p:cNvCxnSpPr>
            <a:cxnSpLocks/>
          </p:cNvCxnSpPr>
          <p:nvPr/>
        </p:nvCxnSpPr>
        <p:spPr>
          <a:xfrm flipV="1">
            <a:off x="7736671" y="5478644"/>
            <a:ext cx="729533" cy="2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DCDCD1B-CE3C-4F91-A436-ED0CA37449E2}"/>
              </a:ext>
            </a:extLst>
          </p:cNvPr>
          <p:cNvSpPr txBox="1"/>
          <p:nvPr/>
        </p:nvSpPr>
        <p:spPr>
          <a:xfrm>
            <a:off x="8707477" y="5713559"/>
            <a:ext cx="1644143"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j-ea"/>
                <a:cs typeface="+mj-cs"/>
                <a:sym typeface="Calibri"/>
              </a:rPr>
              <a:t>Error Reports</a:t>
            </a:r>
          </a:p>
        </p:txBody>
      </p:sp>
      <p:sp>
        <p:nvSpPr>
          <p:cNvPr id="103" name="Rectangle 102">
            <a:extLst>
              <a:ext uri="{FF2B5EF4-FFF2-40B4-BE49-F238E27FC236}">
                <a16:creationId xmlns:a16="http://schemas.microsoft.com/office/drawing/2014/main" id="{D7E9BAE7-A57D-4A1D-B579-74F251D6D4AB}"/>
              </a:ext>
            </a:extLst>
          </p:cNvPr>
          <p:cNvSpPr/>
          <p:nvPr/>
        </p:nvSpPr>
        <p:spPr>
          <a:xfrm>
            <a:off x="901033" y="5941070"/>
            <a:ext cx="10454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10.0.0.0/16</a:t>
            </a:r>
            <a:endParaRPr kumimoji="0" lang="en-US" sz="1400" b="1" i="1" u="none" strike="noStrike" kern="1200" cap="none" spc="0" normalizeH="0" baseline="-25000" noProof="0">
              <a:ln>
                <a:noFill/>
              </a:ln>
              <a:solidFill>
                <a:prstClr val="black"/>
              </a:solidFill>
              <a:effectLst/>
              <a:uLnTx/>
              <a:uFillTx/>
              <a:latin typeface="Calibri" panose="020F0502020204030204"/>
              <a:ea typeface="+mj-ea"/>
              <a:cs typeface="+mj-cs"/>
              <a:sym typeface="Calibri"/>
            </a:endParaRPr>
          </a:p>
        </p:txBody>
      </p:sp>
      <p:sp>
        <p:nvSpPr>
          <p:cNvPr id="104" name="Rectangle 103">
            <a:extLst>
              <a:ext uri="{FF2B5EF4-FFF2-40B4-BE49-F238E27FC236}">
                <a16:creationId xmlns:a16="http://schemas.microsoft.com/office/drawing/2014/main" id="{E5D46ABD-57DF-47DA-A4DA-E3521D827697}"/>
              </a:ext>
            </a:extLst>
          </p:cNvPr>
          <p:cNvSpPr/>
          <p:nvPr/>
        </p:nvSpPr>
        <p:spPr>
          <a:xfrm>
            <a:off x="2107549" y="5941070"/>
            <a:ext cx="104547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11.0.0.0/16</a:t>
            </a:r>
            <a:endParaRPr kumimoji="0" lang="en-US" sz="1400" b="1" i="1" u="none" strike="noStrike" kern="1200" cap="none" spc="0" normalizeH="0" baseline="-25000" noProof="0">
              <a:ln>
                <a:noFill/>
              </a:ln>
              <a:solidFill>
                <a:prstClr val="black"/>
              </a:solidFill>
              <a:effectLst/>
              <a:uLnTx/>
              <a:uFillTx/>
              <a:latin typeface="Calibri" panose="020F0502020204030204"/>
              <a:ea typeface="+mj-ea"/>
              <a:cs typeface="+mj-cs"/>
              <a:sym typeface="Calibri"/>
            </a:endParaRPr>
          </a:p>
        </p:txBody>
      </p:sp>
      <p:sp>
        <p:nvSpPr>
          <p:cNvPr id="105" name="Rectangle 104">
            <a:extLst>
              <a:ext uri="{FF2B5EF4-FFF2-40B4-BE49-F238E27FC236}">
                <a16:creationId xmlns:a16="http://schemas.microsoft.com/office/drawing/2014/main" id="{E757F6B9-8200-44AE-BB74-A93BDAA169F0}"/>
              </a:ext>
            </a:extLst>
          </p:cNvPr>
          <p:cNvSpPr/>
          <p:nvPr/>
        </p:nvSpPr>
        <p:spPr>
          <a:xfrm>
            <a:off x="3236980" y="5941070"/>
            <a:ext cx="104547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12.0.0.0/16</a:t>
            </a:r>
          </a:p>
        </p:txBody>
      </p:sp>
      <p:sp>
        <p:nvSpPr>
          <p:cNvPr id="106" name="Rectangle 105">
            <a:extLst>
              <a:ext uri="{FF2B5EF4-FFF2-40B4-BE49-F238E27FC236}">
                <a16:creationId xmlns:a16="http://schemas.microsoft.com/office/drawing/2014/main" id="{5AF885C9-29BF-4A53-8F31-C98CF70363FC}"/>
              </a:ext>
            </a:extLst>
          </p:cNvPr>
          <p:cNvSpPr/>
          <p:nvPr/>
        </p:nvSpPr>
        <p:spPr>
          <a:xfrm>
            <a:off x="4487643" y="5941070"/>
            <a:ext cx="104547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j-ea"/>
                <a:cs typeface="+mj-cs"/>
                <a:sym typeface="Calibri"/>
              </a:rPr>
              <a:t>13.0.0.0/16</a:t>
            </a:r>
          </a:p>
        </p:txBody>
      </p:sp>
      <p:pic>
        <p:nvPicPr>
          <p:cNvPr id="51" name="Graphic 50" descr="Document">
            <a:extLst>
              <a:ext uri="{FF2B5EF4-FFF2-40B4-BE49-F238E27FC236}">
                <a16:creationId xmlns:a16="http://schemas.microsoft.com/office/drawing/2014/main" id="{63F5355B-F8ED-4486-932D-1E1E59BC28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39013" y="4669273"/>
            <a:ext cx="914400" cy="914400"/>
          </a:xfrm>
          <a:prstGeom prst="rect">
            <a:avLst/>
          </a:prstGeom>
        </p:spPr>
      </p:pic>
      <p:sp>
        <p:nvSpPr>
          <p:cNvPr id="98" name="Content Placeholder 3">
            <a:extLst>
              <a:ext uri="{FF2B5EF4-FFF2-40B4-BE49-F238E27FC236}">
                <a16:creationId xmlns:a16="http://schemas.microsoft.com/office/drawing/2014/main" id="{B7A75BA8-69D1-4E3F-93FE-458E1E739D2E}"/>
              </a:ext>
            </a:extLst>
          </p:cNvPr>
          <p:cNvSpPr txBox="1">
            <a:spLocks/>
          </p:cNvSpPr>
          <p:nvPr/>
        </p:nvSpPr>
        <p:spPr>
          <a:xfrm>
            <a:off x="7207100" y="1379344"/>
            <a:ext cx="4899532" cy="276391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t>Global reachability as </a:t>
            </a:r>
            <a:r>
              <a:rPr lang="en-US" sz="2400" b="1">
                <a:effectLst>
                  <a:outerShdw blurRad="38100" dist="38100" dir="2700000" algn="tl">
                    <a:srgbClr val="000000">
                      <a:alpha val="43137"/>
                    </a:srgbClr>
                  </a:outerShdw>
                </a:effectLst>
              </a:rPr>
              <a:t>local contracts</a:t>
            </a:r>
          </a:p>
          <a:p>
            <a:pPr lvl="1">
              <a:buFont typeface="Wingdings" panose="05000000000000000000" pitchFamily="2" charset="2"/>
              <a:buChar char="ü"/>
            </a:pPr>
            <a:endParaRPr lang="en-US" sz="2000"/>
          </a:p>
          <a:p>
            <a:pPr lvl="1">
              <a:buFont typeface="Wingdings" panose="05000000000000000000" pitchFamily="2" charset="2"/>
              <a:buChar char="ü"/>
            </a:pPr>
            <a:r>
              <a:rPr lang="en-US" sz="2000"/>
              <a:t>Each router has a fixed rule for a set of addresses</a:t>
            </a:r>
          </a:p>
          <a:p>
            <a:pPr lvl="1">
              <a:buFont typeface="Wingdings" panose="05000000000000000000" pitchFamily="2" charset="2"/>
              <a:buChar char="ü"/>
            </a:pPr>
            <a:r>
              <a:rPr lang="en-US" sz="2000"/>
              <a:t>Enough to verify rule is enforced on each router</a:t>
            </a:r>
          </a:p>
        </p:txBody>
      </p:sp>
      <p:sp>
        <p:nvSpPr>
          <p:cNvPr id="4" name="TextBox 3">
            <a:extLst>
              <a:ext uri="{FF2B5EF4-FFF2-40B4-BE49-F238E27FC236}">
                <a16:creationId xmlns:a16="http://schemas.microsoft.com/office/drawing/2014/main" id="{FEC69E54-53B0-4B18-BCFA-1EA88FA4AEDE}"/>
              </a:ext>
            </a:extLst>
          </p:cNvPr>
          <p:cNvSpPr txBox="1"/>
          <p:nvPr/>
        </p:nvSpPr>
        <p:spPr>
          <a:xfrm>
            <a:off x="5533122" y="6382000"/>
            <a:ext cx="2764539" cy="369332"/>
          </a:xfrm>
          <a:prstGeom prst="rect">
            <a:avLst/>
          </a:prstGeom>
          <a:noFill/>
        </p:spPr>
        <p:txBody>
          <a:bodyPr wrap="none" rtlCol="0">
            <a:spAutoFit/>
          </a:bodyPr>
          <a:lstStyle/>
          <a:p>
            <a:r>
              <a:rPr lang="en-US" b="1">
                <a:solidFill>
                  <a:srgbClr val="FF0000"/>
                </a:solidFill>
              </a:rPr>
              <a:t>5 Billion Z3 queries per day</a:t>
            </a:r>
          </a:p>
        </p:txBody>
      </p:sp>
      <p:sp>
        <p:nvSpPr>
          <p:cNvPr id="3" name="TextBox 2">
            <a:extLst>
              <a:ext uri="{FF2B5EF4-FFF2-40B4-BE49-F238E27FC236}">
                <a16:creationId xmlns:a16="http://schemas.microsoft.com/office/drawing/2014/main" id="{F732866C-AA5C-4F8B-97FA-95FB98107A26}"/>
              </a:ext>
            </a:extLst>
          </p:cNvPr>
          <p:cNvSpPr txBox="1"/>
          <p:nvPr/>
        </p:nvSpPr>
        <p:spPr>
          <a:xfrm>
            <a:off x="8707477" y="6382000"/>
            <a:ext cx="3399155" cy="369332"/>
          </a:xfrm>
          <a:prstGeom prst="rect">
            <a:avLst/>
          </a:prstGeom>
          <a:noFill/>
        </p:spPr>
        <p:txBody>
          <a:bodyPr wrap="square">
            <a:spAutoFit/>
          </a:bodyPr>
          <a:lstStyle/>
          <a:p>
            <a:pPr algn="l"/>
            <a:r>
              <a:rPr lang="en-US" sz="1800"/>
              <a:t>[Jayaraman et al, </a:t>
            </a:r>
            <a:r>
              <a:rPr lang="en-US" sz="1800" err="1"/>
              <a:t>Sigcomm</a:t>
            </a:r>
            <a:r>
              <a:rPr lang="en-US" sz="1800"/>
              <a:t> 2019]</a:t>
            </a:r>
          </a:p>
        </p:txBody>
      </p:sp>
      <p:pic>
        <p:nvPicPr>
          <p:cNvPr id="53" name="Picture 52">
            <a:extLst>
              <a:ext uri="{FF2B5EF4-FFF2-40B4-BE49-F238E27FC236}">
                <a16:creationId xmlns:a16="http://schemas.microsoft.com/office/drawing/2014/main" id="{01D17901-245E-BA1C-E59F-BCCBF872F1F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
        <p:nvSpPr>
          <p:cNvPr id="54" name="Title 1">
            <a:extLst>
              <a:ext uri="{FF2B5EF4-FFF2-40B4-BE49-F238E27FC236}">
                <a16:creationId xmlns:a16="http://schemas.microsoft.com/office/drawing/2014/main" id="{D4D3417D-1816-0D03-F0F3-744381A7E0F1}"/>
              </a:ext>
            </a:extLst>
          </p:cNvPr>
          <p:cNvSpPr txBox="1">
            <a:spLocks/>
          </p:cNvSpPr>
          <p:nvPr/>
        </p:nvSpPr>
        <p:spPr>
          <a:xfrm>
            <a:off x="1043484" y="3424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Live Monitoring of Forwarding Behavior</a:t>
            </a:r>
          </a:p>
        </p:txBody>
      </p:sp>
    </p:spTree>
    <p:custDataLst>
      <p:tags r:id="rId1"/>
    </p:custDataLst>
    <p:extLst>
      <p:ext uri="{BB962C8B-B14F-4D97-AF65-F5344CB8AC3E}">
        <p14:creationId xmlns:p14="http://schemas.microsoft.com/office/powerpoint/2010/main" val="412362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4.07407E-6 L 0.42071 0.37314 " pathEditMode="relative" rAng="0" ptsTypes="AA">
                                      <p:cBhvr>
                                        <p:cTn id="6" dur="2000" fill="hold"/>
                                        <p:tgtEl>
                                          <p:spTgt spid="73"/>
                                        </p:tgtEl>
                                        <p:attrNameLst>
                                          <p:attrName>ppt_x</p:attrName>
                                          <p:attrName>ppt_y</p:attrName>
                                        </p:attrNameLst>
                                      </p:cBhvr>
                                      <p:rCtr x="21029" y="18657"/>
                                    </p:animMotion>
                                  </p:childTnLst>
                                </p:cTn>
                              </p:par>
                              <p:par>
                                <p:cTn id="7" presetID="42" presetClass="path" presetSubtype="0" accel="50000" decel="50000" fill="hold" grpId="0" nodeType="withEffect">
                                  <p:stCondLst>
                                    <p:cond delay="0"/>
                                  </p:stCondLst>
                                  <p:childTnLst>
                                    <p:animMotion origin="layout" path="M -2.5E-6 4.07407E-6 L 0.34974 0.37314 " pathEditMode="relative" rAng="0" ptsTypes="AA">
                                      <p:cBhvr>
                                        <p:cTn id="8" dur="2000" fill="hold"/>
                                        <p:tgtEl>
                                          <p:spTgt spid="74"/>
                                        </p:tgtEl>
                                        <p:attrNameLst>
                                          <p:attrName>ppt_x</p:attrName>
                                          <p:attrName>ppt_y</p:attrName>
                                        </p:attrNameLst>
                                      </p:cBhvr>
                                      <p:rCtr x="17487" y="18657"/>
                                    </p:animMotion>
                                  </p:childTnLst>
                                </p:cTn>
                              </p:par>
                              <p:par>
                                <p:cTn id="9" presetID="42" presetClass="path" presetSubtype="0" accel="50000" decel="50000" fill="hold" grpId="0" nodeType="withEffect">
                                  <p:stCondLst>
                                    <p:cond delay="0"/>
                                  </p:stCondLst>
                                  <p:childTnLst>
                                    <p:animMotion origin="layout" path="M 8.33333E-7 4.07407E-6 L 0.27708 0.37314 " pathEditMode="relative" rAng="0" ptsTypes="AA">
                                      <p:cBhvr>
                                        <p:cTn id="10" dur="2000" fill="hold"/>
                                        <p:tgtEl>
                                          <p:spTgt spid="75"/>
                                        </p:tgtEl>
                                        <p:attrNameLst>
                                          <p:attrName>ppt_x</p:attrName>
                                          <p:attrName>ppt_y</p:attrName>
                                        </p:attrNameLst>
                                      </p:cBhvr>
                                      <p:rCtr x="13854" y="18657"/>
                                    </p:animMotion>
                                  </p:childTnLst>
                                </p:cTn>
                              </p:par>
                              <p:par>
                                <p:cTn id="11" presetID="42" presetClass="path" presetSubtype="0" accel="50000" decel="50000" fill="hold" grpId="0" nodeType="withEffect">
                                  <p:stCondLst>
                                    <p:cond delay="0"/>
                                  </p:stCondLst>
                                  <p:childTnLst>
                                    <p:animMotion origin="layout" path="M 1.45833E-6 4.07407E-6 L 0.20104 0.37314 " pathEditMode="relative" rAng="0" ptsTypes="AA">
                                      <p:cBhvr>
                                        <p:cTn id="12" dur="2000" fill="hold"/>
                                        <p:tgtEl>
                                          <p:spTgt spid="76"/>
                                        </p:tgtEl>
                                        <p:attrNameLst>
                                          <p:attrName>ppt_x</p:attrName>
                                          <p:attrName>ppt_y</p:attrName>
                                        </p:attrNameLst>
                                      </p:cBhvr>
                                      <p:rCtr x="10052" y="18657"/>
                                    </p:animMotion>
                                  </p:childTnLst>
                                </p:cTn>
                              </p:par>
                              <p:par>
                                <p:cTn id="13" presetID="42" presetClass="path" presetSubtype="0" accel="50000" decel="50000" fill="hold" grpId="0" nodeType="withEffect">
                                  <p:stCondLst>
                                    <p:cond delay="0"/>
                                  </p:stCondLst>
                                  <p:childTnLst>
                                    <p:animMotion origin="layout" path="M 4.79167E-6 1.85185E-6 L 0.47539 0.23819 " pathEditMode="relative" rAng="0" ptsTypes="AA">
                                      <p:cBhvr>
                                        <p:cTn id="14" dur="2000" fill="hold"/>
                                        <p:tgtEl>
                                          <p:spTgt spid="77"/>
                                        </p:tgtEl>
                                        <p:attrNameLst>
                                          <p:attrName>ppt_x</p:attrName>
                                          <p:attrName>ppt_y</p:attrName>
                                        </p:attrNameLst>
                                      </p:cBhvr>
                                      <p:rCtr x="23763" y="11898"/>
                                    </p:animMotion>
                                  </p:childTnLst>
                                </p:cTn>
                              </p:par>
                              <p:par>
                                <p:cTn id="15" presetID="42" presetClass="path" presetSubtype="0" accel="50000" decel="50000" fill="hold" grpId="0" nodeType="withEffect">
                                  <p:stCondLst>
                                    <p:cond delay="0"/>
                                  </p:stCondLst>
                                  <p:childTnLst>
                                    <p:animMotion origin="layout" path="M -4.16667E-6 1.85185E-6 L 0.37709 0.23935 " pathEditMode="relative" rAng="0" ptsTypes="AA">
                                      <p:cBhvr>
                                        <p:cTn id="16" dur="2000" fill="hold"/>
                                        <p:tgtEl>
                                          <p:spTgt spid="78"/>
                                        </p:tgtEl>
                                        <p:attrNameLst>
                                          <p:attrName>ppt_x</p:attrName>
                                          <p:attrName>ppt_y</p:attrName>
                                        </p:attrNameLst>
                                      </p:cBhvr>
                                      <p:rCtr x="18854" y="11968"/>
                                    </p:animMotion>
                                  </p:childTnLst>
                                </p:cTn>
                              </p:par>
                              <p:par>
                                <p:cTn id="17" presetID="42" presetClass="path" presetSubtype="0" accel="50000" decel="50000" fill="hold" grpId="0" nodeType="withEffect">
                                  <p:stCondLst>
                                    <p:cond delay="0"/>
                                  </p:stCondLst>
                                  <p:childTnLst>
                                    <p:animMotion origin="layout" path="M 1.66667E-6 1.85185E-6 L 0.26992 0.23819 " pathEditMode="relative" rAng="0" ptsTypes="AA">
                                      <p:cBhvr>
                                        <p:cTn id="18" dur="2000" fill="hold"/>
                                        <p:tgtEl>
                                          <p:spTgt spid="79"/>
                                        </p:tgtEl>
                                        <p:attrNameLst>
                                          <p:attrName>ppt_x</p:attrName>
                                          <p:attrName>ppt_y</p:attrName>
                                        </p:attrNameLst>
                                      </p:cBhvr>
                                      <p:rCtr x="13490" y="11898"/>
                                    </p:animMotion>
                                  </p:childTnLst>
                                </p:cTn>
                              </p:par>
                              <p:par>
                                <p:cTn id="19" presetID="42" presetClass="path" presetSubtype="0" accel="50000" decel="50000" fill="hold" grpId="0" nodeType="withEffect">
                                  <p:stCondLst>
                                    <p:cond delay="0"/>
                                  </p:stCondLst>
                                  <p:childTnLst>
                                    <p:animMotion origin="layout" path="M 2.70833E-6 1.85185E-6 L 0.17109 0.24074 " pathEditMode="relative" rAng="0" ptsTypes="AA">
                                      <p:cBhvr>
                                        <p:cTn id="20" dur="2000" fill="hold"/>
                                        <p:tgtEl>
                                          <p:spTgt spid="80"/>
                                        </p:tgtEl>
                                        <p:attrNameLst>
                                          <p:attrName>ppt_x</p:attrName>
                                          <p:attrName>ppt_y</p:attrName>
                                        </p:attrNameLst>
                                      </p:cBhvr>
                                      <p:rCtr x="8555" y="12037"/>
                                    </p:animMotion>
                                  </p:childTnLst>
                                </p:cTn>
                              </p:par>
                              <p:par>
                                <p:cTn id="21" presetID="42" presetClass="path" presetSubtype="0" accel="50000" decel="50000" fill="hold" grpId="0" nodeType="withEffect">
                                  <p:stCondLst>
                                    <p:cond delay="0"/>
                                  </p:stCondLst>
                                  <p:childTnLst>
                                    <p:animMotion origin="layout" path="M 2.5E-6 1.11111E-6 L 0.47357 0.10023 " pathEditMode="relative" rAng="0" ptsTypes="AA">
                                      <p:cBhvr>
                                        <p:cTn id="22" dur="2000" fill="hold"/>
                                        <p:tgtEl>
                                          <p:spTgt spid="81"/>
                                        </p:tgtEl>
                                        <p:attrNameLst>
                                          <p:attrName>ppt_x</p:attrName>
                                          <p:attrName>ppt_y</p:attrName>
                                        </p:attrNameLst>
                                      </p:cBhvr>
                                      <p:rCtr x="23672" y="5000"/>
                                    </p:animMotion>
                                  </p:childTnLst>
                                </p:cTn>
                              </p:par>
                              <p:par>
                                <p:cTn id="23" presetID="42" presetClass="path" presetSubtype="0" accel="50000" decel="50000" fill="hold" grpId="0" nodeType="withEffect">
                                  <p:stCondLst>
                                    <p:cond delay="0"/>
                                  </p:stCondLst>
                                  <p:childTnLst>
                                    <p:animMotion origin="layout" path="M -6.25E-7 1.11111E-6 L 0.42813 0.09884 " pathEditMode="relative" rAng="0" ptsTypes="AA">
                                      <p:cBhvr>
                                        <p:cTn id="24" dur="2000" fill="hold"/>
                                        <p:tgtEl>
                                          <p:spTgt spid="82"/>
                                        </p:tgtEl>
                                        <p:attrNameLst>
                                          <p:attrName>ppt_x</p:attrName>
                                          <p:attrName>ppt_y</p:attrName>
                                        </p:attrNameLst>
                                      </p:cBhvr>
                                      <p:rCtr x="21406" y="4931"/>
                                    </p:animMotion>
                                  </p:childTnLst>
                                </p:cTn>
                              </p:par>
                              <p:par>
                                <p:cTn id="25" presetID="42" presetClass="path" presetSubtype="0" accel="50000" decel="50000" fill="hold" grpId="0" nodeType="withEffect">
                                  <p:stCondLst>
                                    <p:cond delay="0"/>
                                  </p:stCondLst>
                                  <p:childTnLst>
                                    <p:animMotion origin="layout" path="M -1.45833E-6 1.11111E-6 L 0.38347 0.10833 " pathEditMode="relative" rAng="0" ptsTypes="AA">
                                      <p:cBhvr>
                                        <p:cTn id="26" dur="2000" fill="hold"/>
                                        <p:tgtEl>
                                          <p:spTgt spid="83"/>
                                        </p:tgtEl>
                                        <p:attrNameLst>
                                          <p:attrName>ppt_x</p:attrName>
                                          <p:attrName>ppt_y</p:attrName>
                                        </p:attrNameLst>
                                      </p:cBhvr>
                                      <p:rCtr x="19167" y="5417"/>
                                    </p:animMotion>
                                  </p:childTnLst>
                                </p:cTn>
                              </p:par>
                              <p:par>
                                <p:cTn id="27" presetID="42" presetClass="path" presetSubtype="0" accel="50000" decel="50000" fill="hold" grpId="0" nodeType="withEffect">
                                  <p:stCondLst>
                                    <p:cond delay="0"/>
                                  </p:stCondLst>
                                  <p:childTnLst>
                                    <p:animMotion origin="layout" path="M -4.79167E-6 1.11111E-6 L 0.34441 0.10833 " pathEditMode="relative" rAng="0" ptsTypes="AA">
                                      <p:cBhvr>
                                        <p:cTn id="28" dur="2000" fill="hold"/>
                                        <p:tgtEl>
                                          <p:spTgt spid="84"/>
                                        </p:tgtEl>
                                        <p:attrNameLst>
                                          <p:attrName>ppt_x</p:attrName>
                                          <p:attrName>ppt_y</p:attrName>
                                        </p:attrNameLst>
                                      </p:cBhvr>
                                      <p:rCtr x="17214" y="5417"/>
                                    </p:animMotion>
                                  </p:childTnLst>
                                </p:cTn>
                              </p:par>
                              <p:par>
                                <p:cTn id="29" presetID="42" presetClass="path" presetSubtype="0" accel="50000" decel="50000" fill="hold" grpId="0" nodeType="withEffect">
                                  <p:stCondLst>
                                    <p:cond delay="0"/>
                                  </p:stCondLst>
                                  <p:childTnLst>
                                    <p:animMotion origin="layout" path="M -2.29167E-6 1.11111E-6 L 0.28412 0.10023 " pathEditMode="relative" rAng="0" ptsTypes="AA">
                                      <p:cBhvr>
                                        <p:cTn id="30" dur="2000" fill="hold"/>
                                        <p:tgtEl>
                                          <p:spTgt spid="85"/>
                                        </p:tgtEl>
                                        <p:attrNameLst>
                                          <p:attrName>ppt_x</p:attrName>
                                          <p:attrName>ppt_y</p:attrName>
                                        </p:attrNameLst>
                                      </p:cBhvr>
                                      <p:rCtr x="14206" y="5000"/>
                                    </p:animMotion>
                                  </p:childTnLst>
                                </p:cTn>
                              </p:par>
                              <p:par>
                                <p:cTn id="31" presetID="42" presetClass="path" presetSubtype="0" accel="50000" decel="50000" fill="hold" grpId="0" nodeType="withEffect">
                                  <p:stCondLst>
                                    <p:cond delay="0"/>
                                  </p:stCondLst>
                                  <p:childTnLst>
                                    <p:animMotion origin="layout" path="M 4.79167E-6 1.11111E-6 L 0.23138 0.10023 " pathEditMode="relative" rAng="0" ptsTypes="AA">
                                      <p:cBhvr>
                                        <p:cTn id="32" dur="2000" fill="hold"/>
                                        <p:tgtEl>
                                          <p:spTgt spid="86"/>
                                        </p:tgtEl>
                                        <p:attrNameLst>
                                          <p:attrName>ppt_x</p:attrName>
                                          <p:attrName>ppt_y</p:attrName>
                                        </p:attrNameLst>
                                      </p:cBhvr>
                                      <p:rCtr x="11563" y="5000"/>
                                    </p:animMotion>
                                  </p:childTnLst>
                                </p:cTn>
                              </p:par>
                              <p:par>
                                <p:cTn id="33" presetID="42" presetClass="path" presetSubtype="0" accel="50000" decel="50000" fill="hold" grpId="0" nodeType="withEffect">
                                  <p:stCondLst>
                                    <p:cond delay="0"/>
                                  </p:stCondLst>
                                  <p:childTnLst>
                                    <p:animMotion origin="layout" path="M 1.45833E-6 1.11111E-6 L 0.18997 0.10833 " pathEditMode="relative" rAng="0" ptsTypes="AA">
                                      <p:cBhvr>
                                        <p:cTn id="34" dur="2000" fill="hold"/>
                                        <p:tgtEl>
                                          <p:spTgt spid="87"/>
                                        </p:tgtEl>
                                        <p:attrNameLst>
                                          <p:attrName>ppt_x</p:attrName>
                                          <p:attrName>ppt_y</p:attrName>
                                        </p:attrNameLst>
                                      </p:cBhvr>
                                      <p:rCtr x="9492" y="5417"/>
                                    </p:animMotion>
                                  </p:childTnLst>
                                </p:cTn>
                              </p:par>
                              <p:par>
                                <p:cTn id="35" presetID="42" presetClass="path" presetSubtype="0" accel="50000" decel="50000" fill="hold" grpId="0" nodeType="withEffect">
                                  <p:stCondLst>
                                    <p:cond delay="0"/>
                                  </p:stCondLst>
                                  <p:childTnLst>
                                    <p:animMotion origin="layout" path="M -4.16667E-7 1.11111E-6 L 0.14492 0.10023 " pathEditMode="relative" rAng="0" ptsTypes="AA">
                                      <p:cBhvr>
                                        <p:cTn id="36" dur="2000" fill="hold"/>
                                        <p:tgtEl>
                                          <p:spTgt spid="88"/>
                                        </p:tgtEl>
                                        <p:attrNameLst>
                                          <p:attrName>ppt_x</p:attrName>
                                          <p:attrName>ppt_y</p:attrName>
                                        </p:attrNameLst>
                                      </p:cBhvr>
                                      <p:rCtr x="7240" y="5000"/>
                                    </p:animMotion>
                                  </p:childTnLst>
                                </p:cTn>
                              </p:par>
                              <p:par>
                                <p:cTn id="37" presetID="42" presetClass="path" presetSubtype="0" accel="50000" decel="50000" fill="hold" grpId="0" nodeType="withEffect">
                                  <p:stCondLst>
                                    <p:cond delay="0"/>
                                  </p:stCondLst>
                                  <p:childTnLst>
                                    <p:animMotion origin="layout" path="M -3.54167E-6 -1.85185E-6 L 0.47709 -0.04143 " pathEditMode="relative" rAng="0" ptsTypes="AA">
                                      <p:cBhvr>
                                        <p:cTn id="38" dur="2000" fill="hold"/>
                                        <p:tgtEl>
                                          <p:spTgt spid="89"/>
                                        </p:tgtEl>
                                        <p:attrNameLst>
                                          <p:attrName>ppt_x</p:attrName>
                                          <p:attrName>ppt_y</p:attrName>
                                        </p:attrNameLst>
                                      </p:cBhvr>
                                      <p:rCtr x="23854" y="-2083"/>
                                    </p:animMotion>
                                  </p:childTnLst>
                                </p:cTn>
                              </p:par>
                              <p:par>
                                <p:cTn id="39" presetID="42" presetClass="path" presetSubtype="0" accel="50000" decel="50000" fill="hold" grpId="0" nodeType="withEffect">
                                  <p:stCondLst>
                                    <p:cond delay="0"/>
                                  </p:stCondLst>
                                  <p:childTnLst>
                                    <p:animMotion origin="layout" path="M 4.58333E-6 -1.85185E-6 L 0.35625 -0.03773 " pathEditMode="relative" rAng="0" ptsTypes="AA">
                                      <p:cBhvr>
                                        <p:cTn id="40" dur="2000" fill="hold"/>
                                        <p:tgtEl>
                                          <p:spTgt spid="90"/>
                                        </p:tgtEl>
                                        <p:attrNameLst>
                                          <p:attrName>ppt_x</p:attrName>
                                          <p:attrName>ppt_y</p:attrName>
                                        </p:attrNameLst>
                                      </p:cBhvr>
                                      <p:rCtr x="17812" y="-1898"/>
                                    </p:animMotion>
                                  </p:childTnLst>
                                </p:cTn>
                              </p:par>
                              <p:par>
                                <p:cTn id="41" presetID="42" presetClass="path" presetSubtype="0" accel="50000" decel="50000" fill="hold" grpId="0" nodeType="withEffect">
                                  <p:stCondLst>
                                    <p:cond delay="0"/>
                                  </p:stCondLst>
                                  <p:childTnLst>
                                    <p:animMotion origin="layout" path="M -1.875E-6 -1.85185E-6 L 0.2849 -0.03171 " pathEditMode="relative" rAng="0" ptsTypes="AA">
                                      <p:cBhvr>
                                        <p:cTn id="42" dur="2000" fill="hold"/>
                                        <p:tgtEl>
                                          <p:spTgt spid="91"/>
                                        </p:tgtEl>
                                        <p:attrNameLst>
                                          <p:attrName>ppt_x</p:attrName>
                                          <p:attrName>ppt_y</p:attrName>
                                        </p:attrNameLst>
                                      </p:cBhvr>
                                      <p:rCtr x="14245" y="-1597"/>
                                    </p:animMotion>
                                  </p:childTnLst>
                                </p:cTn>
                              </p:par>
                              <p:par>
                                <p:cTn id="43" presetID="42" presetClass="path" presetSubtype="0" accel="50000" decel="50000" fill="hold" grpId="0" nodeType="withEffect">
                                  <p:stCondLst>
                                    <p:cond delay="0"/>
                                  </p:stCondLst>
                                  <p:childTnLst>
                                    <p:animMotion origin="layout" path="M 5E-6 -1.85185E-6 L 0.17019 -0.03912 " pathEditMode="relative" rAng="0" ptsTypes="AA">
                                      <p:cBhvr>
                                        <p:cTn id="44" dur="2000" fill="hold"/>
                                        <p:tgtEl>
                                          <p:spTgt spid="92"/>
                                        </p:tgtEl>
                                        <p:attrNameLst>
                                          <p:attrName>ppt_x</p:attrName>
                                          <p:attrName>ppt_y</p:attrName>
                                        </p:attrNameLst>
                                      </p:cBhvr>
                                      <p:rCtr x="8503" y="-1968"/>
                                    </p:animMotion>
                                  </p:childTnLst>
                                </p:cTn>
                              </p:par>
                            </p:childTnLst>
                          </p:cTn>
                        </p:par>
                        <p:par>
                          <p:cTn id="45" fill="hold">
                            <p:stCondLst>
                              <p:cond delay="2000"/>
                            </p:stCondLst>
                            <p:childTnLst>
                              <p:par>
                                <p:cTn id="46" presetID="1" presetClass="entr" presetSubtype="0" fill="hold" nodeType="afterEffect">
                                  <p:stCondLst>
                                    <p:cond delay="0"/>
                                  </p:stCondLst>
                                  <p:childTnLst>
                                    <p:set>
                                      <p:cBhvr>
                                        <p:cTn id="47" dur="1" fill="hold">
                                          <p:stCondLst>
                                            <p:cond delay="0"/>
                                          </p:stCondLst>
                                        </p:cTn>
                                        <p:tgtEl>
                                          <p:spTgt spid="6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a:extLst>
              <a:ext uri="{FF2B5EF4-FFF2-40B4-BE49-F238E27FC236}">
                <a16:creationId xmlns:a16="http://schemas.microsoft.com/office/drawing/2014/main" id="{81BDCEDE-4092-0184-44B9-26B20EBFC59D}"/>
              </a:ext>
            </a:extLst>
          </p:cNvPr>
          <p:cNvSpPr>
            <a:spLocks noChangeArrowheads="1"/>
          </p:cNvSpPr>
          <p:nvPr/>
        </p:nvSpPr>
        <p:spPr bwMode="auto">
          <a:xfrm>
            <a:off x="522497" y="386373"/>
            <a:ext cx="9576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400">
                <a:solidFill>
                  <a:srgbClr val="FF0000"/>
                </a:solidFill>
                <a:latin typeface="+mj-lt"/>
                <a:ea typeface="Open Sans" panose="020B0606030504020204" pitchFamily="34" charset="0"/>
                <a:cs typeface="Open Sans" panose="020B0606030504020204" pitchFamily="34" charset="0"/>
              </a:rPr>
              <a:t>Spock + Zen</a:t>
            </a:r>
            <a:r>
              <a:rPr lang="en-US" altLang="ru-RU" sz="3400">
                <a:latin typeface="+mj-lt"/>
                <a:ea typeface="Open Sans" panose="020B0606030504020204" pitchFamily="34" charset="0"/>
                <a:cs typeface="Open Sans" panose="020B0606030504020204" pitchFamily="34" charset="0"/>
              </a:rPr>
              <a:t>: programming local checks for each device</a:t>
            </a:r>
            <a:endParaRPr kumimoji="0" lang="ru-RU" altLang="ru-RU" sz="3400" i="0" u="none" strike="noStrike" cap="none" normalizeH="0" baseline="0">
              <a:ln>
                <a:noFill/>
              </a:ln>
              <a:effectLst/>
              <a:latin typeface="+mj-lt"/>
              <a:ea typeface="Open Sans" panose="020B0606030504020204" pitchFamily="34" charset="0"/>
              <a:cs typeface="Open Sans" panose="020B0606030504020204" pitchFamily="34" charset="0"/>
            </a:endParaRPr>
          </a:p>
        </p:txBody>
      </p:sp>
      <p:sp>
        <p:nvSpPr>
          <p:cNvPr id="186" name="Rectangle: Rounded Corners 185">
            <a:extLst>
              <a:ext uri="{FF2B5EF4-FFF2-40B4-BE49-F238E27FC236}">
                <a16:creationId xmlns:a16="http://schemas.microsoft.com/office/drawing/2014/main" id="{FDF99070-4DB8-C662-4364-3901E70470C6}"/>
              </a:ext>
            </a:extLst>
          </p:cNvPr>
          <p:cNvSpPr/>
          <p:nvPr/>
        </p:nvSpPr>
        <p:spPr>
          <a:xfrm>
            <a:off x="4995232" y="4305910"/>
            <a:ext cx="3965888" cy="457353"/>
          </a:xfrm>
          <a:prstGeom prst="roundRect">
            <a:avLst>
              <a:gd name="adj" fmla="val 3243"/>
            </a:avLst>
          </a:prstGeom>
          <a:solidFill>
            <a:srgbClr val="FFF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F31582E5-1394-33BA-F6A6-07D92C69698F}"/>
              </a:ext>
            </a:extLst>
          </p:cNvPr>
          <p:cNvSpPr/>
          <p:nvPr/>
        </p:nvSpPr>
        <p:spPr>
          <a:xfrm>
            <a:off x="4488190" y="2040561"/>
            <a:ext cx="5158881" cy="3308598"/>
          </a:xfrm>
          <a:prstGeom prst="rect">
            <a:avLst/>
          </a:prstGeom>
          <a:ln w="12700">
            <a:solidFill>
              <a:schemeClr val="tx1"/>
            </a:solidFill>
            <a:prstDash val="sysDash"/>
          </a:ln>
        </p:spPr>
        <p:txBody>
          <a:bodyPr wrap="square">
            <a:spAutoFit/>
          </a:bodyPr>
          <a:lstStyle/>
          <a:p>
            <a:r>
              <a:rPr lang="en-US" sz="1100">
                <a:solidFill>
                  <a:srgbClr val="000000"/>
                </a:solidFill>
                <a:latin typeface="Consolas" panose="020B0609020204030204" pitchFamily="49" charset="0"/>
              </a:rPr>
              <a:t>[</a:t>
            </a:r>
            <a:r>
              <a:rPr lang="en-US" sz="1100">
                <a:solidFill>
                  <a:schemeClr val="accent3">
                    <a:lumMod val="75000"/>
                  </a:schemeClr>
                </a:solidFill>
                <a:latin typeface="Consolas" panose="020B0609020204030204" pitchFamily="49" charset="0"/>
              </a:rPr>
              <a:t>SpockClassInitialize</a:t>
            </a:r>
            <a:r>
              <a:rPr lang="en-US" sz="1100">
                <a:solidFill>
                  <a:srgbClr val="000000"/>
                </a:solidFill>
                <a:latin typeface="Consolas" panose="020B0609020204030204" pitchFamily="49" charset="0"/>
              </a:rPr>
              <a:t>]</a:t>
            </a:r>
          </a:p>
          <a:p>
            <a:r>
              <a:rPr lang="en-US" sz="1100">
                <a:solidFill>
                  <a:srgbClr val="0000FF"/>
                </a:solidFill>
                <a:latin typeface="Consolas" panose="020B0609020204030204" pitchFamily="49" charset="0"/>
              </a:rPr>
              <a:t>public</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void</a:t>
            </a:r>
            <a:r>
              <a:rPr lang="en-US" sz="1100">
                <a:solidFill>
                  <a:srgbClr val="000000"/>
                </a:solidFill>
                <a:latin typeface="Consolas" panose="020B0609020204030204" pitchFamily="49" charset="0"/>
              </a:rPr>
              <a:t> Initialize(Network n) {</a:t>
            </a:r>
          </a:p>
          <a:p>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this</a:t>
            </a:r>
            <a:r>
              <a:rPr lang="en-US" sz="1100">
                <a:solidFill>
                  <a:srgbClr val="000000"/>
                </a:solidFill>
                <a:latin typeface="Consolas" panose="020B0609020204030204" pitchFamily="49" charset="0"/>
              </a:rPr>
              <a:t>.</a:t>
            </a:r>
            <a:r>
              <a:rPr lang="en-US" sz="1100">
                <a:solidFill>
                  <a:srgbClr val="825700"/>
                </a:solidFill>
                <a:latin typeface="Consolas" panose="020B0609020204030204" pitchFamily="49" charset="0"/>
              </a:rPr>
              <a:t>ComputeExpectedNextHops</a:t>
            </a:r>
            <a:r>
              <a:rPr lang="en-US" sz="1100">
                <a:solidFill>
                  <a:srgbClr val="000000"/>
                </a:solidFill>
                <a:latin typeface="Consolas" panose="020B0609020204030204" pitchFamily="49" charset="0"/>
              </a:rPr>
              <a:t>(n.Topology)</a:t>
            </a:r>
          </a:p>
          <a:p>
            <a:r>
              <a:rPr lang="en-US" sz="1100">
                <a:solidFill>
                  <a:srgbClr val="000000"/>
                </a:solidFill>
                <a:latin typeface="Consolas" panose="020B0609020204030204" pitchFamily="49" charset="0"/>
              </a:rPr>
              <a:t>}</a:t>
            </a:r>
          </a:p>
          <a:p>
            <a:endParaRPr lang="en-US" sz="1100">
              <a:solidFill>
                <a:srgbClr val="000000"/>
              </a:solidFill>
              <a:latin typeface="Consolas" panose="020B0609020204030204" pitchFamily="49" charset="0"/>
            </a:endParaRPr>
          </a:p>
          <a:p>
            <a:r>
              <a:rPr lang="en-US" sz="1100">
                <a:solidFill>
                  <a:srgbClr val="000000"/>
                </a:solidFill>
                <a:latin typeface="Consolas" panose="020B0609020204030204" pitchFamily="49" charset="0"/>
              </a:rPr>
              <a:t>[</a:t>
            </a:r>
            <a:r>
              <a:rPr lang="en-US" sz="1100">
                <a:solidFill>
                  <a:schemeClr val="accent3">
                    <a:lumMod val="75000"/>
                  </a:schemeClr>
                </a:solidFill>
                <a:latin typeface="Consolas" panose="020B0609020204030204" pitchFamily="49" charset="0"/>
              </a:rPr>
              <a:t>SpockTestMethod</a:t>
            </a:r>
            <a:r>
              <a:rPr lang="en-US" sz="1100">
                <a:solidFill>
                  <a:srgbClr val="000000"/>
                </a:solidFill>
                <a:latin typeface="Consolas" panose="020B0609020204030204" pitchFamily="49" charset="0"/>
              </a:rPr>
              <a:t>(scope: Device)]</a:t>
            </a:r>
          </a:p>
          <a:p>
            <a:r>
              <a:rPr lang="en-US" sz="1100">
                <a:solidFill>
                  <a:srgbClr val="0000FF"/>
                </a:solidFill>
                <a:latin typeface="Consolas" panose="020B0609020204030204" pitchFamily="49" charset="0"/>
              </a:rPr>
              <a:t>public</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void</a:t>
            </a:r>
            <a:r>
              <a:rPr lang="en-US" sz="1100">
                <a:solidFill>
                  <a:srgbClr val="000000"/>
                </a:solidFill>
                <a:latin typeface="Consolas" panose="020B0609020204030204" pitchFamily="49" charset="0"/>
              </a:rPr>
              <a:t> LocalNextHopsTest(Device d) {</a:t>
            </a:r>
          </a:p>
          <a:p>
            <a:r>
              <a:rPr lang="en-US" sz="1100">
                <a:solidFill>
                  <a:srgbClr val="0000FF"/>
                </a:solidFill>
                <a:latin typeface="Consolas" panose="020B0609020204030204" pitchFamily="49" charset="0"/>
              </a:rPr>
              <a:t>  foreach </a:t>
            </a:r>
            <a:r>
              <a:rPr lang="en-US" sz="1100">
                <a:solidFill>
                  <a:srgbClr val="000000"/>
                </a:solidFill>
                <a:latin typeface="Consolas" panose="020B0609020204030204" pitchFamily="49" charset="0"/>
              </a:rPr>
              <a:t>(</a:t>
            </a:r>
            <a:r>
              <a:rPr lang="en-US" sz="1100">
                <a:solidFill>
                  <a:srgbClr val="0000FF"/>
                </a:solidFill>
                <a:latin typeface="Consolas" panose="020B0609020204030204" pitchFamily="49" charset="0"/>
              </a:rPr>
              <a:t>var</a:t>
            </a:r>
            <a:r>
              <a:rPr lang="en-US" sz="1100">
                <a:solidFill>
                  <a:srgbClr val="000000"/>
                </a:solidFill>
                <a:latin typeface="Consolas" panose="020B0609020204030204" pitchFamily="49" charset="0"/>
              </a:rPr>
              <a:t> (prefix, nexthops) </a:t>
            </a:r>
            <a:r>
              <a:rPr lang="en-US" sz="1100">
                <a:solidFill>
                  <a:srgbClr val="0000FF"/>
                </a:solidFill>
                <a:latin typeface="Consolas" panose="020B0609020204030204" pitchFamily="49" charset="0"/>
              </a:rPr>
              <a:t>in this</a:t>
            </a:r>
            <a:r>
              <a:rPr lang="en-US" sz="1100">
                <a:solidFill>
                  <a:srgbClr val="000000"/>
                </a:solidFill>
                <a:latin typeface="Consolas" panose="020B0609020204030204" pitchFamily="49" charset="0"/>
              </a:rPr>
              <a:t>.expectedNextHops[d]) {</a:t>
            </a:r>
          </a:p>
          <a:p>
            <a:r>
              <a:rPr lang="en-US" sz="1100">
                <a:solidFill>
                  <a:srgbClr val="0000FF"/>
                </a:solidFill>
                <a:latin typeface="Consolas" panose="020B0609020204030204" pitchFamily="49" charset="0"/>
              </a:rPr>
              <a:t>    if </a:t>
            </a:r>
            <a:r>
              <a:rPr lang="en-US" sz="1100">
                <a:solidFill>
                  <a:srgbClr val="000000"/>
                </a:solidFill>
                <a:latin typeface="Consolas" panose="020B0609020204030204" pitchFamily="49" charset="0"/>
              </a:rPr>
              <a:t>(prefix == </a:t>
            </a:r>
            <a:r>
              <a:rPr lang="en-US" sz="1100">
                <a:solidFill>
                  <a:srgbClr val="C00000"/>
                </a:solidFill>
                <a:latin typeface="Consolas" panose="020B0609020204030204" pitchFamily="49" charset="0"/>
              </a:rPr>
              <a:t>"0.0.0.0/0"</a:t>
            </a:r>
            <a:r>
              <a:rPr lang="en-US" sz="1100">
                <a:solidFill>
                  <a:srgbClr val="000000"/>
                </a:solidFill>
                <a:latin typeface="Consolas" panose="020B0609020204030204" pitchFamily="49" charset="0"/>
              </a:rPr>
              <a:t>) {</a:t>
            </a:r>
          </a:p>
          <a:p>
            <a:r>
              <a:rPr lang="en-US" sz="1100">
                <a:solidFill>
                  <a:srgbClr val="0000FF"/>
                </a:solidFill>
                <a:latin typeface="Consolas" panose="020B0609020204030204" pitchFamily="49" charset="0"/>
              </a:rPr>
              <a:t>      var</a:t>
            </a:r>
            <a:r>
              <a:rPr lang="en-US" sz="1100">
                <a:solidFill>
                  <a:srgbClr val="000000"/>
                </a:solidFill>
                <a:latin typeface="Consolas" panose="020B0609020204030204" pitchFamily="49" charset="0"/>
              </a:rPr>
              <a:t> rule = d.Fib.GetEntry(prefix);</a:t>
            </a:r>
          </a:p>
          <a:p>
            <a:r>
              <a:rPr lang="en-US" sz="1100">
                <a:solidFill>
                  <a:schemeClr val="accent3">
                    <a:lumMod val="75000"/>
                  </a:schemeClr>
                </a:solidFill>
                <a:latin typeface="Consolas" panose="020B0609020204030204" pitchFamily="49" charset="0"/>
              </a:rPr>
              <a:t>      Assert</a:t>
            </a:r>
            <a:r>
              <a:rPr lang="en-US" sz="1100">
                <a:solidFill>
                  <a:srgbClr val="000000"/>
                </a:solidFill>
                <a:latin typeface="Consolas" panose="020B0609020204030204" pitchFamily="49" charset="0"/>
              </a:rPr>
              <a:t>.</a:t>
            </a:r>
            <a:r>
              <a:rPr lang="en-US" sz="1100">
                <a:solidFill>
                  <a:srgbClr val="825700"/>
                </a:solidFill>
                <a:latin typeface="Consolas" panose="020B0609020204030204" pitchFamily="49" charset="0"/>
              </a:rPr>
              <a:t>AreNotEqual</a:t>
            </a:r>
            <a:r>
              <a:rPr lang="en-US" sz="1100">
                <a:solidFill>
                  <a:srgbClr val="000000"/>
                </a:solidFill>
                <a:latin typeface="Consolas" panose="020B0609020204030204" pitchFamily="49" charset="0"/>
              </a:rPr>
              <a:t>(rule, </a:t>
            </a:r>
            <a:r>
              <a:rPr lang="en-US" sz="1100">
                <a:solidFill>
                  <a:srgbClr val="0000FF"/>
                </a:solidFill>
                <a:latin typeface="Consolas" panose="020B0609020204030204" pitchFamily="49" charset="0"/>
              </a:rPr>
              <a:t>null</a:t>
            </a:r>
            <a:r>
              <a:rPr lang="en-US" sz="1100">
                <a:solidFill>
                  <a:srgbClr val="000000"/>
                </a:solidFill>
                <a:latin typeface="Consolas" panose="020B0609020204030204" pitchFamily="49" charset="0"/>
              </a:rPr>
              <a:t>);</a:t>
            </a:r>
          </a:p>
          <a:p>
            <a:r>
              <a:rPr lang="en-US" sz="1100">
                <a:solidFill>
                  <a:schemeClr val="accent3">
                    <a:lumMod val="75000"/>
                  </a:schemeClr>
                </a:solidFill>
                <a:latin typeface="Consolas" panose="020B0609020204030204" pitchFamily="49" charset="0"/>
              </a:rPr>
              <a:t>      Assert</a:t>
            </a:r>
            <a:r>
              <a:rPr lang="en-US" sz="1100">
                <a:solidFill>
                  <a:srgbClr val="000000"/>
                </a:solidFill>
                <a:latin typeface="Consolas" panose="020B0609020204030204" pitchFamily="49" charset="0"/>
              </a:rPr>
              <a:t>.</a:t>
            </a:r>
            <a:r>
              <a:rPr lang="en-US" sz="1100">
                <a:solidFill>
                  <a:srgbClr val="825700"/>
                </a:solidFill>
                <a:latin typeface="Consolas" panose="020B0609020204030204" pitchFamily="49" charset="0"/>
              </a:rPr>
              <a:t>AreEqual</a:t>
            </a:r>
            <a:r>
              <a:rPr lang="en-US" sz="1100">
                <a:solidFill>
                  <a:srgbClr val="000000"/>
                </a:solidFill>
                <a:latin typeface="Consolas" panose="020B0609020204030204" pitchFamily="49" charset="0"/>
              </a:rPr>
              <a:t>(nexthops, rule.Interfaces);</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else </a:t>
            </a:r>
            <a:r>
              <a:rPr lang="en-US" sz="1100">
                <a:solidFill>
                  <a:srgbClr val="000000"/>
                </a:solidFill>
                <a:latin typeface="Consolas" panose="020B0609020204030204" pitchFamily="49" charset="0"/>
              </a:rPr>
              <a:t>{</a:t>
            </a:r>
          </a:p>
          <a:p>
            <a:r>
              <a:rPr lang="en-US" sz="1100">
                <a:solidFill>
                  <a:schemeClr val="accent3">
                    <a:lumMod val="75000"/>
                  </a:schemeClr>
                </a:solidFill>
                <a:latin typeface="Consolas" panose="020B0609020204030204" pitchFamily="49" charset="0"/>
              </a:rPr>
              <a:t>      Assert</a:t>
            </a:r>
            <a:r>
              <a:rPr lang="en-US" sz="1100">
                <a:solidFill>
                  <a:srgbClr val="000000"/>
                </a:solidFill>
                <a:latin typeface="Consolas" panose="020B0609020204030204" pitchFamily="49" charset="0"/>
              </a:rPr>
              <a:t>.</a:t>
            </a:r>
            <a:r>
              <a:rPr lang="en-US" sz="1100">
                <a:solidFill>
                  <a:srgbClr val="825700"/>
                </a:solidFill>
                <a:latin typeface="Consolas" panose="020B0609020204030204" pitchFamily="49" charset="0"/>
              </a:rPr>
              <a:t>AllPackets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a:solidFill>
                  <a:srgbClr val="825700"/>
                </a:solidFill>
                <a:latin typeface="Consolas" panose="020B0609020204030204" pitchFamily="49" charset="0"/>
              </a:rPr>
              <a:t>If</a:t>
            </a:r>
            <a:r>
              <a:rPr lang="en-US" sz="1100">
                <a:solidFill>
                  <a:srgbClr val="000000"/>
                </a:solidFill>
                <a:latin typeface="Consolas" panose="020B0609020204030204" pitchFamily="49" charset="0"/>
              </a:rPr>
              <a:t>(</a:t>
            </a:r>
            <a:r>
              <a:rPr lang="en-US" sz="1100">
                <a:solidFill>
                  <a:srgbClr val="825700"/>
                </a:solidFill>
                <a:latin typeface="Consolas" panose="020B0609020204030204" pitchFamily="49" charset="0"/>
              </a:rPr>
              <a:t>ContainedBy</a:t>
            </a:r>
            <a:r>
              <a:rPr lang="en-US" sz="1100">
                <a:solidFill>
                  <a:srgbClr val="000000"/>
                </a:solidFill>
                <a:latin typeface="Consolas" panose="020B0609020204030204" pitchFamily="49" charset="0"/>
              </a:rPr>
              <a:t>(prefix),</a:t>
            </a:r>
          </a:p>
          <a:p>
            <a:r>
              <a:rPr lang="en-US" sz="1100">
                <a:solidFill>
                  <a:srgbClr val="000000"/>
                </a:solidFill>
                <a:latin typeface="Consolas" panose="020B0609020204030204" pitchFamily="49" charset="0"/>
              </a:rPr>
              <a:t>         </a:t>
            </a:r>
            <a:r>
              <a:rPr lang="en-US" sz="1100">
                <a:solidFill>
                  <a:srgbClr val="825700"/>
                </a:solidFill>
                <a:latin typeface="Consolas" panose="020B0609020204030204" pitchFamily="49" charset="0"/>
              </a:rPr>
              <a:t>NextHops</a:t>
            </a:r>
            <a:r>
              <a:rPr lang="en-US" sz="1100">
                <a:solidFill>
                  <a:srgbClr val="000000"/>
                </a:solidFill>
                <a:latin typeface="Consolas" panose="020B0609020204030204" pitchFamily="49" charset="0"/>
              </a:rPr>
              <a:t>(d, hops =&gt; nexthops.SetEquals(hops))));</a:t>
            </a:r>
          </a:p>
          <a:p>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a:t>
            </a:r>
          </a:p>
        </p:txBody>
      </p:sp>
      <p:cxnSp>
        <p:nvCxnSpPr>
          <p:cNvPr id="188" name="Straight Connector 187">
            <a:extLst>
              <a:ext uri="{FF2B5EF4-FFF2-40B4-BE49-F238E27FC236}">
                <a16:creationId xmlns:a16="http://schemas.microsoft.com/office/drawing/2014/main" id="{11C27AFE-711B-DF47-902C-5A66EC6ADA22}"/>
              </a:ext>
            </a:extLst>
          </p:cNvPr>
          <p:cNvCxnSpPr>
            <a:cxnSpLocks/>
          </p:cNvCxnSpPr>
          <p:nvPr/>
        </p:nvCxnSpPr>
        <p:spPr>
          <a:xfrm flipH="1">
            <a:off x="8068743" y="1851444"/>
            <a:ext cx="615238" cy="588876"/>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34C353A7-DDF9-E2A1-144A-2B55BD298AB2}"/>
              </a:ext>
            </a:extLst>
          </p:cNvPr>
          <p:cNvSpPr txBox="1"/>
          <p:nvPr/>
        </p:nvSpPr>
        <p:spPr>
          <a:xfrm>
            <a:off x="8376362" y="988359"/>
            <a:ext cx="2844690" cy="861774"/>
          </a:xfrm>
          <a:prstGeom prst="rect">
            <a:avLst/>
          </a:prstGeom>
          <a:noFill/>
        </p:spPr>
        <p:txBody>
          <a:bodyPr wrap="none" rtlCol="0">
            <a:spAutoFit/>
          </a:bodyPr>
          <a:lstStyle/>
          <a:p>
            <a:r>
              <a:rPr lang="en-US">
                <a:solidFill>
                  <a:schemeClr val="accent6"/>
                </a:solidFill>
              </a:rPr>
              <a:t>Initialization</a:t>
            </a:r>
          </a:p>
          <a:p>
            <a:r>
              <a:rPr lang="en-US" sz="1600">
                <a:latin typeface="+mj-lt"/>
              </a:rPr>
              <a:t>Precompute expected next hops</a:t>
            </a:r>
          </a:p>
          <a:p>
            <a:r>
              <a:rPr lang="en-US" sz="1600">
                <a:latin typeface="+mj-lt"/>
              </a:rPr>
              <a:t>For each device in the network</a:t>
            </a:r>
          </a:p>
        </p:txBody>
      </p:sp>
      <p:sp>
        <p:nvSpPr>
          <p:cNvPr id="190" name="TextBox 189">
            <a:extLst>
              <a:ext uri="{FF2B5EF4-FFF2-40B4-BE49-F238E27FC236}">
                <a16:creationId xmlns:a16="http://schemas.microsoft.com/office/drawing/2014/main" id="{37FE2A49-AB40-280F-A823-E052C7964461}"/>
              </a:ext>
            </a:extLst>
          </p:cNvPr>
          <p:cNvSpPr txBox="1"/>
          <p:nvPr/>
        </p:nvSpPr>
        <p:spPr>
          <a:xfrm>
            <a:off x="7185328" y="5513952"/>
            <a:ext cx="2681760" cy="861774"/>
          </a:xfrm>
          <a:prstGeom prst="rect">
            <a:avLst/>
          </a:prstGeom>
          <a:noFill/>
        </p:spPr>
        <p:txBody>
          <a:bodyPr wrap="none" rtlCol="0">
            <a:spAutoFit/>
          </a:bodyPr>
          <a:lstStyle/>
          <a:p>
            <a:r>
              <a:rPr lang="en-US">
                <a:solidFill>
                  <a:schemeClr val="accent6"/>
                </a:solidFill>
              </a:rPr>
              <a:t>Verification</a:t>
            </a:r>
          </a:p>
          <a:p>
            <a:r>
              <a:rPr lang="en-US" sz="1600">
                <a:latin typeface="+mj-lt"/>
              </a:rPr>
              <a:t>Check that all possible packets</a:t>
            </a:r>
          </a:p>
          <a:p>
            <a:r>
              <a:rPr lang="en-US" sz="1600">
                <a:latin typeface="+mj-lt"/>
              </a:rPr>
              <a:t>are forwarded correctly.</a:t>
            </a:r>
          </a:p>
        </p:txBody>
      </p:sp>
      <p:cxnSp>
        <p:nvCxnSpPr>
          <p:cNvPr id="191" name="Straight Connector 190">
            <a:extLst>
              <a:ext uri="{FF2B5EF4-FFF2-40B4-BE49-F238E27FC236}">
                <a16:creationId xmlns:a16="http://schemas.microsoft.com/office/drawing/2014/main" id="{CCAD6416-88EA-FACB-527D-702DC1905289}"/>
              </a:ext>
            </a:extLst>
          </p:cNvPr>
          <p:cNvCxnSpPr>
            <a:cxnSpLocks/>
          </p:cNvCxnSpPr>
          <p:nvPr/>
        </p:nvCxnSpPr>
        <p:spPr>
          <a:xfrm flipH="1" flipV="1">
            <a:off x="6194440" y="4928056"/>
            <a:ext cx="826202" cy="61022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A3D92B1-3161-D7BD-DE33-6744D5042317}"/>
              </a:ext>
            </a:extLst>
          </p:cNvPr>
          <p:cNvCxnSpPr>
            <a:cxnSpLocks/>
            <a:stCxn id="193" idx="1"/>
          </p:cNvCxnSpPr>
          <p:nvPr/>
        </p:nvCxnSpPr>
        <p:spPr>
          <a:xfrm flipH="1">
            <a:off x="7717056" y="2726416"/>
            <a:ext cx="2077203" cy="197221"/>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3804588F-1CB0-63F6-57F9-13EDF5B3993A}"/>
              </a:ext>
            </a:extLst>
          </p:cNvPr>
          <p:cNvSpPr txBox="1"/>
          <p:nvPr/>
        </p:nvSpPr>
        <p:spPr>
          <a:xfrm>
            <a:off x="9794259" y="2295529"/>
            <a:ext cx="1929503" cy="861774"/>
          </a:xfrm>
          <a:prstGeom prst="rect">
            <a:avLst/>
          </a:prstGeom>
          <a:noFill/>
        </p:spPr>
        <p:txBody>
          <a:bodyPr wrap="none" rtlCol="0">
            <a:spAutoFit/>
          </a:bodyPr>
          <a:lstStyle/>
          <a:p>
            <a:r>
              <a:rPr lang="en-US">
                <a:solidFill>
                  <a:schemeClr val="accent6"/>
                </a:solidFill>
              </a:rPr>
              <a:t>Local scope</a:t>
            </a:r>
          </a:p>
          <a:p>
            <a:r>
              <a:rPr lang="en-US" sz="1600">
                <a:latin typeface="+mj-lt"/>
              </a:rPr>
              <a:t>Check each device</a:t>
            </a:r>
          </a:p>
          <a:p>
            <a:r>
              <a:rPr lang="en-US" sz="1600">
                <a:latin typeface="+mj-lt"/>
              </a:rPr>
              <a:t>separately, in parallel</a:t>
            </a:r>
          </a:p>
        </p:txBody>
      </p:sp>
      <p:grpSp>
        <p:nvGrpSpPr>
          <p:cNvPr id="194" name="Group 193">
            <a:extLst>
              <a:ext uri="{FF2B5EF4-FFF2-40B4-BE49-F238E27FC236}">
                <a16:creationId xmlns:a16="http://schemas.microsoft.com/office/drawing/2014/main" id="{D82D2745-8E46-21F6-2B7F-48F48FA2C9B2}"/>
              </a:ext>
            </a:extLst>
          </p:cNvPr>
          <p:cNvGrpSpPr/>
          <p:nvPr/>
        </p:nvGrpSpPr>
        <p:grpSpPr>
          <a:xfrm>
            <a:off x="386533" y="2231507"/>
            <a:ext cx="3830993" cy="2335950"/>
            <a:chOff x="7937244" y="4814289"/>
            <a:chExt cx="2858875" cy="1564983"/>
          </a:xfrm>
        </p:grpSpPr>
        <p:sp>
          <p:nvSpPr>
            <p:cNvPr id="195" name="Rectangle 194">
              <a:extLst>
                <a:ext uri="{FF2B5EF4-FFF2-40B4-BE49-F238E27FC236}">
                  <a16:creationId xmlns:a16="http://schemas.microsoft.com/office/drawing/2014/main" id="{14470F10-3BE7-B04A-B1B1-680C02841605}"/>
                </a:ext>
              </a:extLst>
            </p:cNvPr>
            <p:cNvSpPr/>
            <p:nvPr/>
          </p:nvSpPr>
          <p:spPr>
            <a:xfrm>
              <a:off x="8534666"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sp>
          <p:nvSpPr>
            <p:cNvPr id="196" name="Rectangle 195">
              <a:extLst>
                <a:ext uri="{FF2B5EF4-FFF2-40B4-BE49-F238E27FC236}">
                  <a16:creationId xmlns:a16="http://schemas.microsoft.com/office/drawing/2014/main" id="{1E826D1E-7A97-CF45-CD13-98FE8319CD73}"/>
                </a:ext>
              </a:extLst>
            </p:cNvPr>
            <p:cNvSpPr/>
            <p:nvPr/>
          </p:nvSpPr>
          <p:spPr>
            <a:xfrm>
              <a:off x="8741435"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cxnSp>
          <p:nvCxnSpPr>
            <p:cNvPr id="197" name="Straight Connector 196">
              <a:extLst>
                <a:ext uri="{FF2B5EF4-FFF2-40B4-BE49-F238E27FC236}">
                  <a16:creationId xmlns:a16="http://schemas.microsoft.com/office/drawing/2014/main" id="{4656300B-7202-4C88-98E1-5B348BF25806}"/>
                </a:ext>
              </a:extLst>
            </p:cNvPr>
            <p:cNvCxnSpPr>
              <a:stCxn id="214" idx="0"/>
              <a:endCxn id="195" idx="2"/>
            </p:cNvCxnSpPr>
            <p:nvPr/>
          </p:nvCxnSpPr>
          <p:spPr>
            <a:xfrm flipV="1">
              <a:off x="8168444" y="5269574"/>
              <a:ext cx="439798" cy="301059"/>
            </a:xfrm>
            <a:prstGeom prst="line">
              <a:avLst/>
            </a:prstGeom>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AA1ACC69-CE89-A812-0EE1-1615BA39D585}"/>
                </a:ext>
              </a:extLst>
            </p:cNvPr>
            <p:cNvCxnSpPr>
              <a:stCxn id="214" idx="0"/>
              <a:endCxn id="196" idx="2"/>
            </p:cNvCxnSpPr>
            <p:nvPr/>
          </p:nvCxnSpPr>
          <p:spPr>
            <a:xfrm flipV="1">
              <a:off x="8168444" y="5269574"/>
              <a:ext cx="646566" cy="301059"/>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417508B0-4179-FBB5-F516-BE409FCA1DA2}"/>
                </a:ext>
              </a:extLst>
            </p:cNvPr>
            <p:cNvCxnSpPr>
              <a:stCxn id="215" idx="0"/>
              <a:endCxn id="212" idx="2"/>
            </p:cNvCxnSpPr>
            <p:nvPr/>
          </p:nvCxnSpPr>
          <p:spPr>
            <a:xfrm flipV="1">
              <a:off x="8773652" y="5269574"/>
              <a:ext cx="1109573" cy="301059"/>
            </a:xfrm>
            <a:prstGeom prst="line">
              <a:avLst/>
            </a:prstGeom>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912D03E8-5651-04FB-B453-74884E7D3DA4}"/>
                </a:ext>
              </a:extLst>
            </p:cNvPr>
            <p:cNvCxnSpPr>
              <a:stCxn id="215" idx="0"/>
              <a:endCxn id="211" idx="2"/>
            </p:cNvCxnSpPr>
            <p:nvPr/>
          </p:nvCxnSpPr>
          <p:spPr>
            <a:xfrm flipV="1">
              <a:off x="8773652" y="5269574"/>
              <a:ext cx="902804" cy="301059"/>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653826F6-C0F7-4333-6A99-95F004EB2D4E}"/>
                </a:ext>
              </a:extLst>
            </p:cNvPr>
            <p:cNvCxnSpPr>
              <a:stCxn id="216" idx="0"/>
              <a:endCxn id="211" idx="2"/>
            </p:cNvCxnSpPr>
            <p:nvPr/>
          </p:nvCxnSpPr>
          <p:spPr>
            <a:xfrm flipV="1">
              <a:off x="8609437" y="5269574"/>
              <a:ext cx="1067018" cy="301059"/>
            </a:xfrm>
            <a:prstGeom prst="line">
              <a:avLst/>
            </a:prstGeom>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98B4B6B8-8C97-6797-4596-373AB6430BD9}"/>
                </a:ext>
              </a:extLst>
            </p:cNvPr>
            <p:cNvCxnSpPr>
              <a:stCxn id="216" idx="0"/>
              <a:endCxn id="212" idx="2"/>
            </p:cNvCxnSpPr>
            <p:nvPr/>
          </p:nvCxnSpPr>
          <p:spPr>
            <a:xfrm flipV="1">
              <a:off x="8609438" y="5269574"/>
              <a:ext cx="1273786" cy="301059"/>
            </a:xfrm>
            <a:prstGeom prst="line">
              <a:avLst/>
            </a:prstGeom>
          </p:spPr>
          <p:style>
            <a:lnRef idx="1">
              <a:schemeClr val="dk1"/>
            </a:lnRef>
            <a:fillRef idx="0">
              <a:schemeClr val="dk1"/>
            </a:fillRef>
            <a:effectRef idx="0">
              <a:schemeClr val="dk1"/>
            </a:effectRef>
            <a:fontRef idx="minor">
              <a:schemeClr val="tx1"/>
            </a:fontRef>
          </p:style>
        </p:cxnSp>
        <p:sp>
          <p:nvSpPr>
            <p:cNvPr id="203" name="Rectangle 202">
              <a:extLst>
                <a:ext uri="{FF2B5EF4-FFF2-40B4-BE49-F238E27FC236}">
                  <a16:creationId xmlns:a16="http://schemas.microsoft.com/office/drawing/2014/main" id="{1CBFDF7C-DF2E-B31B-C2C7-7F5CA00C9B00}"/>
                </a:ext>
              </a:extLst>
            </p:cNvPr>
            <p:cNvSpPr/>
            <p:nvPr/>
          </p:nvSpPr>
          <p:spPr>
            <a:xfrm>
              <a:off x="9154973"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cxnSp>
          <p:nvCxnSpPr>
            <p:cNvPr id="204" name="Straight Connector 203">
              <a:extLst>
                <a:ext uri="{FF2B5EF4-FFF2-40B4-BE49-F238E27FC236}">
                  <a16:creationId xmlns:a16="http://schemas.microsoft.com/office/drawing/2014/main" id="{BDD03E49-B606-5D61-5BA5-ECFCEFD0F9D2}"/>
                </a:ext>
              </a:extLst>
            </p:cNvPr>
            <p:cNvCxnSpPr>
              <a:stCxn id="214" idx="0"/>
              <a:endCxn id="203" idx="2"/>
            </p:cNvCxnSpPr>
            <p:nvPr/>
          </p:nvCxnSpPr>
          <p:spPr>
            <a:xfrm flipV="1">
              <a:off x="8168444" y="5269574"/>
              <a:ext cx="1060104" cy="301059"/>
            </a:xfrm>
            <a:prstGeom prst="line">
              <a:avLst/>
            </a:prstGeom>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AAF19796-4592-464A-C6F0-EEAD794666B8}"/>
                </a:ext>
              </a:extLst>
            </p:cNvPr>
            <p:cNvCxnSpPr>
              <a:stCxn id="215" idx="0"/>
              <a:endCxn id="213" idx="2"/>
            </p:cNvCxnSpPr>
            <p:nvPr/>
          </p:nvCxnSpPr>
          <p:spPr>
            <a:xfrm flipV="1">
              <a:off x="8773652" y="5269574"/>
              <a:ext cx="1523111" cy="301059"/>
            </a:xfrm>
            <a:prstGeom prst="line">
              <a:avLst/>
            </a:prstGeom>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760B2C78-4B76-BF2D-1AFF-D4B4E4FE29CA}"/>
                </a:ext>
              </a:extLst>
            </p:cNvPr>
            <p:cNvCxnSpPr>
              <a:stCxn id="216" idx="0"/>
              <a:endCxn id="213" idx="2"/>
            </p:cNvCxnSpPr>
            <p:nvPr/>
          </p:nvCxnSpPr>
          <p:spPr>
            <a:xfrm flipV="1">
              <a:off x="8609437" y="5269574"/>
              <a:ext cx="1687324" cy="301059"/>
            </a:xfrm>
            <a:prstGeom prst="line">
              <a:avLst/>
            </a:prstGeom>
          </p:spPr>
          <p:style>
            <a:lnRef idx="1">
              <a:schemeClr val="dk1"/>
            </a:lnRef>
            <a:fillRef idx="0">
              <a:schemeClr val="dk1"/>
            </a:fillRef>
            <a:effectRef idx="0">
              <a:schemeClr val="dk1"/>
            </a:effectRef>
            <a:fontRef idx="minor">
              <a:schemeClr val="tx1"/>
            </a:fontRef>
          </p:style>
        </p:cxnSp>
        <p:sp>
          <p:nvSpPr>
            <p:cNvPr id="207" name="Rectangle 206">
              <a:extLst>
                <a:ext uri="{FF2B5EF4-FFF2-40B4-BE49-F238E27FC236}">
                  <a16:creationId xmlns:a16="http://schemas.microsoft.com/office/drawing/2014/main" id="{F87EF280-6EEB-77E1-D3AF-15F6E324102A}"/>
                </a:ext>
              </a:extLst>
            </p:cNvPr>
            <p:cNvSpPr/>
            <p:nvPr/>
          </p:nvSpPr>
          <p:spPr>
            <a:xfrm>
              <a:off x="9076399" y="4814289"/>
              <a:ext cx="120666" cy="99071"/>
            </a:xfrm>
            <a:prstGeom prst="rect">
              <a:avLst/>
            </a:prstGeom>
            <a:solidFill>
              <a:srgbClr val="C00000"/>
            </a:solidFill>
            <a:ln>
              <a:noFill/>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1000" b="1"/>
            </a:p>
          </p:txBody>
        </p:sp>
        <p:sp>
          <p:nvSpPr>
            <p:cNvPr id="208" name="Rectangle 207">
              <a:extLst>
                <a:ext uri="{FF2B5EF4-FFF2-40B4-BE49-F238E27FC236}">
                  <a16:creationId xmlns:a16="http://schemas.microsoft.com/office/drawing/2014/main" id="{2B1E2049-1282-3CF8-065B-8DE0EECE792B}"/>
                </a:ext>
              </a:extLst>
            </p:cNvPr>
            <p:cNvSpPr/>
            <p:nvPr/>
          </p:nvSpPr>
          <p:spPr>
            <a:xfrm>
              <a:off x="9283168" y="4814289"/>
              <a:ext cx="120666" cy="99071"/>
            </a:xfrm>
            <a:prstGeom prst="rect">
              <a:avLst/>
            </a:prstGeom>
            <a:solidFill>
              <a:srgbClr val="C00000"/>
            </a:solidFill>
            <a:ln>
              <a:noFill/>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1000" b="1"/>
            </a:p>
          </p:txBody>
        </p:sp>
        <p:sp>
          <p:nvSpPr>
            <p:cNvPr id="209" name="Rectangle 208">
              <a:extLst>
                <a:ext uri="{FF2B5EF4-FFF2-40B4-BE49-F238E27FC236}">
                  <a16:creationId xmlns:a16="http://schemas.microsoft.com/office/drawing/2014/main" id="{DE70AE3B-C68A-B63D-F984-7A08780DD4F1}"/>
                </a:ext>
              </a:extLst>
            </p:cNvPr>
            <p:cNvSpPr/>
            <p:nvPr/>
          </p:nvSpPr>
          <p:spPr>
            <a:xfrm>
              <a:off x="9489937" y="4814289"/>
              <a:ext cx="120666" cy="99071"/>
            </a:xfrm>
            <a:prstGeom prst="rect">
              <a:avLst/>
            </a:prstGeom>
            <a:solidFill>
              <a:srgbClr val="C00000"/>
            </a:solidFill>
            <a:ln>
              <a:noFill/>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1000" b="1"/>
            </a:p>
          </p:txBody>
        </p:sp>
        <p:sp>
          <p:nvSpPr>
            <p:cNvPr id="210" name="Rectangle 209">
              <a:extLst>
                <a:ext uri="{FF2B5EF4-FFF2-40B4-BE49-F238E27FC236}">
                  <a16:creationId xmlns:a16="http://schemas.microsoft.com/office/drawing/2014/main" id="{E5F43C92-C10A-2F53-1452-50AC77EBD0E6}"/>
                </a:ext>
              </a:extLst>
            </p:cNvPr>
            <p:cNvSpPr/>
            <p:nvPr/>
          </p:nvSpPr>
          <p:spPr>
            <a:xfrm>
              <a:off x="9696706" y="4814289"/>
              <a:ext cx="120666" cy="99071"/>
            </a:xfrm>
            <a:prstGeom prst="rect">
              <a:avLst/>
            </a:prstGeom>
            <a:solidFill>
              <a:srgbClr val="C00000"/>
            </a:solidFill>
            <a:ln>
              <a:noFill/>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1000" b="1"/>
            </a:p>
          </p:txBody>
        </p:sp>
        <p:sp>
          <p:nvSpPr>
            <p:cNvPr id="211" name="Rectangle 210">
              <a:extLst>
                <a:ext uri="{FF2B5EF4-FFF2-40B4-BE49-F238E27FC236}">
                  <a16:creationId xmlns:a16="http://schemas.microsoft.com/office/drawing/2014/main" id="{47B9B0F0-3564-82BA-98F3-E636A0307011}"/>
                </a:ext>
              </a:extLst>
            </p:cNvPr>
            <p:cNvSpPr/>
            <p:nvPr/>
          </p:nvSpPr>
          <p:spPr>
            <a:xfrm>
              <a:off x="9602880"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sp>
          <p:nvSpPr>
            <p:cNvPr id="212" name="Rectangle 211">
              <a:extLst>
                <a:ext uri="{FF2B5EF4-FFF2-40B4-BE49-F238E27FC236}">
                  <a16:creationId xmlns:a16="http://schemas.microsoft.com/office/drawing/2014/main" id="{32BE8639-1B07-1F10-0D69-ECA90441DF56}"/>
                </a:ext>
              </a:extLst>
            </p:cNvPr>
            <p:cNvSpPr/>
            <p:nvPr/>
          </p:nvSpPr>
          <p:spPr>
            <a:xfrm>
              <a:off x="9809648"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sp>
          <p:nvSpPr>
            <p:cNvPr id="213" name="Rectangle 212">
              <a:extLst>
                <a:ext uri="{FF2B5EF4-FFF2-40B4-BE49-F238E27FC236}">
                  <a16:creationId xmlns:a16="http://schemas.microsoft.com/office/drawing/2014/main" id="{75BCC00D-B1B0-E0F7-CC8C-AD6A48FC9306}"/>
                </a:ext>
              </a:extLst>
            </p:cNvPr>
            <p:cNvSpPr/>
            <p:nvPr/>
          </p:nvSpPr>
          <p:spPr>
            <a:xfrm>
              <a:off x="10223186" y="5170503"/>
              <a:ext cx="147151" cy="99071"/>
            </a:xfrm>
            <a:prstGeom prst="rect">
              <a:avLst/>
            </a:prstGeom>
            <a:solidFill>
              <a:srgbClr val="F27824"/>
            </a:solidFill>
            <a:ln>
              <a:noFill/>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00" b="1"/>
            </a:p>
          </p:txBody>
        </p:sp>
        <p:sp>
          <p:nvSpPr>
            <p:cNvPr id="214" name="Rectangle 213">
              <a:extLst>
                <a:ext uri="{FF2B5EF4-FFF2-40B4-BE49-F238E27FC236}">
                  <a16:creationId xmlns:a16="http://schemas.microsoft.com/office/drawing/2014/main" id="{9DBB375E-9E32-C0E2-5414-4272C6CA9157}"/>
                </a:ext>
              </a:extLst>
            </p:cNvPr>
            <p:cNvSpPr/>
            <p:nvPr/>
          </p:nvSpPr>
          <p:spPr>
            <a:xfrm>
              <a:off x="8098918" y="5570633"/>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15" name="Rectangle 214">
              <a:extLst>
                <a:ext uri="{FF2B5EF4-FFF2-40B4-BE49-F238E27FC236}">
                  <a16:creationId xmlns:a16="http://schemas.microsoft.com/office/drawing/2014/main" id="{FACEE3E4-F646-FEA2-B680-4AB80C0B7C95}"/>
                </a:ext>
              </a:extLst>
            </p:cNvPr>
            <p:cNvSpPr/>
            <p:nvPr/>
          </p:nvSpPr>
          <p:spPr>
            <a:xfrm>
              <a:off x="8704126" y="5570633"/>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16" name="Rectangle 215">
              <a:extLst>
                <a:ext uri="{FF2B5EF4-FFF2-40B4-BE49-F238E27FC236}">
                  <a16:creationId xmlns:a16="http://schemas.microsoft.com/office/drawing/2014/main" id="{745C64B6-4C74-039D-BDB2-ACBAE98D9B2E}"/>
                </a:ext>
              </a:extLst>
            </p:cNvPr>
            <p:cNvSpPr/>
            <p:nvPr/>
          </p:nvSpPr>
          <p:spPr>
            <a:xfrm>
              <a:off x="8539912" y="5570633"/>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17" name="Rectangle 216">
              <a:extLst>
                <a:ext uri="{FF2B5EF4-FFF2-40B4-BE49-F238E27FC236}">
                  <a16:creationId xmlns:a16="http://schemas.microsoft.com/office/drawing/2014/main" id="{3954ABE2-DEA6-A252-A14A-8FF0C1424972}"/>
                </a:ext>
              </a:extLst>
            </p:cNvPr>
            <p:cNvSpPr/>
            <p:nvPr/>
          </p:nvSpPr>
          <p:spPr>
            <a:xfrm>
              <a:off x="8263133" y="5570633"/>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cxnSp>
          <p:nvCxnSpPr>
            <p:cNvPr id="218" name="Straight Connector 217">
              <a:extLst>
                <a:ext uri="{FF2B5EF4-FFF2-40B4-BE49-F238E27FC236}">
                  <a16:creationId xmlns:a16="http://schemas.microsoft.com/office/drawing/2014/main" id="{0ACBDACB-13E8-2F7F-FA30-899E02B3E7F7}"/>
                </a:ext>
              </a:extLst>
            </p:cNvPr>
            <p:cNvCxnSpPr>
              <a:stCxn id="217" idx="0"/>
              <a:endCxn id="203" idx="2"/>
            </p:cNvCxnSpPr>
            <p:nvPr/>
          </p:nvCxnSpPr>
          <p:spPr>
            <a:xfrm flipV="1">
              <a:off x="8332658" y="5269574"/>
              <a:ext cx="895890" cy="301059"/>
            </a:xfrm>
            <a:prstGeom prst="line">
              <a:avLst/>
            </a:prstGeom>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A092AE35-3D4E-FD58-3F18-65BBA4AD53C2}"/>
                </a:ext>
              </a:extLst>
            </p:cNvPr>
            <p:cNvCxnSpPr>
              <a:stCxn id="217" idx="0"/>
              <a:endCxn id="196" idx="2"/>
            </p:cNvCxnSpPr>
            <p:nvPr/>
          </p:nvCxnSpPr>
          <p:spPr>
            <a:xfrm flipV="1">
              <a:off x="8332658" y="5269574"/>
              <a:ext cx="482353" cy="301059"/>
            </a:xfrm>
            <a:prstGeom prst="line">
              <a:avLst/>
            </a:prstGeom>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127237DD-FBB2-3D9D-A763-8806112140EB}"/>
                </a:ext>
              </a:extLst>
            </p:cNvPr>
            <p:cNvCxnSpPr>
              <a:stCxn id="217" idx="0"/>
              <a:endCxn id="195" idx="2"/>
            </p:cNvCxnSpPr>
            <p:nvPr/>
          </p:nvCxnSpPr>
          <p:spPr>
            <a:xfrm flipV="1">
              <a:off x="8332658" y="5269574"/>
              <a:ext cx="275584" cy="301059"/>
            </a:xfrm>
            <a:prstGeom prst="line">
              <a:avLst/>
            </a:prstGeom>
          </p:spPr>
          <p:style>
            <a:lnRef idx="1">
              <a:schemeClr val="dk1"/>
            </a:lnRef>
            <a:fillRef idx="0">
              <a:schemeClr val="dk1"/>
            </a:fillRef>
            <a:effectRef idx="0">
              <a:schemeClr val="dk1"/>
            </a:effectRef>
            <a:fontRef idx="minor">
              <a:schemeClr val="tx1"/>
            </a:fontRef>
          </p:style>
        </p:cxnSp>
        <p:sp>
          <p:nvSpPr>
            <p:cNvPr id="221" name="Rounded Rectangle 107">
              <a:extLst>
                <a:ext uri="{FF2B5EF4-FFF2-40B4-BE49-F238E27FC236}">
                  <a16:creationId xmlns:a16="http://schemas.microsoft.com/office/drawing/2014/main" id="{819C2C50-C946-969A-5A3F-CAA40D13897C}"/>
                </a:ext>
              </a:extLst>
            </p:cNvPr>
            <p:cNvSpPr/>
            <p:nvPr/>
          </p:nvSpPr>
          <p:spPr>
            <a:xfrm>
              <a:off x="8505626" y="5129219"/>
              <a:ext cx="825856" cy="183012"/>
            </a:xfrm>
            <a:prstGeom prst="roundRect">
              <a:avLst/>
            </a:prstGeom>
            <a:noFill/>
            <a:ln>
              <a:solidFill>
                <a:srgbClr val="F48139"/>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2" name="Rounded Rectangle 108">
              <a:extLst>
                <a:ext uri="{FF2B5EF4-FFF2-40B4-BE49-F238E27FC236}">
                  <a16:creationId xmlns:a16="http://schemas.microsoft.com/office/drawing/2014/main" id="{F5012832-C5B7-1462-054A-7097C017B18C}"/>
                </a:ext>
              </a:extLst>
            </p:cNvPr>
            <p:cNvSpPr/>
            <p:nvPr/>
          </p:nvSpPr>
          <p:spPr>
            <a:xfrm>
              <a:off x="9574338" y="5122632"/>
              <a:ext cx="825856" cy="183012"/>
            </a:xfrm>
            <a:prstGeom prst="roundRect">
              <a:avLst/>
            </a:prstGeom>
            <a:noFill/>
            <a:ln>
              <a:solidFill>
                <a:srgbClr val="F48139"/>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23" name="Straight Connector 222">
              <a:extLst>
                <a:ext uri="{FF2B5EF4-FFF2-40B4-BE49-F238E27FC236}">
                  <a16:creationId xmlns:a16="http://schemas.microsoft.com/office/drawing/2014/main" id="{209334C8-2EAB-5376-E379-01857A987FE1}"/>
                </a:ext>
              </a:extLst>
            </p:cNvPr>
            <p:cNvCxnSpPr>
              <a:endCxn id="213" idx="2"/>
            </p:cNvCxnSpPr>
            <p:nvPr/>
          </p:nvCxnSpPr>
          <p:spPr>
            <a:xfrm flipV="1">
              <a:off x="9754511" y="5269574"/>
              <a:ext cx="542251" cy="289635"/>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F6AF1F3B-1CD0-AEA1-ACFA-35A7602B8886}"/>
                </a:ext>
              </a:extLst>
            </p:cNvPr>
            <p:cNvCxnSpPr>
              <a:endCxn id="212" idx="2"/>
            </p:cNvCxnSpPr>
            <p:nvPr/>
          </p:nvCxnSpPr>
          <p:spPr>
            <a:xfrm flipV="1">
              <a:off x="9754511" y="5269574"/>
              <a:ext cx="128713" cy="289635"/>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F1208611-8ACB-5B33-7C04-18DACEBCDE30}"/>
                </a:ext>
              </a:extLst>
            </p:cNvPr>
            <p:cNvCxnSpPr>
              <a:endCxn id="211" idx="2"/>
            </p:cNvCxnSpPr>
            <p:nvPr/>
          </p:nvCxnSpPr>
          <p:spPr>
            <a:xfrm flipH="1" flipV="1">
              <a:off x="9676456" y="5269574"/>
              <a:ext cx="78055" cy="289635"/>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B6D954A0-4107-3376-9ED8-FAFD7911E2D8}"/>
                </a:ext>
              </a:extLst>
            </p:cNvPr>
            <p:cNvCxnSpPr>
              <a:endCxn id="211" idx="2"/>
            </p:cNvCxnSpPr>
            <p:nvPr/>
          </p:nvCxnSpPr>
          <p:spPr>
            <a:xfrm flipV="1">
              <a:off x="9590298" y="5269574"/>
              <a:ext cx="86159" cy="289635"/>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2AFBF0BA-AE98-B8D0-3EA8-CFBE1F15E99B}"/>
                </a:ext>
              </a:extLst>
            </p:cNvPr>
            <p:cNvCxnSpPr>
              <a:endCxn id="212" idx="2"/>
            </p:cNvCxnSpPr>
            <p:nvPr/>
          </p:nvCxnSpPr>
          <p:spPr>
            <a:xfrm flipV="1">
              <a:off x="9590297" y="5269574"/>
              <a:ext cx="292927" cy="289635"/>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C47FA546-6783-52D8-8B9C-11F233151AB2}"/>
                </a:ext>
              </a:extLst>
            </p:cNvPr>
            <p:cNvCxnSpPr>
              <a:endCxn id="213" idx="2"/>
            </p:cNvCxnSpPr>
            <p:nvPr/>
          </p:nvCxnSpPr>
          <p:spPr>
            <a:xfrm flipV="1">
              <a:off x="9590298" y="5269574"/>
              <a:ext cx="706465" cy="289635"/>
            </a:xfrm>
            <a:prstGeom prst="line">
              <a:avLst/>
            </a:prstGeom>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67986619-B9A2-5CDB-B347-5D4E3830AF5C}"/>
                </a:ext>
              </a:extLst>
            </p:cNvPr>
            <p:cNvCxnSpPr>
              <a:endCxn id="203" idx="2"/>
            </p:cNvCxnSpPr>
            <p:nvPr/>
          </p:nvCxnSpPr>
          <p:spPr>
            <a:xfrm flipH="1" flipV="1">
              <a:off x="9228549" y="5269574"/>
              <a:ext cx="91590" cy="289635"/>
            </a:xfrm>
            <a:prstGeom prst="line">
              <a:avLst/>
            </a:prstGeom>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C082B87F-0E51-C1F0-AECB-B32E35527C3B}"/>
                </a:ext>
              </a:extLst>
            </p:cNvPr>
            <p:cNvCxnSpPr>
              <a:endCxn id="196" idx="2"/>
            </p:cNvCxnSpPr>
            <p:nvPr/>
          </p:nvCxnSpPr>
          <p:spPr>
            <a:xfrm flipH="1" flipV="1">
              <a:off x="8815011" y="5269574"/>
              <a:ext cx="505128" cy="289635"/>
            </a:xfrm>
            <a:prstGeom prst="line">
              <a:avLst/>
            </a:prstGeom>
          </p:spPr>
          <p:style>
            <a:lnRef idx="1">
              <a:schemeClr val="dk1"/>
            </a:lnRef>
            <a:fillRef idx="0">
              <a:schemeClr val="dk1"/>
            </a:fillRef>
            <a:effectRef idx="0">
              <a:schemeClr val="dk1"/>
            </a:effectRef>
            <a:fontRef idx="minor">
              <a:schemeClr val="tx1"/>
            </a:fontRef>
          </p:style>
        </p:cxnSp>
        <p:cxnSp>
          <p:nvCxnSpPr>
            <p:cNvPr id="231" name="Straight Connector 230">
              <a:extLst>
                <a:ext uri="{FF2B5EF4-FFF2-40B4-BE49-F238E27FC236}">
                  <a16:creationId xmlns:a16="http://schemas.microsoft.com/office/drawing/2014/main" id="{2CE6E15D-B6D3-FC2C-0759-DD21A047614F}"/>
                </a:ext>
              </a:extLst>
            </p:cNvPr>
            <p:cNvCxnSpPr>
              <a:endCxn id="195" idx="2"/>
            </p:cNvCxnSpPr>
            <p:nvPr/>
          </p:nvCxnSpPr>
          <p:spPr>
            <a:xfrm flipH="1" flipV="1">
              <a:off x="8608242" y="5269574"/>
              <a:ext cx="711897" cy="289635"/>
            </a:xfrm>
            <a:prstGeom prst="line">
              <a:avLst/>
            </a:prstGeom>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93C9671C-454D-4009-ECFB-6998B3DB8FFB}"/>
                </a:ext>
              </a:extLst>
            </p:cNvPr>
            <p:cNvCxnSpPr>
              <a:endCxn id="195" idx="2"/>
            </p:cNvCxnSpPr>
            <p:nvPr/>
          </p:nvCxnSpPr>
          <p:spPr>
            <a:xfrm flipH="1" flipV="1">
              <a:off x="8608242" y="5269574"/>
              <a:ext cx="547683" cy="289635"/>
            </a:xfrm>
            <a:prstGeom prst="line">
              <a:avLst/>
            </a:prstGeom>
          </p:spPr>
          <p:style>
            <a:lnRef idx="1">
              <a:schemeClr val="dk1"/>
            </a:lnRef>
            <a:fillRef idx="0">
              <a:schemeClr val="dk1"/>
            </a:fillRef>
            <a:effectRef idx="0">
              <a:schemeClr val="dk1"/>
            </a:effectRef>
            <a:fontRef idx="minor">
              <a:schemeClr val="tx1"/>
            </a:fontRef>
          </p:style>
        </p:cxnSp>
        <p:cxnSp>
          <p:nvCxnSpPr>
            <p:cNvPr id="233" name="Straight Connector 232">
              <a:extLst>
                <a:ext uri="{FF2B5EF4-FFF2-40B4-BE49-F238E27FC236}">
                  <a16:creationId xmlns:a16="http://schemas.microsoft.com/office/drawing/2014/main" id="{AEAC6BBD-9F67-2344-2825-0C6B39CA8421}"/>
                </a:ext>
              </a:extLst>
            </p:cNvPr>
            <p:cNvCxnSpPr>
              <a:endCxn id="196" idx="2"/>
            </p:cNvCxnSpPr>
            <p:nvPr/>
          </p:nvCxnSpPr>
          <p:spPr>
            <a:xfrm flipH="1" flipV="1">
              <a:off x="8815011" y="5269574"/>
              <a:ext cx="340915" cy="289635"/>
            </a:xfrm>
            <a:prstGeom prst="line">
              <a:avLst/>
            </a:prstGeom>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405B0ADB-AC83-8972-50D0-8066C3AEADB5}"/>
                </a:ext>
              </a:extLst>
            </p:cNvPr>
            <p:cNvCxnSpPr>
              <a:endCxn id="203" idx="2"/>
            </p:cNvCxnSpPr>
            <p:nvPr/>
          </p:nvCxnSpPr>
          <p:spPr>
            <a:xfrm flipV="1">
              <a:off x="9155925" y="5269574"/>
              <a:ext cx="72623" cy="289635"/>
            </a:xfrm>
            <a:prstGeom prst="line">
              <a:avLst/>
            </a:prstGeom>
          </p:spPr>
          <p:style>
            <a:lnRef idx="1">
              <a:schemeClr val="dk1"/>
            </a:lnRef>
            <a:fillRef idx="0">
              <a:schemeClr val="dk1"/>
            </a:fillRef>
            <a:effectRef idx="0">
              <a:schemeClr val="dk1"/>
            </a:effectRef>
            <a:fontRef idx="minor">
              <a:schemeClr val="tx1"/>
            </a:fontRef>
          </p:style>
        </p:cxnSp>
        <p:cxnSp>
          <p:nvCxnSpPr>
            <p:cNvPr id="235" name="Straight Connector 234">
              <a:extLst>
                <a:ext uri="{FF2B5EF4-FFF2-40B4-BE49-F238E27FC236}">
                  <a16:creationId xmlns:a16="http://schemas.microsoft.com/office/drawing/2014/main" id="{3F8D9E1C-1CAB-69B8-2200-ADD7383255A8}"/>
                </a:ext>
              </a:extLst>
            </p:cNvPr>
            <p:cNvCxnSpPr>
              <a:stCxn id="195" idx="0"/>
              <a:endCxn id="207" idx="2"/>
            </p:cNvCxnSpPr>
            <p:nvPr/>
          </p:nvCxnSpPr>
          <p:spPr>
            <a:xfrm flipV="1">
              <a:off x="8608242" y="4913360"/>
              <a:ext cx="528491" cy="257143"/>
            </a:xfrm>
            <a:prstGeom prst="line">
              <a:avLst/>
            </a:prstGeom>
          </p:spPr>
          <p:style>
            <a:lnRef idx="1">
              <a:schemeClr val="dk1"/>
            </a:lnRef>
            <a:fillRef idx="0">
              <a:schemeClr val="dk1"/>
            </a:fillRef>
            <a:effectRef idx="0">
              <a:schemeClr val="dk1"/>
            </a:effectRef>
            <a:fontRef idx="minor">
              <a:schemeClr val="tx1"/>
            </a:fontRef>
          </p:style>
        </p:cxnSp>
        <p:cxnSp>
          <p:nvCxnSpPr>
            <p:cNvPr id="236" name="Straight Connector 235">
              <a:extLst>
                <a:ext uri="{FF2B5EF4-FFF2-40B4-BE49-F238E27FC236}">
                  <a16:creationId xmlns:a16="http://schemas.microsoft.com/office/drawing/2014/main" id="{7D4AAD6B-7820-ACD9-EFBA-B8E4608E090C}"/>
                </a:ext>
              </a:extLst>
            </p:cNvPr>
            <p:cNvCxnSpPr>
              <a:stCxn id="195" idx="0"/>
              <a:endCxn id="208" idx="2"/>
            </p:cNvCxnSpPr>
            <p:nvPr/>
          </p:nvCxnSpPr>
          <p:spPr>
            <a:xfrm flipV="1">
              <a:off x="8608242" y="4913360"/>
              <a:ext cx="735259" cy="257143"/>
            </a:xfrm>
            <a:prstGeom prst="line">
              <a:avLst/>
            </a:prstGeom>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DAF6A0FC-2FE5-FB49-0B2F-B5CB0C6093A3}"/>
                </a:ext>
              </a:extLst>
            </p:cNvPr>
            <p:cNvCxnSpPr>
              <a:stCxn id="195" idx="0"/>
              <a:endCxn id="209" idx="2"/>
            </p:cNvCxnSpPr>
            <p:nvPr/>
          </p:nvCxnSpPr>
          <p:spPr>
            <a:xfrm flipV="1">
              <a:off x="8608242" y="4913360"/>
              <a:ext cx="942027" cy="257143"/>
            </a:xfrm>
            <a:prstGeom prst="line">
              <a:avLst/>
            </a:prstGeom>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6F15B448-C3AD-7883-0620-6314FD3DF555}"/>
                </a:ext>
              </a:extLst>
            </p:cNvPr>
            <p:cNvCxnSpPr>
              <a:stCxn id="195" idx="0"/>
              <a:endCxn id="210" idx="2"/>
            </p:cNvCxnSpPr>
            <p:nvPr/>
          </p:nvCxnSpPr>
          <p:spPr>
            <a:xfrm flipV="1">
              <a:off x="8608242" y="4913360"/>
              <a:ext cx="1148796" cy="257143"/>
            </a:xfrm>
            <a:prstGeom prst="line">
              <a:avLst/>
            </a:prstGeom>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A29A8135-2751-A310-71EF-5CD2768A7993}"/>
                </a:ext>
              </a:extLst>
            </p:cNvPr>
            <p:cNvCxnSpPr>
              <a:stCxn id="196" idx="0"/>
              <a:endCxn id="207" idx="2"/>
            </p:cNvCxnSpPr>
            <p:nvPr/>
          </p:nvCxnSpPr>
          <p:spPr>
            <a:xfrm flipV="1">
              <a:off x="8815011" y="4913360"/>
              <a:ext cx="321722" cy="257143"/>
            </a:xfrm>
            <a:prstGeom prst="line">
              <a:avLst/>
            </a:prstGeom>
          </p:spPr>
          <p:style>
            <a:lnRef idx="1">
              <a:schemeClr val="dk1"/>
            </a:lnRef>
            <a:fillRef idx="0">
              <a:schemeClr val="dk1"/>
            </a:fillRef>
            <a:effectRef idx="0">
              <a:schemeClr val="dk1"/>
            </a:effectRef>
            <a:fontRef idx="minor">
              <a:schemeClr val="tx1"/>
            </a:fontRef>
          </p:style>
        </p:cxnSp>
        <p:cxnSp>
          <p:nvCxnSpPr>
            <p:cNvPr id="240" name="Straight Connector 239">
              <a:extLst>
                <a:ext uri="{FF2B5EF4-FFF2-40B4-BE49-F238E27FC236}">
                  <a16:creationId xmlns:a16="http://schemas.microsoft.com/office/drawing/2014/main" id="{5C6448E6-60CE-21C1-E667-EA087AF7B0C9}"/>
                </a:ext>
              </a:extLst>
            </p:cNvPr>
            <p:cNvCxnSpPr>
              <a:stCxn id="196" idx="0"/>
              <a:endCxn id="208" idx="2"/>
            </p:cNvCxnSpPr>
            <p:nvPr/>
          </p:nvCxnSpPr>
          <p:spPr>
            <a:xfrm flipV="1">
              <a:off x="8815011" y="4913360"/>
              <a:ext cx="528491" cy="257143"/>
            </a:xfrm>
            <a:prstGeom prst="line">
              <a:avLst/>
            </a:prstGeom>
          </p:spPr>
          <p:style>
            <a:lnRef idx="1">
              <a:schemeClr val="dk1"/>
            </a:lnRef>
            <a:fillRef idx="0">
              <a:schemeClr val="dk1"/>
            </a:fillRef>
            <a:effectRef idx="0">
              <a:schemeClr val="dk1"/>
            </a:effectRef>
            <a:fontRef idx="minor">
              <a:schemeClr val="tx1"/>
            </a:fontRef>
          </p:style>
        </p:cxnSp>
        <p:cxnSp>
          <p:nvCxnSpPr>
            <p:cNvPr id="241" name="Straight Connector 240">
              <a:extLst>
                <a:ext uri="{FF2B5EF4-FFF2-40B4-BE49-F238E27FC236}">
                  <a16:creationId xmlns:a16="http://schemas.microsoft.com/office/drawing/2014/main" id="{18F8C274-C36F-ACD7-8D6E-95DD7347A436}"/>
                </a:ext>
              </a:extLst>
            </p:cNvPr>
            <p:cNvCxnSpPr>
              <a:stCxn id="196" idx="0"/>
              <a:endCxn id="209" idx="2"/>
            </p:cNvCxnSpPr>
            <p:nvPr/>
          </p:nvCxnSpPr>
          <p:spPr>
            <a:xfrm flipV="1">
              <a:off x="8815011" y="4913360"/>
              <a:ext cx="735259" cy="257143"/>
            </a:xfrm>
            <a:prstGeom prst="line">
              <a:avLst/>
            </a:prstGeom>
          </p:spPr>
          <p:style>
            <a:lnRef idx="1">
              <a:schemeClr val="dk1"/>
            </a:lnRef>
            <a:fillRef idx="0">
              <a:schemeClr val="dk1"/>
            </a:fillRef>
            <a:effectRef idx="0">
              <a:schemeClr val="dk1"/>
            </a:effectRef>
            <a:fontRef idx="minor">
              <a:schemeClr val="tx1"/>
            </a:fontRef>
          </p:style>
        </p:cxnSp>
        <p:cxnSp>
          <p:nvCxnSpPr>
            <p:cNvPr id="242" name="Straight Connector 241">
              <a:extLst>
                <a:ext uri="{FF2B5EF4-FFF2-40B4-BE49-F238E27FC236}">
                  <a16:creationId xmlns:a16="http://schemas.microsoft.com/office/drawing/2014/main" id="{4050F34B-9398-5B33-53EE-44EE9D9795BC}"/>
                </a:ext>
              </a:extLst>
            </p:cNvPr>
            <p:cNvCxnSpPr>
              <a:stCxn id="196" idx="0"/>
              <a:endCxn id="210" idx="2"/>
            </p:cNvCxnSpPr>
            <p:nvPr/>
          </p:nvCxnSpPr>
          <p:spPr>
            <a:xfrm flipV="1">
              <a:off x="8815011" y="4913360"/>
              <a:ext cx="942028" cy="257143"/>
            </a:xfrm>
            <a:prstGeom prst="line">
              <a:avLst/>
            </a:prstGeom>
          </p:spPr>
          <p:style>
            <a:lnRef idx="1">
              <a:schemeClr val="dk1"/>
            </a:lnRef>
            <a:fillRef idx="0">
              <a:schemeClr val="dk1"/>
            </a:fillRef>
            <a:effectRef idx="0">
              <a:schemeClr val="dk1"/>
            </a:effectRef>
            <a:fontRef idx="minor">
              <a:schemeClr val="tx1"/>
            </a:fontRef>
          </p:style>
        </p:cxnSp>
        <p:cxnSp>
          <p:nvCxnSpPr>
            <p:cNvPr id="243" name="Straight Connector 242">
              <a:extLst>
                <a:ext uri="{FF2B5EF4-FFF2-40B4-BE49-F238E27FC236}">
                  <a16:creationId xmlns:a16="http://schemas.microsoft.com/office/drawing/2014/main" id="{B6B227ED-B036-24EF-4DE4-80A1900429A1}"/>
                </a:ext>
              </a:extLst>
            </p:cNvPr>
            <p:cNvCxnSpPr>
              <a:stCxn id="203" idx="0"/>
              <a:endCxn id="207" idx="2"/>
            </p:cNvCxnSpPr>
            <p:nvPr/>
          </p:nvCxnSpPr>
          <p:spPr>
            <a:xfrm flipH="1" flipV="1">
              <a:off x="9136732" y="4913360"/>
              <a:ext cx="91816" cy="257143"/>
            </a:xfrm>
            <a:prstGeom prst="line">
              <a:avLst/>
            </a:prstGeom>
          </p:spPr>
          <p:style>
            <a:lnRef idx="1">
              <a:schemeClr val="dk1"/>
            </a:lnRef>
            <a:fillRef idx="0">
              <a:schemeClr val="dk1"/>
            </a:fillRef>
            <a:effectRef idx="0">
              <a:schemeClr val="dk1"/>
            </a:effectRef>
            <a:fontRef idx="minor">
              <a:schemeClr val="tx1"/>
            </a:fontRef>
          </p:style>
        </p:cxnSp>
        <p:cxnSp>
          <p:nvCxnSpPr>
            <p:cNvPr id="244" name="Straight Connector 243">
              <a:extLst>
                <a:ext uri="{FF2B5EF4-FFF2-40B4-BE49-F238E27FC236}">
                  <a16:creationId xmlns:a16="http://schemas.microsoft.com/office/drawing/2014/main" id="{EBAA273F-76FC-EF42-5717-C7017E027F37}"/>
                </a:ext>
              </a:extLst>
            </p:cNvPr>
            <p:cNvCxnSpPr>
              <a:stCxn id="203" idx="0"/>
              <a:endCxn id="208" idx="2"/>
            </p:cNvCxnSpPr>
            <p:nvPr/>
          </p:nvCxnSpPr>
          <p:spPr>
            <a:xfrm flipV="1">
              <a:off x="9228549" y="4913360"/>
              <a:ext cx="114953" cy="257143"/>
            </a:xfrm>
            <a:prstGeom prst="line">
              <a:avLst/>
            </a:prstGeom>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64DBBC7D-DC8F-ACE2-EAE2-C9588C035DA0}"/>
                </a:ext>
              </a:extLst>
            </p:cNvPr>
            <p:cNvCxnSpPr>
              <a:stCxn id="203" idx="0"/>
              <a:endCxn id="209" idx="2"/>
            </p:cNvCxnSpPr>
            <p:nvPr/>
          </p:nvCxnSpPr>
          <p:spPr>
            <a:xfrm flipV="1">
              <a:off x="9228548" y="4913360"/>
              <a:ext cx="321721" cy="257143"/>
            </a:xfrm>
            <a:prstGeom prst="line">
              <a:avLst/>
            </a:prstGeom>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D2AB70FE-5993-EB41-EB77-C8389AF3542E}"/>
                </a:ext>
              </a:extLst>
            </p:cNvPr>
            <p:cNvCxnSpPr>
              <a:stCxn id="203" idx="0"/>
              <a:endCxn id="210" idx="2"/>
            </p:cNvCxnSpPr>
            <p:nvPr/>
          </p:nvCxnSpPr>
          <p:spPr>
            <a:xfrm flipV="1">
              <a:off x="9228548" y="4913360"/>
              <a:ext cx="528491" cy="257143"/>
            </a:xfrm>
            <a:prstGeom prst="line">
              <a:avLst/>
            </a:prstGeom>
          </p:spPr>
          <p:style>
            <a:lnRef idx="1">
              <a:schemeClr val="dk1"/>
            </a:lnRef>
            <a:fillRef idx="0">
              <a:schemeClr val="dk1"/>
            </a:fillRef>
            <a:effectRef idx="0">
              <a:schemeClr val="dk1"/>
            </a:effectRef>
            <a:fontRef idx="minor">
              <a:schemeClr val="tx1"/>
            </a:fontRef>
          </p:style>
        </p:cxnSp>
        <p:cxnSp>
          <p:nvCxnSpPr>
            <p:cNvPr id="247" name="Straight Connector 246">
              <a:extLst>
                <a:ext uri="{FF2B5EF4-FFF2-40B4-BE49-F238E27FC236}">
                  <a16:creationId xmlns:a16="http://schemas.microsoft.com/office/drawing/2014/main" id="{638C970A-A6DC-EDEA-5118-D0482AC2DE2A}"/>
                </a:ext>
              </a:extLst>
            </p:cNvPr>
            <p:cNvCxnSpPr>
              <a:stCxn id="211" idx="0"/>
              <a:endCxn id="207" idx="2"/>
            </p:cNvCxnSpPr>
            <p:nvPr/>
          </p:nvCxnSpPr>
          <p:spPr>
            <a:xfrm flipH="1" flipV="1">
              <a:off x="9136732" y="4913360"/>
              <a:ext cx="539723" cy="257143"/>
            </a:xfrm>
            <a:prstGeom prst="line">
              <a:avLst/>
            </a:prstGeom>
          </p:spPr>
          <p:style>
            <a:lnRef idx="1">
              <a:schemeClr val="dk1"/>
            </a:lnRef>
            <a:fillRef idx="0">
              <a:schemeClr val="dk1"/>
            </a:fillRef>
            <a:effectRef idx="0">
              <a:schemeClr val="dk1"/>
            </a:effectRef>
            <a:fontRef idx="minor">
              <a:schemeClr val="tx1"/>
            </a:fontRef>
          </p:style>
        </p:cxnSp>
        <p:cxnSp>
          <p:nvCxnSpPr>
            <p:cNvPr id="248" name="Straight Connector 247">
              <a:extLst>
                <a:ext uri="{FF2B5EF4-FFF2-40B4-BE49-F238E27FC236}">
                  <a16:creationId xmlns:a16="http://schemas.microsoft.com/office/drawing/2014/main" id="{01255A53-24C2-793C-613B-CD1C8AB884FD}"/>
                </a:ext>
              </a:extLst>
            </p:cNvPr>
            <p:cNvCxnSpPr>
              <a:stCxn id="211" idx="0"/>
              <a:endCxn id="208" idx="2"/>
            </p:cNvCxnSpPr>
            <p:nvPr/>
          </p:nvCxnSpPr>
          <p:spPr>
            <a:xfrm flipH="1" flipV="1">
              <a:off x="9343501" y="4913360"/>
              <a:ext cx="332955" cy="257143"/>
            </a:xfrm>
            <a:prstGeom prst="line">
              <a:avLst/>
            </a:prstGeom>
          </p:spPr>
          <p:style>
            <a:lnRef idx="1">
              <a:schemeClr val="dk1"/>
            </a:lnRef>
            <a:fillRef idx="0">
              <a:schemeClr val="dk1"/>
            </a:fillRef>
            <a:effectRef idx="0">
              <a:schemeClr val="dk1"/>
            </a:effectRef>
            <a:fontRef idx="minor">
              <a:schemeClr val="tx1"/>
            </a:fontRef>
          </p:style>
        </p:cxnSp>
        <p:cxnSp>
          <p:nvCxnSpPr>
            <p:cNvPr id="249" name="Straight Connector 248">
              <a:extLst>
                <a:ext uri="{FF2B5EF4-FFF2-40B4-BE49-F238E27FC236}">
                  <a16:creationId xmlns:a16="http://schemas.microsoft.com/office/drawing/2014/main" id="{A65305A2-61A3-49BF-37C3-74940DC6688B}"/>
                </a:ext>
              </a:extLst>
            </p:cNvPr>
            <p:cNvCxnSpPr>
              <a:stCxn id="211" idx="0"/>
              <a:endCxn id="209" idx="2"/>
            </p:cNvCxnSpPr>
            <p:nvPr/>
          </p:nvCxnSpPr>
          <p:spPr>
            <a:xfrm flipH="1" flipV="1">
              <a:off x="9550270" y="4913360"/>
              <a:ext cx="126186" cy="257143"/>
            </a:xfrm>
            <a:prstGeom prst="line">
              <a:avLst/>
            </a:prstGeom>
          </p:spPr>
          <p:style>
            <a:lnRef idx="1">
              <a:schemeClr val="dk1"/>
            </a:lnRef>
            <a:fillRef idx="0">
              <a:schemeClr val="dk1"/>
            </a:fillRef>
            <a:effectRef idx="0">
              <a:schemeClr val="dk1"/>
            </a:effectRef>
            <a:fontRef idx="minor">
              <a:schemeClr val="tx1"/>
            </a:fontRef>
          </p:style>
        </p:cxnSp>
        <p:cxnSp>
          <p:nvCxnSpPr>
            <p:cNvPr id="250" name="Straight Connector 249">
              <a:extLst>
                <a:ext uri="{FF2B5EF4-FFF2-40B4-BE49-F238E27FC236}">
                  <a16:creationId xmlns:a16="http://schemas.microsoft.com/office/drawing/2014/main" id="{FECAD320-9610-E191-7AD6-CF7F255FA7AE}"/>
                </a:ext>
              </a:extLst>
            </p:cNvPr>
            <p:cNvCxnSpPr>
              <a:stCxn id="211" idx="0"/>
              <a:endCxn id="210" idx="2"/>
            </p:cNvCxnSpPr>
            <p:nvPr/>
          </p:nvCxnSpPr>
          <p:spPr>
            <a:xfrm flipV="1">
              <a:off x="9676456" y="4913360"/>
              <a:ext cx="80583" cy="257143"/>
            </a:xfrm>
            <a:prstGeom prst="line">
              <a:avLst/>
            </a:prstGeom>
          </p:spPr>
          <p:style>
            <a:lnRef idx="1">
              <a:schemeClr val="dk1"/>
            </a:lnRef>
            <a:fillRef idx="0">
              <a:schemeClr val="dk1"/>
            </a:fillRef>
            <a:effectRef idx="0">
              <a:schemeClr val="dk1"/>
            </a:effectRef>
            <a:fontRef idx="minor">
              <a:schemeClr val="tx1"/>
            </a:fontRef>
          </p:style>
        </p:cxnSp>
        <p:cxnSp>
          <p:nvCxnSpPr>
            <p:cNvPr id="251" name="Straight Connector 250">
              <a:extLst>
                <a:ext uri="{FF2B5EF4-FFF2-40B4-BE49-F238E27FC236}">
                  <a16:creationId xmlns:a16="http://schemas.microsoft.com/office/drawing/2014/main" id="{D572AFFB-11EA-F431-EB16-DEADF491C959}"/>
                </a:ext>
              </a:extLst>
            </p:cNvPr>
            <p:cNvCxnSpPr>
              <a:stCxn id="212" idx="0"/>
              <a:endCxn id="210" idx="2"/>
            </p:cNvCxnSpPr>
            <p:nvPr/>
          </p:nvCxnSpPr>
          <p:spPr>
            <a:xfrm flipH="1" flipV="1">
              <a:off x="9757039" y="4913360"/>
              <a:ext cx="126186" cy="257143"/>
            </a:xfrm>
            <a:prstGeom prst="line">
              <a:avLst/>
            </a:prstGeom>
          </p:spPr>
          <p:style>
            <a:lnRef idx="1">
              <a:schemeClr val="dk1"/>
            </a:lnRef>
            <a:fillRef idx="0">
              <a:schemeClr val="dk1"/>
            </a:fillRef>
            <a:effectRef idx="0">
              <a:schemeClr val="dk1"/>
            </a:effectRef>
            <a:fontRef idx="minor">
              <a:schemeClr val="tx1"/>
            </a:fontRef>
          </p:style>
        </p:cxnSp>
        <p:cxnSp>
          <p:nvCxnSpPr>
            <p:cNvPr id="252" name="Straight Connector 251">
              <a:extLst>
                <a:ext uri="{FF2B5EF4-FFF2-40B4-BE49-F238E27FC236}">
                  <a16:creationId xmlns:a16="http://schemas.microsoft.com/office/drawing/2014/main" id="{30D84F13-3EAB-330A-E330-2A8D09F30F67}"/>
                </a:ext>
              </a:extLst>
            </p:cNvPr>
            <p:cNvCxnSpPr>
              <a:stCxn id="212" idx="0"/>
              <a:endCxn id="209" idx="2"/>
            </p:cNvCxnSpPr>
            <p:nvPr/>
          </p:nvCxnSpPr>
          <p:spPr>
            <a:xfrm flipH="1" flipV="1">
              <a:off x="9550270" y="4913360"/>
              <a:ext cx="332955" cy="257143"/>
            </a:xfrm>
            <a:prstGeom prst="line">
              <a:avLst/>
            </a:prstGeom>
          </p:spPr>
          <p:style>
            <a:lnRef idx="1">
              <a:schemeClr val="dk1"/>
            </a:lnRef>
            <a:fillRef idx="0">
              <a:schemeClr val="dk1"/>
            </a:fillRef>
            <a:effectRef idx="0">
              <a:schemeClr val="dk1"/>
            </a:effectRef>
            <a:fontRef idx="minor">
              <a:schemeClr val="tx1"/>
            </a:fontRef>
          </p:style>
        </p:cxnSp>
        <p:cxnSp>
          <p:nvCxnSpPr>
            <p:cNvPr id="253" name="Straight Connector 252">
              <a:extLst>
                <a:ext uri="{FF2B5EF4-FFF2-40B4-BE49-F238E27FC236}">
                  <a16:creationId xmlns:a16="http://schemas.microsoft.com/office/drawing/2014/main" id="{98D192C3-F27B-AE43-E7A6-2942B0684122}"/>
                </a:ext>
              </a:extLst>
            </p:cNvPr>
            <p:cNvCxnSpPr>
              <a:stCxn id="212" idx="0"/>
              <a:endCxn id="208" idx="2"/>
            </p:cNvCxnSpPr>
            <p:nvPr/>
          </p:nvCxnSpPr>
          <p:spPr>
            <a:xfrm flipH="1" flipV="1">
              <a:off x="9343501" y="4913360"/>
              <a:ext cx="539723" cy="257143"/>
            </a:xfrm>
            <a:prstGeom prst="line">
              <a:avLst/>
            </a:prstGeom>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B6BA3885-A56A-031E-F79A-0C78DAC7588A}"/>
                </a:ext>
              </a:extLst>
            </p:cNvPr>
            <p:cNvCxnSpPr>
              <a:stCxn id="212" idx="0"/>
              <a:endCxn id="207" idx="2"/>
            </p:cNvCxnSpPr>
            <p:nvPr/>
          </p:nvCxnSpPr>
          <p:spPr>
            <a:xfrm flipH="1" flipV="1">
              <a:off x="9136733" y="4913360"/>
              <a:ext cx="746492" cy="257143"/>
            </a:xfrm>
            <a:prstGeom prst="line">
              <a:avLst/>
            </a:prstGeom>
          </p:spPr>
          <p:style>
            <a:lnRef idx="1">
              <a:schemeClr val="dk1"/>
            </a:lnRef>
            <a:fillRef idx="0">
              <a:schemeClr val="dk1"/>
            </a:fillRef>
            <a:effectRef idx="0">
              <a:schemeClr val="dk1"/>
            </a:effectRef>
            <a:fontRef idx="minor">
              <a:schemeClr val="tx1"/>
            </a:fontRef>
          </p:style>
        </p:cxnSp>
        <p:cxnSp>
          <p:nvCxnSpPr>
            <p:cNvPr id="255" name="Straight Connector 254">
              <a:extLst>
                <a:ext uri="{FF2B5EF4-FFF2-40B4-BE49-F238E27FC236}">
                  <a16:creationId xmlns:a16="http://schemas.microsoft.com/office/drawing/2014/main" id="{A0CF4610-3B00-250D-9A1D-2BAAEA95E001}"/>
                </a:ext>
              </a:extLst>
            </p:cNvPr>
            <p:cNvCxnSpPr>
              <a:stCxn id="213" idx="0"/>
              <a:endCxn id="207" idx="2"/>
            </p:cNvCxnSpPr>
            <p:nvPr/>
          </p:nvCxnSpPr>
          <p:spPr>
            <a:xfrm flipH="1" flipV="1">
              <a:off x="9136732" y="4913360"/>
              <a:ext cx="1160029" cy="257143"/>
            </a:xfrm>
            <a:prstGeom prst="line">
              <a:avLst/>
            </a:prstGeom>
          </p:spPr>
          <p:style>
            <a:lnRef idx="1">
              <a:schemeClr val="dk1"/>
            </a:lnRef>
            <a:fillRef idx="0">
              <a:schemeClr val="dk1"/>
            </a:fillRef>
            <a:effectRef idx="0">
              <a:schemeClr val="dk1"/>
            </a:effectRef>
            <a:fontRef idx="minor">
              <a:schemeClr val="tx1"/>
            </a:fontRef>
          </p:style>
        </p:cxnSp>
        <p:cxnSp>
          <p:nvCxnSpPr>
            <p:cNvPr id="256" name="Straight Connector 255">
              <a:extLst>
                <a:ext uri="{FF2B5EF4-FFF2-40B4-BE49-F238E27FC236}">
                  <a16:creationId xmlns:a16="http://schemas.microsoft.com/office/drawing/2014/main" id="{E5105585-A937-E3B9-D217-804939C887C4}"/>
                </a:ext>
              </a:extLst>
            </p:cNvPr>
            <p:cNvCxnSpPr>
              <a:stCxn id="213" idx="0"/>
              <a:endCxn id="208" idx="2"/>
            </p:cNvCxnSpPr>
            <p:nvPr/>
          </p:nvCxnSpPr>
          <p:spPr>
            <a:xfrm flipH="1" flipV="1">
              <a:off x="9343501" y="4913360"/>
              <a:ext cx="953261" cy="257143"/>
            </a:xfrm>
            <a:prstGeom prst="line">
              <a:avLst/>
            </a:prstGeom>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26D1E852-6573-5909-1829-9EDDC9F5F195}"/>
                </a:ext>
              </a:extLst>
            </p:cNvPr>
            <p:cNvCxnSpPr>
              <a:stCxn id="213" idx="0"/>
              <a:endCxn id="209" idx="2"/>
            </p:cNvCxnSpPr>
            <p:nvPr/>
          </p:nvCxnSpPr>
          <p:spPr>
            <a:xfrm flipH="1" flipV="1">
              <a:off x="9550270" y="4913360"/>
              <a:ext cx="746492" cy="257143"/>
            </a:xfrm>
            <a:prstGeom prst="line">
              <a:avLst/>
            </a:prstGeom>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BE88E40B-BBBB-9141-4275-E9D090EEF621}"/>
                </a:ext>
              </a:extLst>
            </p:cNvPr>
            <p:cNvCxnSpPr>
              <a:stCxn id="213" idx="0"/>
              <a:endCxn id="210" idx="2"/>
            </p:cNvCxnSpPr>
            <p:nvPr/>
          </p:nvCxnSpPr>
          <p:spPr>
            <a:xfrm flipH="1" flipV="1">
              <a:off x="9757039" y="4913360"/>
              <a:ext cx="539723" cy="257143"/>
            </a:xfrm>
            <a:prstGeom prst="line">
              <a:avLst/>
            </a:prstGeom>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B2192728-2D6C-DFA2-1B47-288B898310FE}"/>
                </a:ext>
              </a:extLst>
            </p:cNvPr>
            <p:cNvCxnSpPr>
              <a:endCxn id="195" idx="2"/>
            </p:cNvCxnSpPr>
            <p:nvPr/>
          </p:nvCxnSpPr>
          <p:spPr>
            <a:xfrm flipH="1" flipV="1">
              <a:off x="8608242" y="5269574"/>
              <a:ext cx="1522820" cy="287620"/>
            </a:xfrm>
            <a:prstGeom prst="line">
              <a:avLst/>
            </a:prstGeom>
          </p:spPr>
          <p:style>
            <a:lnRef idx="1">
              <a:schemeClr val="dk1"/>
            </a:lnRef>
            <a:fillRef idx="0">
              <a:schemeClr val="dk1"/>
            </a:fillRef>
            <a:effectRef idx="0">
              <a:schemeClr val="dk1"/>
            </a:effectRef>
            <a:fontRef idx="minor">
              <a:schemeClr val="tx1"/>
            </a:fontRef>
          </p:style>
        </p:cxnSp>
        <p:cxnSp>
          <p:nvCxnSpPr>
            <p:cNvPr id="260" name="Straight Connector 259">
              <a:extLst>
                <a:ext uri="{FF2B5EF4-FFF2-40B4-BE49-F238E27FC236}">
                  <a16:creationId xmlns:a16="http://schemas.microsoft.com/office/drawing/2014/main" id="{89081FC3-41D3-C68B-5785-818AEDF44918}"/>
                </a:ext>
              </a:extLst>
            </p:cNvPr>
            <p:cNvCxnSpPr>
              <a:endCxn id="196" idx="2"/>
            </p:cNvCxnSpPr>
            <p:nvPr/>
          </p:nvCxnSpPr>
          <p:spPr>
            <a:xfrm flipH="1" flipV="1">
              <a:off x="8815011" y="5269574"/>
              <a:ext cx="1316051" cy="287620"/>
            </a:xfrm>
            <a:prstGeom prst="line">
              <a:avLst/>
            </a:prstGeom>
          </p:spPr>
          <p:style>
            <a:lnRef idx="1">
              <a:schemeClr val="dk1"/>
            </a:lnRef>
            <a:fillRef idx="0">
              <a:schemeClr val="dk1"/>
            </a:fillRef>
            <a:effectRef idx="0">
              <a:schemeClr val="dk1"/>
            </a:effectRef>
            <a:fontRef idx="minor">
              <a:schemeClr val="tx1"/>
            </a:fontRef>
          </p:style>
        </p:cxnSp>
        <p:cxnSp>
          <p:nvCxnSpPr>
            <p:cNvPr id="261" name="Straight Connector 260">
              <a:extLst>
                <a:ext uri="{FF2B5EF4-FFF2-40B4-BE49-F238E27FC236}">
                  <a16:creationId xmlns:a16="http://schemas.microsoft.com/office/drawing/2014/main" id="{848BC979-CF36-31E3-7AE6-3BB5B9DAE6B2}"/>
                </a:ext>
              </a:extLst>
            </p:cNvPr>
            <p:cNvCxnSpPr>
              <a:endCxn id="203" idx="2"/>
            </p:cNvCxnSpPr>
            <p:nvPr/>
          </p:nvCxnSpPr>
          <p:spPr>
            <a:xfrm flipH="1" flipV="1">
              <a:off x="9228548" y="5269574"/>
              <a:ext cx="902514" cy="287620"/>
            </a:xfrm>
            <a:prstGeom prst="line">
              <a:avLst/>
            </a:prstGeom>
          </p:spPr>
          <p:style>
            <a:lnRef idx="1">
              <a:schemeClr val="dk1"/>
            </a:lnRef>
            <a:fillRef idx="0">
              <a:schemeClr val="dk1"/>
            </a:fillRef>
            <a:effectRef idx="0">
              <a:schemeClr val="dk1"/>
            </a:effectRef>
            <a:fontRef idx="minor">
              <a:schemeClr val="tx1"/>
            </a:fontRef>
          </p:style>
        </p:cxnSp>
        <p:cxnSp>
          <p:nvCxnSpPr>
            <p:cNvPr id="262" name="Straight Connector 261">
              <a:extLst>
                <a:ext uri="{FF2B5EF4-FFF2-40B4-BE49-F238E27FC236}">
                  <a16:creationId xmlns:a16="http://schemas.microsoft.com/office/drawing/2014/main" id="{BF50685B-02A2-9460-71B2-1626C70A6A2B}"/>
                </a:ext>
              </a:extLst>
            </p:cNvPr>
            <p:cNvCxnSpPr>
              <a:endCxn id="195" idx="2"/>
            </p:cNvCxnSpPr>
            <p:nvPr/>
          </p:nvCxnSpPr>
          <p:spPr>
            <a:xfrm flipH="1" flipV="1">
              <a:off x="8608242" y="5269574"/>
              <a:ext cx="1687034" cy="287620"/>
            </a:xfrm>
            <a:prstGeom prst="line">
              <a:avLst/>
            </a:prstGeom>
          </p:spPr>
          <p:style>
            <a:lnRef idx="1">
              <a:schemeClr val="dk1"/>
            </a:lnRef>
            <a:fillRef idx="0">
              <a:schemeClr val="dk1"/>
            </a:fillRef>
            <a:effectRef idx="0">
              <a:schemeClr val="dk1"/>
            </a:effectRef>
            <a:fontRef idx="minor">
              <a:schemeClr val="tx1"/>
            </a:fontRef>
          </p:style>
        </p:cxnSp>
        <p:cxnSp>
          <p:nvCxnSpPr>
            <p:cNvPr id="263" name="Straight Connector 262">
              <a:extLst>
                <a:ext uri="{FF2B5EF4-FFF2-40B4-BE49-F238E27FC236}">
                  <a16:creationId xmlns:a16="http://schemas.microsoft.com/office/drawing/2014/main" id="{443E59EE-8867-1025-4190-C6120D712F02}"/>
                </a:ext>
              </a:extLst>
            </p:cNvPr>
            <p:cNvCxnSpPr>
              <a:endCxn id="196" idx="2"/>
            </p:cNvCxnSpPr>
            <p:nvPr/>
          </p:nvCxnSpPr>
          <p:spPr>
            <a:xfrm flipH="1" flipV="1">
              <a:off x="8815011" y="5269574"/>
              <a:ext cx="1480265" cy="287620"/>
            </a:xfrm>
            <a:prstGeom prst="line">
              <a:avLst/>
            </a:prstGeom>
          </p:spPr>
          <p:style>
            <a:lnRef idx="1">
              <a:schemeClr val="dk1"/>
            </a:lnRef>
            <a:fillRef idx="0">
              <a:schemeClr val="dk1"/>
            </a:fillRef>
            <a:effectRef idx="0">
              <a:schemeClr val="dk1"/>
            </a:effectRef>
            <a:fontRef idx="minor">
              <a:schemeClr val="tx1"/>
            </a:fontRef>
          </p:style>
        </p:cxnSp>
        <p:cxnSp>
          <p:nvCxnSpPr>
            <p:cNvPr id="264" name="Straight Connector 263">
              <a:extLst>
                <a:ext uri="{FF2B5EF4-FFF2-40B4-BE49-F238E27FC236}">
                  <a16:creationId xmlns:a16="http://schemas.microsoft.com/office/drawing/2014/main" id="{C23A71BD-E728-6F26-38A3-38E6DD58F4C1}"/>
                </a:ext>
              </a:extLst>
            </p:cNvPr>
            <p:cNvCxnSpPr>
              <a:endCxn id="203" idx="2"/>
            </p:cNvCxnSpPr>
            <p:nvPr/>
          </p:nvCxnSpPr>
          <p:spPr>
            <a:xfrm flipH="1" flipV="1">
              <a:off x="9228548" y="5269574"/>
              <a:ext cx="1066727" cy="287620"/>
            </a:xfrm>
            <a:prstGeom prst="line">
              <a:avLst/>
            </a:prstGeom>
          </p:spPr>
          <p:style>
            <a:lnRef idx="1">
              <a:schemeClr val="dk1"/>
            </a:lnRef>
            <a:fillRef idx="0">
              <a:schemeClr val="dk1"/>
            </a:fillRef>
            <a:effectRef idx="0">
              <a:schemeClr val="dk1"/>
            </a:effectRef>
            <a:fontRef idx="minor">
              <a:schemeClr val="tx1"/>
            </a:fontRef>
          </p:style>
        </p:cxnSp>
        <p:cxnSp>
          <p:nvCxnSpPr>
            <p:cNvPr id="265" name="Straight Connector 264">
              <a:extLst>
                <a:ext uri="{FF2B5EF4-FFF2-40B4-BE49-F238E27FC236}">
                  <a16:creationId xmlns:a16="http://schemas.microsoft.com/office/drawing/2014/main" id="{25E00207-E6B6-52AF-C4DE-7FA4D58A9362}"/>
                </a:ext>
              </a:extLst>
            </p:cNvPr>
            <p:cNvCxnSpPr>
              <a:endCxn id="211" idx="2"/>
            </p:cNvCxnSpPr>
            <p:nvPr/>
          </p:nvCxnSpPr>
          <p:spPr>
            <a:xfrm flipH="1" flipV="1">
              <a:off x="9676456" y="5269574"/>
              <a:ext cx="895600" cy="287620"/>
            </a:xfrm>
            <a:prstGeom prst="line">
              <a:avLst/>
            </a:prstGeom>
          </p:spPr>
          <p:style>
            <a:lnRef idx="1">
              <a:schemeClr val="dk1"/>
            </a:lnRef>
            <a:fillRef idx="0">
              <a:schemeClr val="dk1"/>
            </a:fillRef>
            <a:effectRef idx="0">
              <a:schemeClr val="dk1"/>
            </a:effectRef>
            <a:fontRef idx="minor">
              <a:schemeClr val="tx1"/>
            </a:fontRef>
          </p:style>
        </p:cxnSp>
        <p:cxnSp>
          <p:nvCxnSpPr>
            <p:cNvPr id="266" name="Straight Connector 265">
              <a:extLst>
                <a:ext uri="{FF2B5EF4-FFF2-40B4-BE49-F238E27FC236}">
                  <a16:creationId xmlns:a16="http://schemas.microsoft.com/office/drawing/2014/main" id="{6013D14A-B409-B32E-5BEC-AA5034EF3696}"/>
                </a:ext>
              </a:extLst>
            </p:cNvPr>
            <p:cNvCxnSpPr>
              <a:endCxn id="212" idx="2"/>
            </p:cNvCxnSpPr>
            <p:nvPr/>
          </p:nvCxnSpPr>
          <p:spPr>
            <a:xfrm flipH="1" flipV="1">
              <a:off x="9883225" y="5269574"/>
              <a:ext cx="688831" cy="287620"/>
            </a:xfrm>
            <a:prstGeom prst="line">
              <a:avLst/>
            </a:prstGeom>
          </p:spPr>
          <p:style>
            <a:lnRef idx="1">
              <a:schemeClr val="dk1"/>
            </a:lnRef>
            <a:fillRef idx="0">
              <a:schemeClr val="dk1"/>
            </a:fillRef>
            <a:effectRef idx="0">
              <a:schemeClr val="dk1"/>
            </a:effectRef>
            <a:fontRef idx="minor">
              <a:schemeClr val="tx1"/>
            </a:fontRef>
          </p:style>
        </p:cxnSp>
        <p:cxnSp>
          <p:nvCxnSpPr>
            <p:cNvPr id="267" name="Straight Connector 266">
              <a:extLst>
                <a:ext uri="{FF2B5EF4-FFF2-40B4-BE49-F238E27FC236}">
                  <a16:creationId xmlns:a16="http://schemas.microsoft.com/office/drawing/2014/main" id="{FB85FB05-98FD-7783-0F80-24DA79C47BFB}"/>
                </a:ext>
              </a:extLst>
            </p:cNvPr>
            <p:cNvCxnSpPr>
              <a:endCxn id="211" idx="2"/>
            </p:cNvCxnSpPr>
            <p:nvPr/>
          </p:nvCxnSpPr>
          <p:spPr>
            <a:xfrm flipH="1" flipV="1">
              <a:off x="9676456" y="5269574"/>
              <a:ext cx="1059814" cy="287620"/>
            </a:xfrm>
            <a:prstGeom prst="line">
              <a:avLst/>
            </a:prstGeom>
          </p:spPr>
          <p:style>
            <a:lnRef idx="1">
              <a:schemeClr val="dk1"/>
            </a:lnRef>
            <a:fillRef idx="0">
              <a:schemeClr val="dk1"/>
            </a:fillRef>
            <a:effectRef idx="0">
              <a:schemeClr val="dk1"/>
            </a:effectRef>
            <a:fontRef idx="minor">
              <a:schemeClr val="tx1"/>
            </a:fontRef>
          </p:style>
        </p:cxnSp>
        <p:cxnSp>
          <p:nvCxnSpPr>
            <p:cNvPr id="268" name="Straight Connector 267">
              <a:extLst>
                <a:ext uri="{FF2B5EF4-FFF2-40B4-BE49-F238E27FC236}">
                  <a16:creationId xmlns:a16="http://schemas.microsoft.com/office/drawing/2014/main" id="{253BA1B1-AAE0-2D9D-0948-D739B583A6E9}"/>
                </a:ext>
              </a:extLst>
            </p:cNvPr>
            <p:cNvCxnSpPr>
              <a:endCxn id="212" idx="2"/>
            </p:cNvCxnSpPr>
            <p:nvPr/>
          </p:nvCxnSpPr>
          <p:spPr>
            <a:xfrm flipH="1" flipV="1">
              <a:off x="9883225" y="5269574"/>
              <a:ext cx="853045" cy="287620"/>
            </a:xfrm>
            <a:prstGeom prst="line">
              <a:avLst/>
            </a:prstGeom>
          </p:spPr>
          <p:style>
            <a:lnRef idx="1">
              <a:schemeClr val="dk1"/>
            </a:lnRef>
            <a:fillRef idx="0">
              <a:schemeClr val="dk1"/>
            </a:fillRef>
            <a:effectRef idx="0">
              <a:schemeClr val="dk1"/>
            </a:effectRef>
            <a:fontRef idx="minor">
              <a:schemeClr val="tx1"/>
            </a:fontRef>
          </p:style>
        </p:cxnSp>
        <p:cxnSp>
          <p:nvCxnSpPr>
            <p:cNvPr id="269" name="Straight Connector 268">
              <a:extLst>
                <a:ext uri="{FF2B5EF4-FFF2-40B4-BE49-F238E27FC236}">
                  <a16:creationId xmlns:a16="http://schemas.microsoft.com/office/drawing/2014/main" id="{F399698B-4EB4-2B70-86C5-7BDAB949B4AE}"/>
                </a:ext>
              </a:extLst>
            </p:cNvPr>
            <p:cNvCxnSpPr>
              <a:endCxn id="213" idx="2"/>
            </p:cNvCxnSpPr>
            <p:nvPr/>
          </p:nvCxnSpPr>
          <p:spPr>
            <a:xfrm flipH="1" flipV="1">
              <a:off x="10296762" y="5269574"/>
              <a:ext cx="439507" cy="287620"/>
            </a:xfrm>
            <a:prstGeom prst="line">
              <a:avLst/>
            </a:prstGeom>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77107DDA-4D65-AA2A-2D3C-EF4DC9E640D0}"/>
                </a:ext>
              </a:extLst>
            </p:cNvPr>
            <p:cNvCxnSpPr>
              <a:endCxn id="213" idx="2"/>
            </p:cNvCxnSpPr>
            <p:nvPr/>
          </p:nvCxnSpPr>
          <p:spPr>
            <a:xfrm flipH="1" flipV="1">
              <a:off x="10296762" y="5269574"/>
              <a:ext cx="275294" cy="287620"/>
            </a:xfrm>
            <a:prstGeom prst="line">
              <a:avLst/>
            </a:prstGeom>
          </p:spPr>
          <p:style>
            <a:lnRef idx="1">
              <a:schemeClr val="dk1"/>
            </a:lnRef>
            <a:fillRef idx="0">
              <a:schemeClr val="dk1"/>
            </a:fillRef>
            <a:effectRef idx="0">
              <a:schemeClr val="dk1"/>
            </a:effectRef>
            <a:fontRef idx="minor">
              <a:schemeClr val="tx1"/>
            </a:fontRef>
          </p:style>
        </p:cxnSp>
        <p:sp>
          <p:nvSpPr>
            <p:cNvPr id="271" name="Rectangle 270">
              <a:extLst>
                <a:ext uri="{FF2B5EF4-FFF2-40B4-BE49-F238E27FC236}">
                  <a16:creationId xmlns:a16="http://schemas.microsoft.com/office/drawing/2014/main" id="{7BC10D31-01BC-A6F9-E25F-90F0D22CBB9C}"/>
                </a:ext>
              </a:extLst>
            </p:cNvPr>
            <p:cNvSpPr/>
            <p:nvPr/>
          </p:nvSpPr>
          <p:spPr>
            <a:xfrm>
              <a:off x="9082707" y="5557139"/>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2" name="Rectangle 271">
              <a:extLst>
                <a:ext uri="{FF2B5EF4-FFF2-40B4-BE49-F238E27FC236}">
                  <a16:creationId xmlns:a16="http://schemas.microsoft.com/office/drawing/2014/main" id="{DE1FB318-985C-2876-1476-16A5703BF24E}"/>
                </a:ext>
              </a:extLst>
            </p:cNvPr>
            <p:cNvSpPr/>
            <p:nvPr/>
          </p:nvSpPr>
          <p:spPr>
            <a:xfrm>
              <a:off x="9687914" y="5557139"/>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3" name="Rectangle 272">
              <a:extLst>
                <a:ext uri="{FF2B5EF4-FFF2-40B4-BE49-F238E27FC236}">
                  <a16:creationId xmlns:a16="http://schemas.microsoft.com/office/drawing/2014/main" id="{DA724DE9-ED02-ED6C-CA50-E8A9E262F1F1}"/>
                </a:ext>
              </a:extLst>
            </p:cNvPr>
            <p:cNvSpPr/>
            <p:nvPr/>
          </p:nvSpPr>
          <p:spPr>
            <a:xfrm>
              <a:off x="9523700" y="5557139"/>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4" name="Rectangle 273">
              <a:extLst>
                <a:ext uri="{FF2B5EF4-FFF2-40B4-BE49-F238E27FC236}">
                  <a16:creationId xmlns:a16="http://schemas.microsoft.com/office/drawing/2014/main" id="{2C75C089-BC1E-31B6-16A4-FCBA0414F6F6}"/>
                </a:ext>
              </a:extLst>
            </p:cNvPr>
            <p:cNvSpPr/>
            <p:nvPr/>
          </p:nvSpPr>
          <p:spPr>
            <a:xfrm>
              <a:off x="9246921" y="5557139"/>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5" name="Rectangle 274">
              <a:extLst>
                <a:ext uri="{FF2B5EF4-FFF2-40B4-BE49-F238E27FC236}">
                  <a16:creationId xmlns:a16="http://schemas.microsoft.com/office/drawing/2014/main" id="{ECB83560-9A96-B2D2-A7E4-4B5BAC0637A4}"/>
                </a:ext>
              </a:extLst>
            </p:cNvPr>
            <p:cNvSpPr/>
            <p:nvPr/>
          </p:nvSpPr>
          <p:spPr>
            <a:xfrm>
              <a:off x="10051859" y="5559128"/>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6" name="Rectangle 275">
              <a:extLst>
                <a:ext uri="{FF2B5EF4-FFF2-40B4-BE49-F238E27FC236}">
                  <a16:creationId xmlns:a16="http://schemas.microsoft.com/office/drawing/2014/main" id="{387C9D24-F050-68E4-BCE1-03A99F569059}"/>
                </a:ext>
              </a:extLst>
            </p:cNvPr>
            <p:cNvSpPr/>
            <p:nvPr/>
          </p:nvSpPr>
          <p:spPr>
            <a:xfrm>
              <a:off x="10657067" y="5559128"/>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7" name="Rectangle 276">
              <a:extLst>
                <a:ext uri="{FF2B5EF4-FFF2-40B4-BE49-F238E27FC236}">
                  <a16:creationId xmlns:a16="http://schemas.microsoft.com/office/drawing/2014/main" id="{7DBE85A1-6C6B-2D4A-4EC8-F4F0F44C1F8B}"/>
                </a:ext>
              </a:extLst>
            </p:cNvPr>
            <p:cNvSpPr/>
            <p:nvPr/>
          </p:nvSpPr>
          <p:spPr>
            <a:xfrm>
              <a:off x="10492853" y="5559128"/>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8" name="Rectangle 277">
              <a:extLst>
                <a:ext uri="{FF2B5EF4-FFF2-40B4-BE49-F238E27FC236}">
                  <a16:creationId xmlns:a16="http://schemas.microsoft.com/office/drawing/2014/main" id="{C6B92BDC-6931-7082-76A9-AD5A02E8567A}"/>
                </a:ext>
              </a:extLst>
            </p:cNvPr>
            <p:cNvSpPr/>
            <p:nvPr/>
          </p:nvSpPr>
          <p:spPr>
            <a:xfrm>
              <a:off x="10216074" y="5559128"/>
              <a:ext cx="139052" cy="93856"/>
            </a:xfrm>
            <a:prstGeom prst="rect">
              <a:avLst/>
            </a:prstGeom>
            <a:solidFill>
              <a:srgbClr val="FFC746"/>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79" name="Rectangle 278">
              <a:extLst>
                <a:ext uri="{FF2B5EF4-FFF2-40B4-BE49-F238E27FC236}">
                  <a16:creationId xmlns:a16="http://schemas.microsoft.com/office/drawing/2014/main" id="{442B28FD-4688-4E79-E314-FF6C3BABD668}"/>
                </a:ext>
              </a:extLst>
            </p:cNvPr>
            <p:cNvSpPr/>
            <p:nvPr/>
          </p:nvSpPr>
          <p:spPr>
            <a:xfrm>
              <a:off x="7972741" y="588114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80" name="Rectangle 279">
              <a:extLst>
                <a:ext uri="{FF2B5EF4-FFF2-40B4-BE49-F238E27FC236}">
                  <a16:creationId xmlns:a16="http://schemas.microsoft.com/office/drawing/2014/main" id="{5B87BDD2-6BAA-6A4B-15EF-BC9F5E0B6F7D}"/>
                </a:ext>
              </a:extLst>
            </p:cNvPr>
            <p:cNvSpPr/>
            <p:nvPr/>
          </p:nvSpPr>
          <p:spPr>
            <a:xfrm>
              <a:off x="8141989" y="588114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81" name="Rectangle 280">
              <a:extLst>
                <a:ext uri="{FF2B5EF4-FFF2-40B4-BE49-F238E27FC236}">
                  <a16:creationId xmlns:a16="http://schemas.microsoft.com/office/drawing/2014/main" id="{9447116A-9BD8-7B7A-31EC-131CCBEDD1D7}"/>
                </a:ext>
              </a:extLst>
            </p:cNvPr>
            <p:cNvSpPr/>
            <p:nvPr/>
          </p:nvSpPr>
          <p:spPr>
            <a:xfrm>
              <a:off x="8482879" y="588114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cxnSp>
          <p:nvCxnSpPr>
            <p:cNvPr id="282" name="Straight Connector 281">
              <a:extLst>
                <a:ext uri="{FF2B5EF4-FFF2-40B4-BE49-F238E27FC236}">
                  <a16:creationId xmlns:a16="http://schemas.microsoft.com/office/drawing/2014/main" id="{8721B135-2B03-83AA-2D0E-05247D145EBD}"/>
                </a:ext>
              </a:extLst>
            </p:cNvPr>
            <p:cNvCxnSpPr>
              <a:stCxn id="279" idx="0"/>
              <a:endCxn id="214" idx="2"/>
            </p:cNvCxnSpPr>
            <p:nvPr/>
          </p:nvCxnSpPr>
          <p:spPr>
            <a:xfrm flipV="1">
              <a:off x="8042267" y="5664490"/>
              <a:ext cx="126177" cy="216655"/>
            </a:xfrm>
            <a:prstGeom prst="line">
              <a:avLst/>
            </a:prstGeom>
            <a:ln w="31750">
              <a:solidFill>
                <a:srgbClr val="D3451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290E3F-EC66-3CD7-8D79-EA49209C7AEB}"/>
                </a:ext>
              </a:extLst>
            </p:cNvPr>
            <p:cNvCxnSpPr>
              <a:stCxn id="217" idx="2"/>
              <a:endCxn id="280" idx="0"/>
            </p:cNvCxnSpPr>
            <p:nvPr/>
          </p:nvCxnSpPr>
          <p:spPr>
            <a:xfrm flipH="1">
              <a:off x="8211515" y="5664490"/>
              <a:ext cx="12114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7BA44E79-14EE-68CE-E2D8-441AB3E15953}"/>
                </a:ext>
              </a:extLst>
            </p:cNvPr>
            <p:cNvCxnSpPr>
              <a:stCxn id="216" idx="2"/>
              <a:endCxn id="281" idx="0"/>
            </p:cNvCxnSpPr>
            <p:nvPr/>
          </p:nvCxnSpPr>
          <p:spPr>
            <a:xfrm flipH="1">
              <a:off x="8552406" y="5664490"/>
              <a:ext cx="57032"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42CB121-16F9-8052-6937-4C3BAAFFAA6E}"/>
                </a:ext>
              </a:extLst>
            </p:cNvPr>
            <p:cNvCxnSpPr>
              <a:stCxn id="215" idx="2"/>
              <a:endCxn id="281" idx="0"/>
            </p:cNvCxnSpPr>
            <p:nvPr/>
          </p:nvCxnSpPr>
          <p:spPr>
            <a:xfrm flipH="1">
              <a:off x="8552406" y="5664490"/>
              <a:ext cx="221246"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650722E-356D-94DE-D4F8-F60173B3F33B}"/>
                </a:ext>
              </a:extLst>
            </p:cNvPr>
            <p:cNvCxnSpPr>
              <a:stCxn id="217" idx="2"/>
            </p:cNvCxnSpPr>
            <p:nvPr/>
          </p:nvCxnSpPr>
          <p:spPr>
            <a:xfrm flipH="1">
              <a:off x="8041914" y="5664490"/>
              <a:ext cx="290743" cy="215196"/>
            </a:xfrm>
            <a:prstGeom prst="line">
              <a:avLst/>
            </a:prstGeom>
            <a:ln w="31750">
              <a:solidFill>
                <a:srgbClr val="D3451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BFE5AEC-3687-B571-EE42-FEB1253C2186}"/>
                </a:ext>
              </a:extLst>
            </p:cNvPr>
            <p:cNvCxnSpPr>
              <a:stCxn id="214" idx="2"/>
              <a:endCxn id="280" idx="0"/>
            </p:cNvCxnSpPr>
            <p:nvPr/>
          </p:nvCxnSpPr>
          <p:spPr>
            <a:xfrm>
              <a:off x="8168444" y="5664490"/>
              <a:ext cx="43071"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B344F85-BAE2-324C-6413-2FA7D91A0106}"/>
                </a:ext>
              </a:extLst>
            </p:cNvPr>
            <p:cNvCxnSpPr>
              <a:endCxn id="281" idx="0"/>
            </p:cNvCxnSpPr>
            <p:nvPr/>
          </p:nvCxnSpPr>
          <p:spPr>
            <a:xfrm>
              <a:off x="8329812" y="5672492"/>
              <a:ext cx="222594" cy="2086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2396C64-099A-A7DD-A99A-35EBCA8B14AB}"/>
                </a:ext>
              </a:extLst>
            </p:cNvPr>
            <p:cNvCxnSpPr>
              <a:stCxn id="216" idx="2"/>
              <a:endCxn id="280" idx="0"/>
            </p:cNvCxnSpPr>
            <p:nvPr/>
          </p:nvCxnSpPr>
          <p:spPr>
            <a:xfrm flipH="1">
              <a:off x="8211515" y="5664490"/>
              <a:ext cx="39792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3CEFD33B-DD0D-E763-5766-93B6D9E61271}"/>
                </a:ext>
              </a:extLst>
            </p:cNvPr>
            <p:cNvCxnSpPr>
              <a:endCxn id="279" idx="0"/>
            </p:cNvCxnSpPr>
            <p:nvPr/>
          </p:nvCxnSpPr>
          <p:spPr>
            <a:xfrm flipH="1">
              <a:off x="8042267" y="5665692"/>
              <a:ext cx="724108" cy="215453"/>
            </a:xfrm>
            <a:prstGeom prst="line">
              <a:avLst/>
            </a:prstGeom>
            <a:ln w="31750">
              <a:solidFill>
                <a:srgbClr val="D3451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0AFF68D4-6792-6930-F7C1-5A8A80B3EABF}"/>
                </a:ext>
              </a:extLst>
            </p:cNvPr>
            <p:cNvCxnSpPr>
              <a:endCxn id="281" idx="0"/>
            </p:cNvCxnSpPr>
            <p:nvPr/>
          </p:nvCxnSpPr>
          <p:spPr>
            <a:xfrm>
              <a:off x="8173230" y="5665692"/>
              <a:ext cx="379176" cy="2154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7EAB526D-4EB3-306C-6A33-D3DC47CF6708}"/>
                </a:ext>
              </a:extLst>
            </p:cNvPr>
            <p:cNvCxnSpPr>
              <a:stCxn id="216" idx="2"/>
              <a:endCxn id="279" idx="0"/>
            </p:cNvCxnSpPr>
            <p:nvPr/>
          </p:nvCxnSpPr>
          <p:spPr>
            <a:xfrm flipH="1">
              <a:off x="8042267" y="5664490"/>
              <a:ext cx="567170" cy="216655"/>
            </a:xfrm>
            <a:prstGeom prst="line">
              <a:avLst/>
            </a:prstGeom>
            <a:ln w="31750">
              <a:solidFill>
                <a:srgbClr val="D3451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B425A3C9-3A84-5C4C-48D3-422349402B24}"/>
                </a:ext>
              </a:extLst>
            </p:cNvPr>
            <p:cNvCxnSpPr>
              <a:stCxn id="280" idx="0"/>
            </p:cNvCxnSpPr>
            <p:nvPr/>
          </p:nvCxnSpPr>
          <p:spPr>
            <a:xfrm flipV="1">
              <a:off x="8211515" y="5662749"/>
              <a:ext cx="555996" cy="21839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6ADC845E-3E0A-804C-993A-AD963088E98D}"/>
                </a:ext>
              </a:extLst>
            </p:cNvPr>
            <p:cNvSpPr txBox="1"/>
            <p:nvPr/>
          </p:nvSpPr>
          <p:spPr>
            <a:xfrm>
              <a:off x="7967619" y="5982018"/>
              <a:ext cx="654313" cy="126364"/>
            </a:xfrm>
            <a:prstGeom prst="rect">
              <a:avLst/>
            </a:prstGeom>
            <a:solidFill>
              <a:srgbClr val="70AD47"/>
            </a:solidFill>
            <a:ln>
              <a:noFill/>
            </a:ln>
          </p:spPr>
          <p:txBody>
            <a:bodyPr wrap="square" rtlCol="0">
              <a:spAutoFit/>
            </a:bodyPr>
            <a:lstStyle/>
            <a:p>
              <a:pPr algn="ctr"/>
              <a:endParaRPr lang="en-US" sz="1400" b="1"/>
            </a:p>
          </p:txBody>
        </p:sp>
        <p:sp>
          <p:nvSpPr>
            <p:cNvPr id="295" name="Rectangle 294">
              <a:extLst>
                <a:ext uri="{FF2B5EF4-FFF2-40B4-BE49-F238E27FC236}">
                  <a16:creationId xmlns:a16="http://schemas.microsoft.com/office/drawing/2014/main" id="{D9DF3760-602C-1DE2-D3E7-C2C1B1356C7F}"/>
                </a:ext>
              </a:extLst>
            </p:cNvPr>
            <p:cNvSpPr/>
            <p:nvPr/>
          </p:nvSpPr>
          <p:spPr>
            <a:xfrm>
              <a:off x="8969313"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96" name="Rectangle 295">
              <a:extLst>
                <a:ext uri="{FF2B5EF4-FFF2-40B4-BE49-F238E27FC236}">
                  <a16:creationId xmlns:a16="http://schemas.microsoft.com/office/drawing/2014/main" id="{F371C31B-E109-EC04-9FC4-1ABF43803B93}"/>
                </a:ext>
              </a:extLst>
            </p:cNvPr>
            <p:cNvSpPr/>
            <p:nvPr/>
          </p:nvSpPr>
          <p:spPr>
            <a:xfrm>
              <a:off x="9138561"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297" name="Rectangle 296">
              <a:extLst>
                <a:ext uri="{FF2B5EF4-FFF2-40B4-BE49-F238E27FC236}">
                  <a16:creationId xmlns:a16="http://schemas.microsoft.com/office/drawing/2014/main" id="{B3AA8AEF-79A2-6FFA-A6FA-66755949FA9D}"/>
                </a:ext>
              </a:extLst>
            </p:cNvPr>
            <p:cNvSpPr/>
            <p:nvPr/>
          </p:nvSpPr>
          <p:spPr>
            <a:xfrm>
              <a:off x="9479451"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cxnSp>
          <p:nvCxnSpPr>
            <p:cNvPr id="298" name="Straight Connector 297">
              <a:extLst>
                <a:ext uri="{FF2B5EF4-FFF2-40B4-BE49-F238E27FC236}">
                  <a16:creationId xmlns:a16="http://schemas.microsoft.com/office/drawing/2014/main" id="{18FB9E03-B047-07F0-7D03-18EAE4E64FFC}"/>
                </a:ext>
              </a:extLst>
            </p:cNvPr>
            <p:cNvCxnSpPr>
              <a:stCxn id="295" idx="0"/>
            </p:cNvCxnSpPr>
            <p:nvPr/>
          </p:nvCxnSpPr>
          <p:spPr>
            <a:xfrm flipV="1">
              <a:off x="9038838" y="5658610"/>
              <a:ext cx="126177"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6BA4A76E-35C1-3C36-8404-19BE63CE8F8A}"/>
                </a:ext>
              </a:extLst>
            </p:cNvPr>
            <p:cNvCxnSpPr>
              <a:endCxn id="296" idx="0"/>
            </p:cNvCxnSpPr>
            <p:nvPr/>
          </p:nvCxnSpPr>
          <p:spPr>
            <a:xfrm flipH="1">
              <a:off x="9208087" y="5658610"/>
              <a:ext cx="12114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DF343401-6387-8F25-1E66-CC0B421C73A1}"/>
                </a:ext>
              </a:extLst>
            </p:cNvPr>
            <p:cNvCxnSpPr>
              <a:endCxn id="297" idx="0"/>
            </p:cNvCxnSpPr>
            <p:nvPr/>
          </p:nvCxnSpPr>
          <p:spPr>
            <a:xfrm flipH="1">
              <a:off x="9548977" y="5658610"/>
              <a:ext cx="57032"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442BFA5-EB18-CEA9-7475-7EE5116B9182}"/>
                </a:ext>
              </a:extLst>
            </p:cNvPr>
            <p:cNvCxnSpPr>
              <a:endCxn id="297" idx="0"/>
            </p:cNvCxnSpPr>
            <p:nvPr/>
          </p:nvCxnSpPr>
          <p:spPr>
            <a:xfrm flipH="1">
              <a:off x="9548977" y="5658610"/>
              <a:ext cx="221246"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BF2FA1F4-8B3D-0C14-EC4A-A71FA5565C14}"/>
                </a:ext>
              </a:extLst>
            </p:cNvPr>
            <p:cNvCxnSpPr/>
            <p:nvPr/>
          </p:nvCxnSpPr>
          <p:spPr>
            <a:xfrm flipH="1">
              <a:off x="9038486" y="5658610"/>
              <a:ext cx="290743" cy="215197"/>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54C9CDB5-7DE4-5A4C-57D0-B81E98DFAC4E}"/>
                </a:ext>
              </a:extLst>
            </p:cNvPr>
            <p:cNvCxnSpPr>
              <a:endCxn id="296" idx="0"/>
            </p:cNvCxnSpPr>
            <p:nvPr/>
          </p:nvCxnSpPr>
          <p:spPr>
            <a:xfrm>
              <a:off x="9165016" y="5658610"/>
              <a:ext cx="43071"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FC327D3F-563D-CB1D-6C4A-9E17075F29BD}"/>
                </a:ext>
              </a:extLst>
            </p:cNvPr>
            <p:cNvCxnSpPr>
              <a:endCxn id="297" idx="0"/>
            </p:cNvCxnSpPr>
            <p:nvPr/>
          </p:nvCxnSpPr>
          <p:spPr>
            <a:xfrm>
              <a:off x="9326383" y="5666612"/>
              <a:ext cx="222594" cy="2086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A3F823A2-A9C0-DE42-F336-0B77257F7811}"/>
                </a:ext>
              </a:extLst>
            </p:cNvPr>
            <p:cNvCxnSpPr>
              <a:endCxn id="296" idx="0"/>
            </p:cNvCxnSpPr>
            <p:nvPr/>
          </p:nvCxnSpPr>
          <p:spPr>
            <a:xfrm flipH="1">
              <a:off x="9208087" y="5658610"/>
              <a:ext cx="39792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BBB30C4-C4C4-3BCB-799C-D786C0BFC4D3}"/>
                </a:ext>
              </a:extLst>
            </p:cNvPr>
            <p:cNvCxnSpPr>
              <a:endCxn id="295" idx="0"/>
            </p:cNvCxnSpPr>
            <p:nvPr/>
          </p:nvCxnSpPr>
          <p:spPr>
            <a:xfrm flipH="1">
              <a:off x="9038838" y="5659812"/>
              <a:ext cx="724108" cy="2154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6E634BF9-B894-A0A7-FD21-CE0BC94EBF8F}"/>
                </a:ext>
              </a:extLst>
            </p:cNvPr>
            <p:cNvCxnSpPr>
              <a:endCxn id="297" idx="0"/>
            </p:cNvCxnSpPr>
            <p:nvPr/>
          </p:nvCxnSpPr>
          <p:spPr>
            <a:xfrm>
              <a:off x="9169802" y="5659812"/>
              <a:ext cx="379176" cy="2154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0E6341AD-131F-E50D-3574-A63E55486456}"/>
                </a:ext>
              </a:extLst>
            </p:cNvPr>
            <p:cNvCxnSpPr>
              <a:endCxn id="295" idx="0"/>
            </p:cNvCxnSpPr>
            <p:nvPr/>
          </p:nvCxnSpPr>
          <p:spPr>
            <a:xfrm flipH="1">
              <a:off x="9038838" y="5658610"/>
              <a:ext cx="567170"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0C4E6293-0016-85D4-A794-97E0AD8BBDD5}"/>
                </a:ext>
              </a:extLst>
            </p:cNvPr>
            <p:cNvCxnSpPr>
              <a:stCxn id="296" idx="0"/>
            </p:cNvCxnSpPr>
            <p:nvPr/>
          </p:nvCxnSpPr>
          <p:spPr>
            <a:xfrm flipV="1">
              <a:off x="9208087" y="5656869"/>
              <a:ext cx="555996" cy="21839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B4210CDA-294F-D94C-C836-DB21F665851B}"/>
                </a:ext>
              </a:extLst>
            </p:cNvPr>
            <p:cNvSpPr txBox="1"/>
            <p:nvPr/>
          </p:nvSpPr>
          <p:spPr>
            <a:xfrm>
              <a:off x="8964191" y="5976138"/>
              <a:ext cx="654313" cy="126364"/>
            </a:xfrm>
            <a:prstGeom prst="rect">
              <a:avLst/>
            </a:prstGeom>
            <a:solidFill>
              <a:srgbClr val="70AD47"/>
            </a:solidFill>
            <a:ln>
              <a:noFill/>
            </a:ln>
          </p:spPr>
          <p:txBody>
            <a:bodyPr wrap="square" rtlCol="0">
              <a:spAutoFit/>
            </a:bodyPr>
            <a:lstStyle/>
            <a:p>
              <a:pPr algn="ctr"/>
              <a:endParaRPr lang="en-US" sz="1400" b="1"/>
            </a:p>
          </p:txBody>
        </p:sp>
        <p:sp>
          <p:nvSpPr>
            <p:cNvPr id="311" name="Rectangle 310">
              <a:extLst>
                <a:ext uri="{FF2B5EF4-FFF2-40B4-BE49-F238E27FC236}">
                  <a16:creationId xmlns:a16="http://schemas.microsoft.com/office/drawing/2014/main" id="{B1E7C981-247E-1A88-AA8B-E0E16C42056D}"/>
                </a:ext>
              </a:extLst>
            </p:cNvPr>
            <p:cNvSpPr/>
            <p:nvPr/>
          </p:nvSpPr>
          <p:spPr>
            <a:xfrm>
              <a:off x="9916241"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312" name="Rectangle 311">
              <a:extLst>
                <a:ext uri="{FF2B5EF4-FFF2-40B4-BE49-F238E27FC236}">
                  <a16:creationId xmlns:a16="http://schemas.microsoft.com/office/drawing/2014/main" id="{72F665C6-063A-02FF-0FBC-41BED0B6A84B}"/>
                </a:ext>
              </a:extLst>
            </p:cNvPr>
            <p:cNvSpPr/>
            <p:nvPr/>
          </p:nvSpPr>
          <p:spPr>
            <a:xfrm>
              <a:off x="10085489"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sp>
          <p:nvSpPr>
            <p:cNvPr id="313" name="Rectangle 312">
              <a:extLst>
                <a:ext uri="{FF2B5EF4-FFF2-40B4-BE49-F238E27FC236}">
                  <a16:creationId xmlns:a16="http://schemas.microsoft.com/office/drawing/2014/main" id="{F6F1DDDC-05B6-1E50-CA4B-45433FDB2E48}"/>
                </a:ext>
              </a:extLst>
            </p:cNvPr>
            <p:cNvSpPr/>
            <p:nvPr/>
          </p:nvSpPr>
          <p:spPr>
            <a:xfrm>
              <a:off x="10426380" y="5875265"/>
              <a:ext cx="139052" cy="93856"/>
            </a:xfrm>
            <a:prstGeom prst="rect">
              <a:avLst/>
            </a:prstGeom>
            <a:solidFill>
              <a:srgbClr val="4472C4"/>
            </a:solidFill>
            <a:ln>
              <a:no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000" b="1"/>
            </a:p>
          </p:txBody>
        </p:sp>
        <p:cxnSp>
          <p:nvCxnSpPr>
            <p:cNvPr id="314" name="Straight Connector 313">
              <a:extLst>
                <a:ext uri="{FF2B5EF4-FFF2-40B4-BE49-F238E27FC236}">
                  <a16:creationId xmlns:a16="http://schemas.microsoft.com/office/drawing/2014/main" id="{18107D01-8066-B18F-8EC9-3175493E5F7B}"/>
                </a:ext>
              </a:extLst>
            </p:cNvPr>
            <p:cNvCxnSpPr>
              <a:stCxn id="311" idx="0"/>
            </p:cNvCxnSpPr>
            <p:nvPr/>
          </p:nvCxnSpPr>
          <p:spPr>
            <a:xfrm flipV="1">
              <a:off x="9985767" y="5658610"/>
              <a:ext cx="126177"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A3193978-A3DF-9F8E-48EA-663CC81DB3C0}"/>
                </a:ext>
              </a:extLst>
            </p:cNvPr>
            <p:cNvCxnSpPr>
              <a:endCxn id="312" idx="0"/>
            </p:cNvCxnSpPr>
            <p:nvPr/>
          </p:nvCxnSpPr>
          <p:spPr>
            <a:xfrm flipH="1">
              <a:off x="10155016" y="5658610"/>
              <a:ext cx="12114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39DCEF7B-F63E-9420-A1AC-545BB4FC690B}"/>
                </a:ext>
              </a:extLst>
            </p:cNvPr>
            <p:cNvCxnSpPr>
              <a:endCxn id="313" idx="0"/>
            </p:cNvCxnSpPr>
            <p:nvPr/>
          </p:nvCxnSpPr>
          <p:spPr>
            <a:xfrm flipH="1">
              <a:off x="10495906" y="5658610"/>
              <a:ext cx="57032"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38930DE8-E64A-F7C4-38AA-FE181A891DCD}"/>
                </a:ext>
              </a:extLst>
            </p:cNvPr>
            <p:cNvCxnSpPr>
              <a:endCxn id="313" idx="0"/>
            </p:cNvCxnSpPr>
            <p:nvPr/>
          </p:nvCxnSpPr>
          <p:spPr>
            <a:xfrm flipH="1">
              <a:off x="10495906" y="5658610"/>
              <a:ext cx="221246"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D7B8DF2-8117-C974-1480-53ADC4BE120F}"/>
                </a:ext>
              </a:extLst>
            </p:cNvPr>
            <p:cNvCxnSpPr/>
            <p:nvPr/>
          </p:nvCxnSpPr>
          <p:spPr>
            <a:xfrm flipH="1">
              <a:off x="9985415" y="5658610"/>
              <a:ext cx="290743" cy="215197"/>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2C29E4CE-4D65-837E-BA37-60D158316CC3}"/>
                </a:ext>
              </a:extLst>
            </p:cNvPr>
            <p:cNvCxnSpPr>
              <a:endCxn id="312" idx="0"/>
            </p:cNvCxnSpPr>
            <p:nvPr/>
          </p:nvCxnSpPr>
          <p:spPr>
            <a:xfrm>
              <a:off x="10111945" y="5658610"/>
              <a:ext cx="43071"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DD9F953F-4C3A-5E7A-EE40-DC5462302273}"/>
                </a:ext>
              </a:extLst>
            </p:cNvPr>
            <p:cNvCxnSpPr>
              <a:endCxn id="313" idx="0"/>
            </p:cNvCxnSpPr>
            <p:nvPr/>
          </p:nvCxnSpPr>
          <p:spPr>
            <a:xfrm>
              <a:off x="10273312" y="5666612"/>
              <a:ext cx="222594" cy="2086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B3A4EFA5-0F34-0284-61F1-F14634202217}"/>
                </a:ext>
              </a:extLst>
            </p:cNvPr>
            <p:cNvCxnSpPr>
              <a:endCxn id="312" idx="0"/>
            </p:cNvCxnSpPr>
            <p:nvPr/>
          </p:nvCxnSpPr>
          <p:spPr>
            <a:xfrm flipH="1">
              <a:off x="10155016" y="5658610"/>
              <a:ext cx="397923" cy="216655"/>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306AA53-7B01-0CAA-FDC4-C6601A9812AE}"/>
                </a:ext>
              </a:extLst>
            </p:cNvPr>
            <p:cNvCxnSpPr>
              <a:endCxn id="311" idx="0"/>
            </p:cNvCxnSpPr>
            <p:nvPr/>
          </p:nvCxnSpPr>
          <p:spPr>
            <a:xfrm flipH="1">
              <a:off x="9985767" y="5659812"/>
              <a:ext cx="724108" cy="2154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75CF2A6-CEC2-9504-F78A-B0342648BD9D}"/>
                </a:ext>
              </a:extLst>
            </p:cNvPr>
            <p:cNvCxnSpPr>
              <a:endCxn id="313" idx="0"/>
            </p:cNvCxnSpPr>
            <p:nvPr/>
          </p:nvCxnSpPr>
          <p:spPr>
            <a:xfrm>
              <a:off x="10116730" y="5659812"/>
              <a:ext cx="379176" cy="215453"/>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AFAA3FE-A849-CFF1-3811-53747F6CA8BF}"/>
                </a:ext>
              </a:extLst>
            </p:cNvPr>
            <p:cNvCxnSpPr>
              <a:endCxn id="311" idx="0"/>
            </p:cNvCxnSpPr>
            <p:nvPr/>
          </p:nvCxnSpPr>
          <p:spPr>
            <a:xfrm flipH="1">
              <a:off x="9985767" y="5658610"/>
              <a:ext cx="567170" cy="216655"/>
            </a:xfrm>
            <a:prstGeom prst="line">
              <a:avLst/>
            </a:prstGeom>
            <a:solidFill>
              <a:srgbClr val="4472C4"/>
            </a:solidFill>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6FA4C2-81CE-57EA-831D-5D09BA7F887A}"/>
                </a:ext>
              </a:extLst>
            </p:cNvPr>
            <p:cNvCxnSpPr>
              <a:stCxn id="312" idx="0"/>
            </p:cNvCxnSpPr>
            <p:nvPr/>
          </p:nvCxnSpPr>
          <p:spPr>
            <a:xfrm flipV="1">
              <a:off x="10155016" y="5656869"/>
              <a:ext cx="555996" cy="21839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B92F7C65-E139-9CCC-C981-FE5617DC8797}"/>
                </a:ext>
              </a:extLst>
            </p:cNvPr>
            <p:cNvSpPr txBox="1"/>
            <p:nvPr/>
          </p:nvSpPr>
          <p:spPr>
            <a:xfrm>
              <a:off x="9911119" y="5976138"/>
              <a:ext cx="654313" cy="126364"/>
            </a:xfrm>
            <a:prstGeom prst="rect">
              <a:avLst/>
            </a:prstGeom>
            <a:solidFill>
              <a:srgbClr val="70AD47"/>
            </a:solidFill>
            <a:ln>
              <a:noFill/>
            </a:ln>
          </p:spPr>
          <p:txBody>
            <a:bodyPr wrap="square" rtlCol="0">
              <a:spAutoFit/>
            </a:bodyPr>
            <a:lstStyle/>
            <a:p>
              <a:pPr algn="ctr"/>
              <a:endParaRPr lang="en-US" sz="1400" b="1"/>
            </a:p>
          </p:txBody>
        </p:sp>
        <p:pic>
          <p:nvPicPr>
            <p:cNvPr id="327" name="Picture 326" descr="A picture containing graphical user interface&#10;&#10;Description automatically generated">
              <a:extLst>
                <a:ext uri="{FF2B5EF4-FFF2-40B4-BE49-F238E27FC236}">
                  <a16:creationId xmlns:a16="http://schemas.microsoft.com/office/drawing/2014/main" id="{ADAE4F37-E9B1-C1C0-1F4E-145EC675DC2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7244" y="6207238"/>
              <a:ext cx="121665" cy="172034"/>
            </a:xfrm>
            <a:prstGeom prst="rect">
              <a:avLst/>
            </a:prstGeom>
          </p:spPr>
        </p:pic>
        <p:pic>
          <p:nvPicPr>
            <p:cNvPr id="328" name="Picture 327" descr="A picture containing graphical user interface&#10;&#10;Description automatically generated">
              <a:extLst>
                <a:ext uri="{FF2B5EF4-FFF2-40B4-BE49-F238E27FC236}">
                  <a16:creationId xmlns:a16="http://schemas.microsoft.com/office/drawing/2014/main" id="{5DCD4D14-2D70-3BE4-C30E-6E7F9E9E064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84804" y="6207238"/>
              <a:ext cx="121665" cy="172034"/>
            </a:xfrm>
            <a:prstGeom prst="rect">
              <a:avLst/>
            </a:prstGeom>
          </p:spPr>
        </p:pic>
        <p:pic>
          <p:nvPicPr>
            <p:cNvPr id="329" name="Picture 328" descr="A picture containing graphical user interface&#10;&#10;Description automatically generated">
              <a:extLst>
                <a:ext uri="{FF2B5EF4-FFF2-40B4-BE49-F238E27FC236}">
                  <a16:creationId xmlns:a16="http://schemas.microsoft.com/office/drawing/2014/main" id="{F412946D-56C8-9555-B595-C6653D4A078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32364" y="6207238"/>
              <a:ext cx="121665" cy="172034"/>
            </a:xfrm>
            <a:prstGeom prst="rect">
              <a:avLst/>
            </a:prstGeom>
          </p:spPr>
        </p:pic>
        <p:pic>
          <p:nvPicPr>
            <p:cNvPr id="330" name="Picture 329" descr="A picture containing graphical user interface&#10;&#10;Description automatically generated">
              <a:extLst>
                <a:ext uri="{FF2B5EF4-FFF2-40B4-BE49-F238E27FC236}">
                  <a16:creationId xmlns:a16="http://schemas.microsoft.com/office/drawing/2014/main" id="{48D821F1-B337-048D-6484-2B13EF31B26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79924" y="6207238"/>
              <a:ext cx="121665" cy="172034"/>
            </a:xfrm>
            <a:prstGeom prst="rect">
              <a:avLst/>
            </a:prstGeom>
          </p:spPr>
        </p:pic>
        <p:pic>
          <p:nvPicPr>
            <p:cNvPr id="331" name="Picture 330" descr="A picture containing graphical user interface&#10;&#10;Description automatically generated">
              <a:extLst>
                <a:ext uri="{FF2B5EF4-FFF2-40B4-BE49-F238E27FC236}">
                  <a16:creationId xmlns:a16="http://schemas.microsoft.com/office/drawing/2014/main" id="{F6745E80-0F2E-8FEC-3076-9EF84CA18E5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527484" y="6205111"/>
              <a:ext cx="121665" cy="172034"/>
            </a:xfrm>
            <a:prstGeom prst="rect">
              <a:avLst/>
            </a:prstGeom>
          </p:spPr>
        </p:pic>
        <p:pic>
          <p:nvPicPr>
            <p:cNvPr id="332" name="Picture 331" descr="A picture containing graphical user interface&#10;&#10;Description automatically generated">
              <a:extLst>
                <a:ext uri="{FF2B5EF4-FFF2-40B4-BE49-F238E27FC236}">
                  <a16:creationId xmlns:a16="http://schemas.microsoft.com/office/drawing/2014/main" id="{065FA8A4-1EC8-51C5-809F-05BEF7330BC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35394" y="6207238"/>
              <a:ext cx="121665" cy="172034"/>
            </a:xfrm>
            <a:prstGeom prst="rect">
              <a:avLst/>
            </a:prstGeom>
          </p:spPr>
        </p:pic>
        <p:pic>
          <p:nvPicPr>
            <p:cNvPr id="333" name="Picture 332" descr="A picture containing graphical user interface&#10;&#10;Description automatically generated">
              <a:extLst>
                <a:ext uri="{FF2B5EF4-FFF2-40B4-BE49-F238E27FC236}">
                  <a16:creationId xmlns:a16="http://schemas.microsoft.com/office/drawing/2014/main" id="{D077B3CA-C2CE-4251-A82A-9CE0649DBDB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082954" y="6207238"/>
              <a:ext cx="121665" cy="172034"/>
            </a:xfrm>
            <a:prstGeom prst="rect">
              <a:avLst/>
            </a:prstGeom>
          </p:spPr>
        </p:pic>
        <p:pic>
          <p:nvPicPr>
            <p:cNvPr id="334" name="Picture 333" descr="A picture containing graphical user interface&#10;&#10;Description automatically generated">
              <a:extLst>
                <a:ext uri="{FF2B5EF4-FFF2-40B4-BE49-F238E27FC236}">
                  <a16:creationId xmlns:a16="http://schemas.microsoft.com/office/drawing/2014/main" id="{BFC248A2-85CC-756C-7EEA-D647D55FADC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30514" y="6207238"/>
              <a:ext cx="121665" cy="172034"/>
            </a:xfrm>
            <a:prstGeom prst="rect">
              <a:avLst/>
            </a:prstGeom>
          </p:spPr>
        </p:pic>
        <p:pic>
          <p:nvPicPr>
            <p:cNvPr id="335" name="Picture 334" descr="A picture containing graphical user interface&#10;&#10;Description automatically generated">
              <a:extLst>
                <a:ext uri="{FF2B5EF4-FFF2-40B4-BE49-F238E27FC236}">
                  <a16:creationId xmlns:a16="http://schemas.microsoft.com/office/drawing/2014/main" id="{6E930AFD-0E3C-E18E-CDDE-9696CB857C4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78074" y="6207238"/>
              <a:ext cx="121665" cy="172034"/>
            </a:xfrm>
            <a:prstGeom prst="rect">
              <a:avLst/>
            </a:prstGeom>
          </p:spPr>
        </p:pic>
        <p:pic>
          <p:nvPicPr>
            <p:cNvPr id="336" name="Picture 335" descr="A picture containing graphical user interface&#10;&#10;Description automatically generated">
              <a:extLst>
                <a:ext uri="{FF2B5EF4-FFF2-40B4-BE49-F238E27FC236}">
                  <a16:creationId xmlns:a16="http://schemas.microsoft.com/office/drawing/2014/main" id="{26A12336-14AD-5AFA-C9B9-ABB61C78518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25634" y="6205111"/>
              <a:ext cx="121665" cy="172034"/>
            </a:xfrm>
            <a:prstGeom prst="rect">
              <a:avLst/>
            </a:prstGeom>
          </p:spPr>
        </p:pic>
        <p:pic>
          <p:nvPicPr>
            <p:cNvPr id="337" name="Picture 336" descr="A picture containing graphical user interface&#10;&#10;Description automatically generated">
              <a:extLst>
                <a:ext uri="{FF2B5EF4-FFF2-40B4-BE49-F238E27FC236}">
                  <a16:creationId xmlns:a16="http://schemas.microsoft.com/office/drawing/2014/main" id="{1BF3C30D-DA73-5A0B-D62D-0BB274EB826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83536" y="6207238"/>
              <a:ext cx="121665" cy="172034"/>
            </a:xfrm>
            <a:prstGeom prst="rect">
              <a:avLst/>
            </a:prstGeom>
          </p:spPr>
        </p:pic>
        <p:pic>
          <p:nvPicPr>
            <p:cNvPr id="338" name="Picture 337" descr="A picture containing graphical user interface&#10;&#10;Description automatically generated">
              <a:extLst>
                <a:ext uri="{FF2B5EF4-FFF2-40B4-BE49-F238E27FC236}">
                  <a16:creationId xmlns:a16="http://schemas.microsoft.com/office/drawing/2014/main" id="{DE2E2894-59BB-C36C-142C-1A50FA3C9F7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31096" y="6207238"/>
              <a:ext cx="121665" cy="172034"/>
            </a:xfrm>
            <a:prstGeom prst="rect">
              <a:avLst/>
            </a:prstGeom>
          </p:spPr>
        </p:pic>
        <p:pic>
          <p:nvPicPr>
            <p:cNvPr id="339" name="Picture 338" descr="A picture containing graphical user interface&#10;&#10;Description automatically generated">
              <a:extLst>
                <a:ext uri="{FF2B5EF4-FFF2-40B4-BE49-F238E27FC236}">
                  <a16:creationId xmlns:a16="http://schemas.microsoft.com/office/drawing/2014/main" id="{5A668B37-02FB-DF76-1766-58B5FA3AE20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178656" y="6207238"/>
              <a:ext cx="121665" cy="172034"/>
            </a:xfrm>
            <a:prstGeom prst="rect">
              <a:avLst/>
            </a:prstGeom>
          </p:spPr>
        </p:pic>
        <p:pic>
          <p:nvPicPr>
            <p:cNvPr id="340" name="Picture 339" descr="A picture containing graphical user interface&#10;&#10;Description automatically generated">
              <a:extLst>
                <a:ext uri="{FF2B5EF4-FFF2-40B4-BE49-F238E27FC236}">
                  <a16:creationId xmlns:a16="http://schemas.microsoft.com/office/drawing/2014/main" id="{C8F78F69-7F03-D066-26DB-185BCE6DBDC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326216" y="6207238"/>
              <a:ext cx="121665" cy="172034"/>
            </a:xfrm>
            <a:prstGeom prst="rect">
              <a:avLst/>
            </a:prstGeom>
          </p:spPr>
        </p:pic>
        <p:pic>
          <p:nvPicPr>
            <p:cNvPr id="341" name="Picture 340" descr="A picture containing graphical user interface&#10;&#10;Description automatically generated">
              <a:extLst>
                <a:ext uri="{FF2B5EF4-FFF2-40B4-BE49-F238E27FC236}">
                  <a16:creationId xmlns:a16="http://schemas.microsoft.com/office/drawing/2014/main" id="{39D37ECC-EA97-3A05-B81A-6D3132C6CDB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473776" y="6205111"/>
              <a:ext cx="121665" cy="172034"/>
            </a:xfrm>
            <a:prstGeom prst="rect">
              <a:avLst/>
            </a:prstGeom>
          </p:spPr>
        </p:pic>
        <p:cxnSp>
          <p:nvCxnSpPr>
            <p:cNvPr id="342" name="Straight Connector 341">
              <a:extLst>
                <a:ext uri="{FF2B5EF4-FFF2-40B4-BE49-F238E27FC236}">
                  <a16:creationId xmlns:a16="http://schemas.microsoft.com/office/drawing/2014/main" id="{9E1962A0-4A01-9DCA-50C7-2050632D8F88}"/>
                </a:ext>
              </a:extLst>
            </p:cNvPr>
            <p:cNvCxnSpPr>
              <a:cxnSpLocks/>
              <a:stCxn id="327" idx="0"/>
              <a:endCxn id="294" idx="2"/>
            </p:cNvCxnSpPr>
            <p:nvPr/>
          </p:nvCxnSpPr>
          <p:spPr>
            <a:xfrm flipV="1">
              <a:off x="7998077" y="6108382"/>
              <a:ext cx="296699" cy="9885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F7298DB-0513-461B-0D02-E3B870EB6025}"/>
                </a:ext>
              </a:extLst>
            </p:cNvPr>
            <p:cNvCxnSpPr>
              <a:cxnSpLocks/>
              <a:stCxn id="328" idx="0"/>
              <a:endCxn id="294" idx="2"/>
            </p:cNvCxnSpPr>
            <p:nvPr/>
          </p:nvCxnSpPr>
          <p:spPr>
            <a:xfrm flipV="1">
              <a:off x="8145637" y="6108382"/>
              <a:ext cx="149139" cy="9885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67A0A22-4319-3D7A-DC53-7EDD3B0B30BB}"/>
                </a:ext>
              </a:extLst>
            </p:cNvPr>
            <p:cNvCxnSpPr>
              <a:cxnSpLocks/>
              <a:stCxn id="329" idx="0"/>
              <a:endCxn id="294" idx="2"/>
            </p:cNvCxnSpPr>
            <p:nvPr/>
          </p:nvCxnSpPr>
          <p:spPr>
            <a:xfrm flipV="1">
              <a:off x="8293197" y="6108382"/>
              <a:ext cx="1579" cy="9885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F209AF8-AC04-C847-C919-795BD9DC6F0A}"/>
                </a:ext>
              </a:extLst>
            </p:cNvPr>
            <p:cNvCxnSpPr>
              <a:cxnSpLocks/>
              <a:stCxn id="330" idx="0"/>
              <a:endCxn id="294" idx="2"/>
            </p:cNvCxnSpPr>
            <p:nvPr/>
          </p:nvCxnSpPr>
          <p:spPr>
            <a:xfrm flipH="1" flipV="1">
              <a:off x="8294776" y="6108382"/>
              <a:ext cx="145981" cy="9885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A31E250F-414F-3FB6-E906-A5890B48FDF6}"/>
                </a:ext>
              </a:extLst>
            </p:cNvPr>
            <p:cNvCxnSpPr>
              <a:cxnSpLocks/>
              <a:stCxn id="331" idx="0"/>
              <a:endCxn id="294" idx="2"/>
            </p:cNvCxnSpPr>
            <p:nvPr/>
          </p:nvCxnSpPr>
          <p:spPr>
            <a:xfrm flipH="1" flipV="1">
              <a:off x="8294776" y="6108382"/>
              <a:ext cx="293541" cy="96729"/>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50B03F6-B9E1-83F6-B095-3C18B6857DD7}"/>
                </a:ext>
              </a:extLst>
            </p:cNvPr>
            <p:cNvCxnSpPr>
              <a:cxnSpLocks/>
              <a:stCxn id="332" idx="0"/>
              <a:endCxn id="310" idx="2"/>
            </p:cNvCxnSpPr>
            <p:nvPr/>
          </p:nvCxnSpPr>
          <p:spPr>
            <a:xfrm flipV="1">
              <a:off x="8996227" y="6102502"/>
              <a:ext cx="295121"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D12A00AF-53B5-1782-3468-0B67CB665CB5}"/>
                </a:ext>
              </a:extLst>
            </p:cNvPr>
            <p:cNvCxnSpPr>
              <a:cxnSpLocks/>
              <a:stCxn id="333" idx="0"/>
              <a:endCxn id="310" idx="2"/>
            </p:cNvCxnSpPr>
            <p:nvPr/>
          </p:nvCxnSpPr>
          <p:spPr>
            <a:xfrm flipV="1">
              <a:off x="9143787" y="6102502"/>
              <a:ext cx="147561"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F978050-B935-D463-1D81-95EF32F677E4}"/>
                </a:ext>
              </a:extLst>
            </p:cNvPr>
            <p:cNvCxnSpPr>
              <a:cxnSpLocks/>
              <a:stCxn id="334" idx="0"/>
              <a:endCxn id="310" idx="2"/>
            </p:cNvCxnSpPr>
            <p:nvPr/>
          </p:nvCxnSpPr>
          <p:spPr>
            <a:xfrm flipV="1">
              <a:off x="9291347" y="6102502"/>
              <a:ext cx="1"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AB1404B-939C-CB38-823E-9B9FF4E777A4}"/>
                </a:ext>
              </a:extLst>
            </p:cNvPr>
            <p:cNvCxnSpPr>
              <a:cxnSpLocks/>
              <a:stCxn id="335" idx="0"/>
              <a:endCxn id="310" idx="2"/>
            </p:cNvCxnSpPr>
            <p:nvPr/>
          </p:nvCxnSpPr>
          <p:spPr>
            <a:xfrm flipH="1" flipV="1">
              <a:off x="9291348" y="6102502"/>
              <a:ext cx="147559"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2FBAC21D-0B88-D601-4F04-19EB7151BB5F}"/>
                </a:ext>
              </a:extLst>
            </p:cNvPr>
            <p:cNvCxnSpPr>
              <a:cxnSpLocks/>
              <a:stCxn id="336" idx="0"/>
              <a:endCxn id="310" idx="2"/>
            </p:cNvCxnSpPr>
            <p:nvPr/>
          </p:nvCxnSpPr>
          <p:spPr>
            <a:xfrm flipH="1" flipV="1">
              <a:off x="9291348" y="6102502"/>
              <a:ext cx="295119" cy="102609"/>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9C9937E-530E-BE6C-E108-8095B9F412EB}"/>
                </a:ext>
              </a:extLst>
            </p:cNvPr>
            <p:cNvCxnSpPr>
              <a:cxnSpLocks/>
              <a:stCxn id="337" idx="0"/>
              <a:endCxn id="326" idx="2"/>
            </p:cNvCxnSpPr>
            <p:nvPr/>
          </p:nvCxnSpPr>
          <p:spPr>
            <a:xfrm flipV="1">
              <a:off x="9944369" y="6102502"/>
              <a:ext cx="293907"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71B23E05-7499-6625-E76D-182B2C96003A}"/>
                </a:ext>
              </a:extLst>
            </p:cNvPr>
            <p:cNvCxnSpPr>
              <a:cxnSpLocks/>
              <a:stCxn id="338" idx="0"/>
              <a:endCxn id="326" idx="2"/>
            </p:cNvCxnSpPr>
            <p:nvPr/>
          </p:nvCxnSpPr>
          <p:spPr>
            <a:xfrm flipV="1">
              <a:off x="10091929" y="6102502"/>
              <a:ext cx="146347"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CE841A58-3581-817F-CCCF-D24B2A1AEC62}"/>
                </a:ext>
              </a:extLst>
            </p:cNvPr>
            <p:cNvCxnSpPr>
              <a:cxnSpLocks/>
              <a:stCxn id="339" idx="0"/>
              <a:endCxn id="326" idx="2"/>
            </p:cNvCxnSpPr>
            <p:nvPr/>
          </p:nvCxnSpPr>
          <p:spPr>
            <a:xfrm flipH="1" flipV="1">
              <a:off x="10238276" y="6102502"/>
              <a:ext cx="1213"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3AC2E770-F18D-3F34-299A-C139AE1E3408}"/>
                </a:ext>
              </a:extLst>
            </p:cNvPr>
            <p:cNvCxnSpPr>
              <a:cxnSpLocks/>
              <a:stCxn id="340" idx="0"/>
              <a:endCxn id="326" idx="2"/>
            </p:cNvCxnSpPr>
            <p:nvPr/>
          </p:nvCxnSpPr>
          <p:spPr>
            <a:xfrm flipH="1" flipV="1">
              <a:off x="10238276" y="6102502"/>
              <a:ext cx="148773" cy="104736"/>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FA92594E-D270-B12D-76B4-BDECF2C4921D}"/>
                </a:ext>
              </a:extLst>
            </p:cNvPr>
            <p:cNvCxnSpPr>
              <a:cxnSpLocks/>
              <a:stCxn id="341" idx="0"/>
              <a:endCxn id="326" idx="2"/>
            </p:cNvCxnSpPr>
            <p:nvPr/>
          </p:nvCxnSpPr>
          <p:spPr>
            <a:xfrm flipH="1" flipV="1">
              <a:off x="10238276" y="6102502"/>
              <a:ext cx="296333" cy="102609"/>
            </a:xfrm>
            <a:prstGeom prst="line">
              <a:avLst/>
            </a:prstGeom>
            <a:ln>
              <a:solidFill>
                <a:srgbClr val="414042"/>
              </a:solidFill>
            </a:ln>
          </p:spPr>
          <p:style>
            <a:lnRef idx="1">
              <a:schemeClr val="accent1"/>
            </a:lnRef>
            <a:fillRef idx="0">
              <a:schemeClr val="accent1"/>
            </a:fillRef>
            <a:effectRef idx="0">
              <a:schemeClr val="accent1"/>
            </a:effectRef>
            <a:fontRef idx="minor">
              <a:schemeClr val="tx1"/>
            </a:fontRef>
          </p:style>
        </p:cxnSp>
      </p:grpSp>
      <p:sp>
        <p:nvSpPr>
          <p:cNvPr id="357" name="TextBox 356">
            <a:extLst>
              <a:ext uri="{FF2B5EF4-FFF2-40B4-BE49-F238E27FC236}">
                <a16:creationId xmlns:a16="http://schemas.microsoft.com/office/drawing/2014/main" id="{872ACB79-4333-3629-9F92-5018F891D370}"/>
              </a:ext>
            </a:extLst>
          </p:cNvPr>
          <p:cNvSpPr txBox="1"/>
          <p:nvPr/>
        </p:nvSpPr>
        <p:spPr>
          <a:xfrm>
            <a:off x="928833" y="4728001"/>
            <a:ext cx="2746394" cy="400110"/>
          </a:xfrm>
          <a:prstGeom prst="rect">
            <a:avLst/>
          </a:prstGeom>
          <a:noFill/>
        </p:spPr>
        <p:txBody>
          <a:bodyPr wrap="none" rtlCol="0">
            <a:spAutoFit/>
          </a:bodyPr>
          <a:lstStyle/>
          <a:p>
            <a:pPr algn="ctr"/>
            <a:r>
              <a:rPr lang="en-US" sz="2000" b="1"/>
              <a:t>Correct local forwarding</a:t>
            </a:r>
          </a:p>
        </p:txBody>
      </p:sp>
      <p:sp>
        <p:nvSpPr>
          <p:cNvPr id="358" name="Oval 357">
            <a:extLst>
              <a:ext uri="{FF2B5EF4-FFF2-40B4-BE49-F238E27FC236}">
                <a16:creationId xmlns:a16="http://schemas.microsoft.com/office/drawing/2014/main" id="{ECA2D618-F559-8A82-1FA3-757AA343A36A}"/>
              </a:ext>
            </a:extLst>
          </p:cNvPr>
          <p:cNvSpPr/>
          <p:nvPr/>
        </p:nvSpPr>
        <p:spPr>
          <a:xfrm>
            <a:off x="249203" y="3078893"/>
            <a:ext cx="1453395" cy="122701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298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7">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7">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7">
                                            <p:txEl>
                                              <p:pRg st="18" end="1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90" grpId="0"/>
      <p:bldP spid="1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E4B9-667D-4CB3-8C52-93B01D3D2296}"/>
              </a:ext>
            </a:extLst>
          </p:cNvPr>
          <p:cNvSpPr>
            <a:spLocks noGrp="1"/>
          </p:cNvSpPr>
          <p:nvPr>
            <p:ph type="title"/>
          </p:nvPr>
        </p:nvSpPr>
        <p:spPr/>
        <p:txBody>
          <a:bodyPr/>
          <a:lstStyle/>
          <a:p>
            <a:r>
              <a:rPr lang="en-US"/>
              <a:t>Network Verification – Scope and Targets</a:t>
            </a:r>
          </a:p>
        </p:txBody>
      </p:sp>
      <p:sp>
        <p:nvSpPr>
          <p:cNvPr id="4" name="TextBox 3">
            <a:extLst>
              <a:ext uri="{FF2B5EF4-FFF2-40B4-BE49-F238E27FC236}">
                <a16:creationId xmlns:a16="http://schemas.microsoft.com/office/drawing/2014/main" id="{9A41F4D8-3E74-4CC1-873E-16CE64412002}"/>
              </a:ext>
            </a:extLst>
          </p:cNvPr>
          <p:cNvSpPr txBox="1"/>
          <p:nvPr/>
        </p:nvSpPr>
        <p:spPr>
          <a:xfrm>
            <a:off x="2188246" y="3571710"/>
            <a:ext cx="1591077"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t>Internal</a:t>
            </a:r>
          </a:p>
          <a:p>
            <a:pPr algn="ctr"/>
            <a:r>
              <a:rPr lang="en-US"/>
              <a:t>(Azure Ops)</a:t>
            </a:r>
          </a:p>
        </p:txBody>
      </p:sp>
      <p:sp>
        <p:nvSpPr>
          <p:cNvPr id="6" name="TextBox 5">
            <a:extLst>
              <a:ext uri="{FF2B5EF4-FFF2-40B4-BE49-F238E27FC236}">
                <a16:creationId xmlns:a16="http://schemas.microsoft.com/office/drawing/2014/main" id="{9FA7B797-6378-47D7-B184-F391C42B795C}"/>
              </a:ext>
            </a:extLst>
          </p:cNvPr>
          <p:cNvSpPr txBox="1"/>
          <p:nvPr/>
        </p:nvSpPr>
        <p:spPr>
          <a:xfrm>
            <a:off x="8582089" y="3606435"/>
            <a:ext cx="142747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External</a:t>
            </a:r>
          </a:p>
          <a:p>
            <a:pPr algn="ctr"/>
            <a:r>
              <a:rPr lang="en-US"/>
              <a:t>(Customers)</a:t>
            </a:r>
          </a:p>
        </p:txBody>
      </p:sp>
      <p:sp>
        <p:nvSpPr>
          <p:cNvPr id="8" name="TextBox 7">
            <a:extLst>
              <a:ext uri="{FF2B5EF4-FFF2-40B4-BE49-F238E27FC236}">
                <a16:creationId xmlns:a16="http://schemas.microsoft.com/office/drawing/2014/main" id="{3BD9B05C-24CD-4FF9-862C-1F4083CFC661}"/>
              </a:ext>
            </a:extLst>
          </p:cNvPr>
          <p:cNvSpPr txBox="1"/>
          <p:nvPr/>
        </p:nvSpPr>
        <p:spPr>
          <a:xfrm>
            <a:off x="2188247" y="2089166"/>
            <a:ext cx="1591076"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t>Network Wide</a:t>
            </a:r>
          </a:p>
        </p:txBody>
      </p:sp>
      <p:sp>
        <p:nvSpPr>
          <p:cNvPr id="10" name="TextBox 9">
            <a:extLst>
              <a:ext uri="{FF2B5EF4-FFF2-40B4-BE49-F238E27FC236}">
                <a16:creationId xmlns:a16="http://schemas.microsoft.com/office/drawing/2014/main" id="{88C82D7A-9F14-4C09-A417-BD965D33CE68}"/>
              </a:ext>
            </a:extLst>
          </p:cNvPr>
          <p:cNvSpPr txBox="1"/>
          <p:nvPr/>
        </p:nvSpPr>
        <p:spPr>
          <a:xfrm>
            <a:off x="8582089" y="2174332"/>
            <a:ext cx="1445949"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t>Router Local</a:t>
            </a:r>
          </a:p>
        </p:txBody>
      </p:sp>
      <p:sp>
        <p:nvSpPr>
          <p:cNvPr id="11" name="TextBox 10">
            <a:extLst>
              <a:ext uri="{FF2B5EF4-FFF2-40B4-BE49-F238E27FC236}">
                <a16:creationId xmlns:a16="http://schemas.microsoft.com/office/drawing/2014/main" id="{486B8E3F-22F9-4AAD-90E2-12EC838A64E9}"/>
              </a:ext>
            </a:extLst>
          </p:cNvPr>
          <p:cNvSpPr txBox="1"/>
          <p:nvPr/>
        </p:nvSpPr>
        <p:spPr>
          <a:xfrm>
            <a:off x="2131909" y="5236227"/>
            <a:ext cx="1591077" cy="646331"/>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en-US"/>
              <a:t>Design Time</a:t>
            </a:r>
          </a:p>
          <a:p>
            <a:pPr algn="ctr"/>
            <a:r>
              <a:rPr lang="en-US"/>
              <a:t>(Control Plane)</a:t>
            </a:r>
          </a:p>
        </p:txBody>
      </p:sp>
      <p:sp>
        <p:nvSpPr>
          <p:cNvPr id="13" name="TextBox 12">
            <a:extLst>
              <a:ext uri="{FF2B5EF4-FFF2-40B4-BE49-F238E27FC236}">
                <a16:creationId xmlns:a16="http://schemas.microsoft.com/office/drawing/2014/main" id="{345FB1A1-DE1A-4BB5-995D-12A76DC8B346}"/>
              </a:ext>
            </a:extLst>
          </p:cNvPr>
          <p:cNvSpPr txBox="1"/>
          <p:nvPr/>
        </p:nvSpPr>
        <p:spPr>
          <a:xfrm>
            <a:off x="8582089" y="5232139"/>
            <a:ext cx="1445949"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a:t>Runtime</a:t>
            </a:r>
          </a:p>
          <a:p>
            <a:pPr algn="ctr"/>
            <a:r>
              <a:rPr lang="en-US"/>
              <a:t>(Data Plane)</a:t>
            </a:r>
          </a:p>
        </p:txBody>
      </p:sp>
      <p:sp>
        <p:nvSpPr>
          <p:cNvPr id="28" name="TextBox 27">
            <a:extLst>
              <a:ext uri="{FF2B5EF4-FFF2-40B4-BE49-F238E27FC236}">
                <a16:creationId xmlns:a16="http://schemas.microsoft.com/office/drawing/2014/main" id="{FBF5B46B-A6CD-4B52-833D-8B6CF8313E03}"/>
              </a:ext>
            </a:extLst>
          </p:cNvPr>
          <p:cNvSpPr txBox="1"/>
          <p:nvPr/>
        </p:nvSpPr>
        <p:spPr>
          <a:xfrm>
            <a:off x="5632964" y="1833683"/>
            <a:ext cx="1230585" cy="369332"/>
          </a:xfrm>
          <a:prstGeom prst="rect">
            <a:avLst/>
          </a:prstGeom>
          <a:noFill/>
        </p:spPr>
        <p:txBody>
          <a:bodyPr wrap="square" rtlCol="0">
            <a:spAutoFit/>
          </a:bodyPr>
          <a:lstStyle/>
          <a:p>
            <a:pPr algn="ctr"/>
            <a:r>
              <a:rPr lang="en-US" b="1" err="1">
                <a:solidFill>
                  <a:srgbClr val="0070C0"/>
                </a:solidFill>
              </a:rPr>
              <a:t>SecGuru</a:t>
            </a:r>
            <a:endParaRPr lang="en-US" b="1">
              <a:solidFill>
                <a:srgbClr val="0070C0"/>
              </a:solidFill>
            </a:endParaRPr>
          </a:p>
        </p:txBody>
      </p:sp>
      <p:sp>
        <p:nvSpPr>
          <p:cNvPr id="30" name="TextBox 29">
            <a:extLst>
              <a:ext uri="{FF2B5EF4-FFF2-40B4-BE49-F238E27FC236}">
                <a16:creationId xmlns:a16="http://schemas.microsoft.com/office/drawing/2014/main" id="{CA794DCA-39AD-44B8-AEA7-D51DDF41F668}"/>
              </a:ext>
            </a:extLst>
          </p:cNvPr>
          <p:cNvSpPr txBox="1"/>
          <p:nvPr/>
        </p:nvSpPr>
        <p:spPr>
          <a:xfrm>
            <a:off x="5605053" y="2357732"/>
            <a:ext cx="1250632" cy="369332"/>
          </a:xfrm>
          <a:prstGeom prst="rect">
            <a:avLst/>
          </a:prstGeom>
          <a:noFill/>
        </p:spPr>
        <p:txBody>
          <a:bodyPr wrap="square">
            <a:spAutoFit/>
          </a:bodyPr>
          <a:lstStyle/>
          <a:p>
            <a:pPr algn="ctr"/>
            <a:r>
              <a:rPr lang="en-US" b="1" err="1">
                <a:solidFill>
                  <a:srgbClr val="00B050"/>
                </a:solidFill>
              </a:rPr>
              <a:t>NoD</a:t>
            </a:r>
            <a:endParaRPr lang="en-US" b="1">
              <a:solidFill>
                <a:srgbClr val="00B050"/>
              </a:solidFill>
            </a:endParaRPr>
          </a:p>
        </p:txBody>
      </p:sp>
      <p:sp>
        <p:nvSpPr>
          <p:cNvPr id="32" name="TextBox 31">
            <a:extLst>
              <a:ext uri="{FF2B5EF4-FFF2-40B4-BE49-F238E27FC236}">
                <a16:creationId xmlns:a16="http://schemas.microsoft.com/office/drawing/2014/main" id="{E0168AD0-742C-421C-8E16-18078D3901B0}"/>
              </a:ext>
            </a:extLst>
          </p:cNvPr>
          <p:cNvSpPr txBox="1"/>
          <p:nvPr/>
        </p:nvSpPr>
        <p:spPr>
          <a:xfrm>
            <a:off x="5363668" y="3029153"/>
            <a:ext cx="1727200" cy="646331"/>
          </a:xfrm>
          <a:prstGeom prst="rect">
            <a:avLst/>
          </a:prstGeom>
          <a:noFill/>
        </p:spPr>
        <p:txBody>
          <a:bodyPr wrap="square">
            <a:spAutoFit/>
          </a:bodyPr>
          <a:lstStyle/>
          <a:p>
            <a:pPr algn="ctr"/>
            <a:r>
              <a:rPr lang="en-US" b="1">
                <a:solidFill>
                  <a:srgbClr val="00B050"/>
                </a:solidFill>
              </a:rPr>
              <a:t>Symmetries</a:t>
            </a:r>
          </a:p>
          <a:p>
            <a:pPr algn="ctr"/>
            <a:r>
              <a:rPr lang="en-US" b="1">
                <a:solidFill>
                  <a:srgbClr val="00B050"/>
                </a:solidFill>
              </a:rPr>
              <a:t>and surgeries </a:t>
            </a:r>
          </a:p>
        </p:txBody>
      </p:sp>
      <p:sp>
        <p:nvSpPr>
          <p:cNvPr id="34" name="TextBox 33">
            <a:extLst>
              <a:ext uri="{FF2B5EF4-FFF2-40B4-BE49-F238E27FC236}">
                <a16:creationId xmlns:a16="http://schemas.microsoft.com/office/drawing/2014/main" id="{DA296CDD-6B4B-4C8E-A41D-A654DAA24CE7}"/>
              </a:ext>
            </a:extLst>
          </p:cNvPr>
          <p:cNvSpPr txBox="1"/>
          <p:nvPr/>
        </p:nvSpPr>
        <p:spPr>
          <a:xfrm>
            <a:off x="5612590" y="3942498"/>
            <a:ext cx="1173018" cy="369332"/>
          </a:xfrm>
          <a:prstGeom prst="rect">
            <a:avLst/>
          </a:prstGeom>
          <a:noFill/>
        </p:spPr>
        <p:txBody>
          <a:bodyPr wrap="square">
            <a:spAutoFit/>
          </a:bodyPr>
          <a:lstStyle/>
          <a:p>
            <a:pPr algn="ctr"/>
            <a:r>
              <a:rPr lang="en-US" b="1">
                <a:solidFill>
                  <a:srgbClr val="0070C0"/>
                </a:solidFill>
              </a:rPr>
              <a:t>RCDC</a:t>
            </a:r>
            <a:endParaRPr lang="en-US"/>
          </a:p>
        </p:txBody>
      </p:sp>
      <p:sp>
        <p:nvSpPr>
          <p:cNvPr id="36" name="TextBox 35">
            <a:extLst>
              <a:ext uri="{FF2B5EF4-FFF2-40B4-BE49-F238E27FC236}">
                <a16:creationId xmlns:a16="http://schemas.microsoft.com/office/drawing/2014/main" id="{E281B4A8-513F-4AF3-8A6E-1BDE0A8F6017}"/>
              </a:ext>
            </a:extLst>
          </p:cNvPr>
          <p:cNvSpPr txBox="1"/>
          <p:nvPr/>
        </p:nvSpPr>
        <p:spPr>
          <a:xfrm>
            <a:off x="5918000" y="4476812"/>
            <a:ext cx="895927" cy="369332"/>
          </a:xfrm>
          <a:prstGeom prst="rect">
            <a:avLst/>
          </a:prstGeom>
          <a:noFill/>
        </p:spPr>
        <p:txBody>
          <a:bodyPr wrap="square">
            <a:spAutoFit/>
          </a:bodyPr>
          <a:lstStyle/>
          <a:p>
            <a:r>
              <a:rPr lang="en-US" b="1">
                <a:solidFill>
                  <a:srgbClr val="0070C0"/>
                </a:solidFill>
              </a:rPr>
              <a:t>NSG </a:t>
            </a:r>
            <a:endParaRPr lang="en-US"/>
          </a:p>
        </p:txBody>
      </p:sp>
      <p:sp>
        <p:nvSpPr>
          <p:cNvPr id="38" name="TextBox 37">
            <a:extLst>
              <a:ext uri="{FF2B5EF4-FFF2-40B4-BE49-F238E27FC236}">
                <a16:creationId xmlns:a16="http://schemas.microsoft.com/office/drawing/2014/main" id="{D26203C1-A2BE-4F59-8C29-22392E425DC6}"/>
              </a:ext>
            </a:extLst>
          </p:cNvPr>
          <p:cNvSpPr txBox="1"/>
          <p:nvPr/>
        </p:nvSpPr>
        <p:spPr>
          <a:xfrm>
            <a:off x="5464011" y="5846544"/>
            <a:ext cx="1459345" cy="646331"/>
          </a:xfrm>
          <a:prstGeom prst="rect">
            <a:avLst/>
          </a:prstGeom>
          <a:noFill/>
        </p:spPr>
        <p:txBody>
          <a:bodyPr wrap="square">
            <a:spAutoFit/>
          </a:bodyPr>
          <a:lstStyle/>
          <a:p>
            <a:pPr algn="ctr"/>
            <a:r>
              <a:rPr lang="en-US" b="1">
                <a:solidFill>
                  <a:srgbClr val="0070C0"/>
                </a:solidFill>
              </a:rPr>
              <a:t>AVNM</a:t>
            </a:r>
          </a:p>
          <a:p>
            <a:pPr algn="ctr"/>
            <a:r>
              <a:rPr lang="en-US" b="1" err="1">
                <a:solidFill>
                  <a:srgbClr val="0070C0"/>
                </a:solidFill>
              </a:rPr>
              <a:t>VNetVerifier</a:t>
            </a:r>
            <a:endParaRPr lang="en-US"/>
          </a:p>
        </p:txBody>
      </p:sp>
      <p:cxnSp>
        <p:nvCxnSpPr>
          <p:cNvPr id="42" name="Straight Connector 41">
            <a:extLst>
              <a:ext uri="{FF2B5EF4-FFF2-40B4-BE49-F238E27FC236}">
                <a16:creationId xmlns:a16="http://schemas.microsoft.com/office/drawing/2014/main" id="{C1461B23-AC53-49CE-8C54-0E3F9E9D0BE6}"/>
              </a:ext>
            </a:extLst>
          </p:cNvPr>
          <p:cNvCxnSpPr>
            <a:cxnSpLocks/>
            <a:stCxn id="4" idx="3"/>
            <a:endCxn id="28" idx="1"/>
          </p:cNvCxnSpPr>
          <p:nvPr/>
        </p:nvCxnSpPr>
        <p:spPr>
          <a:xfrm flipV="1">
            <a:off x="3779323" y="2018349"/>
            <a:ext cx="1853641" cy="1876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D0F2BA-63F6-4B2C-B83E-DAB1CAD11BFB}"/>
              </a:ext>
            </a:extLst>
          </p:cNvPr>
          <p:cNvCxnSpPr>
            <a:cxnSpLocks/>
            <a:stCxn id="6" idx="1"/>
          </p:cNvCxnSpPr>
          <p:nvPr/>
        </p:nvCxnSpPr>
        <p:spPr>
          <a:xfrm flipH="1">
            <a:off x="6891487" y="3929601"/>
            <a:ext cx="1690602" cy="2349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010F741-6275-464B-8D78-47419256DE9E}"/>
              </a:ext>
            </a:extLst>
          </p:cNvPr>
          <p:cNvCxnSpPr>
            <a:cxnSpLocks/>
            <a:endCxn id="10" idx="1"/>
          </p:cNvCxnSpPr>
          <p:nvPr/>
        </p:nvCxnSpPr>
        <p:spPr>
          <a:xfrm>
            <a:off x="6674823" y="2036427"/>
            <a:ext cx="1907266" cy="322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598CFC4-8117-4EE7-BDE3-2B0CD108E99B}"/>
              </a:ext>
            </a:extLst>
          </p:cNvPr>
          <p:cNvCxnSpPr>
            <a:cxnSpLocks/>
            <a:stCxn id="8" idx="3"/>
            <a:endCxn id="34" idx="1"/>
          </p:cNvCxnSpPr>
          <p:nvPr/>
        </p:nvCxnSpPr>
        <p:spPr>
          <a:xfrm>
            <a:off x="3779323" y="2273832"/>
            <a:ext cx="1833267" cy="1853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3F03FF-FC0C-4C99-827C-9A5C02F4D4FF}"/>
              </a:ext>
            </a:extLst>
          </p:cNvPr>
          <p:cNvCxnSpPr>
            <a:cxnSpLocks/>
            <a:stCxn id="34" idx="3"/>
            <a:endCxn id="10" idx="1"/>
          </p:cNvCxnSpPr>
          <p:nvPr/>
        </p:nvCxnSpPr>
        <p:spPr>
          <a:xfrm flipV="1">
            <a:off x="6785608" y="2358998"/>
            <a:ext cx="1796481" cy="1768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B51752E-119C-4DAA-A30F-F320BA4AE845}"/>
              </a:ext>
            </a:extLst>
          </p:cNvPr>
          <p:cNvCxnSpPr>
            <a:cxnSpLocks/>
            <a:stCxn id="8" idx="3"/>
            <a:endCxn id="38" idx="1"/>
          </p:cNvCxnSpPr>
          <p:nvPr/>
        </p:nvCxnSpPr>
        <p:spPr>
          <a:xfrm>
            <a:off x="3779323" y="2273832"/>
            <a:ext cx="1684688" cy="389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7BDAF97-CC4B-4BD1-96D8-45B66515854A}"/>
              </a:ext>
            </a:extLst>
          </p:cNvPr>
          <p:cNvCxnSpPr>
            <a:cxnSpLocks/>
            <a:stCxn id="36" idx="3"/>
            <a:endCxn id="10" idx="1"/>
          </p:cNvCxnSpPr>
          <p:nvPr/>
        </p:nvCxnSpPr>
        <p:spPr>
          <a:xfrm flipV="1">
            <a:off x="6813927" y="2358998"/>
            <a:ext cx="1768162" cy="2302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4BEBB3E-02E8-47F9-A552-4EDA60C65D2E}"/>
              </a:ext>
            </a:extLst>
          </p:cNvPr>
          <p:cNvCxnSpPr>
            <a:cxnSpLocks/>
            <a:stCxn id="34" idx="3"/>
            <a:endCxn id="13" idx="1"/>
          </p:cNvCxnSpPr>
          <p:nvPr/>
        </p:nvCxnSpPr>
        <p:spPr>
          <a:xfrm>
            <a:off x="6785608" y="4127164"/>
            <a:ext cx="1796481" cy="1428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9EB53EB-F060-48DA-A2D1-9EBC5CEEA29A}"/>
              </a:ext>
            </a:extLst>
          </p:cNvPr>
          <p:cNvCxnSpPr>
            <a:cxnSpLocks/>
            <a:stCxn id="11" idx="3"/>
            <a:endCxn id="28" idx="1"/>
          </p:cNvCxnSpPr>
          <p:nvPr/>
        </p:nvCxnSpPr>
        <p:spPr>
          <a:xfrm flipV="1">
            <a:off x="3722986" y="2018349"/>
            <a:ext cx="1909978" cy="3541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88819DD-F083-4E79-BE7A-9F6304C6157E}"/>
              </a:ext>
            </a:extLst>
          </p:cNvPr>
          <p:cNvCxnSpPr>
            <a:cxnSpLocks/>
            <a:stCxn id="13" idx="1"/>
          </p:cNvCxnSpPr>
          <p:nvPr/>
        </p:nvCxnSpPr>
        <p:spPr>
          <a:xfrm flipH="1" flipV="1">
            <a:off x="6674823" y="2036427"/>
            <a:ext cx="1907266" cy="3518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E55BC04-419F-4551-B1D7-7B58EFD8E8A3}"/>
              </a:ext>
            </a:extLst>
          </p:cNvPr>
          <p:cNvCxnSpPr>
            <a:cxnSpLocks/>
            <a:stCxn id="4" idx="3"/>
            <a:endCxn id="34" idx="1"/>
          </p:cNvCxnSpPr>
          <p:nvPr/>
        </p:nvCxnSpPr>
        <p:spPr>
          <a:xfrm>
            <a:off x="3779323" y="3894876"/>
            <a:ext cx="1833267" cy="232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DC6A99A-7713-4F8E-B9AE-596069284B14}"/>
              </a:ext>
            </a:extLst>
          </p:cNvPr>
          <p:cNvCxnSpPr>
            <a:cxnSpLocks/>
            <a:stCxn id="36" idx="3"/>
            <a:endCxn id="6" idx="1"/>
          </p:cNvCxnSpPr>
          <p:nvPr/>
        </p:nvCxnSpPr>
        <p:spPr>
          <a:xfrm flipV="1">
            <a:off x="6813927" y="3929601"/>
            <a:ext cx="1768162" cy="73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AF0B283-3A3D-4A47-9ED5-4D2E2E673BDF}"/>
              </a:ext>
            </a:extLst>
          </p:cNvPr>
          <p:cNvCxnSpPr>
            <a:cxnSpLocks/>
            <a:stCxn id="11" idx="3"/>
            <a:endCxn id="99" idx="1"/>
          </p:cNvCxnSpPr>
          <p:nvPr/>
        </p:nvCxnSpPr>
        <p:spPr>
          <a:xfrm flipV="1">
            <a:off x="3722986" y="5432108"/>
            <a:ext cx="2145043" cy="127285"/>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3589BD-4870-4FD3-91D0-1934D8049987}"/>
              </a:ext>
            </a:extLst>
          </p:cNvPr>
          <p:cNvSpPr txBox="1"/>
          <p:nvPr/>
        </p:nvSpPr>
        <p:spPr>
          <a:xfrm>
            <a:off x="5868029" y="5247442"/>
            <a:ext cx="762789" cy="369332"/>
          </a:xfrm>
          <a:prstGeom prst="rect">
            <a:avLst/>
          </a:prstGeom>
          <a:noFill/>
        </p:spPr>
        <p:txBody>
          <a:bodyPr wrap="square">
            <a:spAutoFit/>
          </a:bodyPr>
          <a:lstStyle/>
          <a:p>
            <a:r>
              <a:rPr lang="en-US" b="1">
                <a:solidFill>
                  <a:srgbClr val="0070C0"/>
                </a:solidFill>
              </a:rPr>
              <a:t>NCVS </a:t>
            </a:r>
            <a:endParaRPr lang="en-US"/>
          </a:p>
        </p:txBody>
      </p:sp>
      <p:cxnSp>
        <p:nvCxnSpPr>
          <p:cNvPr id="103" name="Straight Connector 102">
            <a:extLst>
              <a:ext uri="{FF2B5EF4-FFF2-40B4-BE49-F238E27FC236}">
                <a16:creationId xmlns:a16="http://schemas.microsoft.com/office/drawing/2014/main" id="{3BC45C30-6E3B-437B-831D-1E461ED5BFFE}"/>
              </a:ext>
            </a:extLst>
          </p:cNvPr>
          <p:cNvCxnSpPr>
            <a:cxnSpLocks/>
            <a:stCxn id="8" idx="3"/>
            <a:endCxn id="99" idx="1"/>
          </p:cNvCxnSpPr>
          <p:nvPr/>
        </p:nvCxnSpPr>
        <p:spPr>
          <a:xfrm>
            <a:off x="3779323" y="2273832"/>
            <a:ext cx="2088706" cy="3158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6EA3C6C-FC12-4BEF-B3DB-4A20FC59689F}"/>
              </a:ext>
            </a:extLst>
          </p:cNvPr>
          <p:cNvCxnSpPr>
            <a:cxnSpLocks/>
            <a:stCxn id="4" idx="3"/>
            <a:endCxn id="99" idx="1"/>
          </p:cNvCxnSpPr>
          <p:nvPr/>
        </p:nvCxnSpPr>
        <p:spPr>
          <a:xfrm>
            <a:off x="3779323" y="3894876"/>
            <a:ext cx="2088706" cy="1537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EDD645-57AD-4E74-9EE2-F476AF7DCB74}"/>
              </a:ext>
            </a:extLst>
          </p:cNvPr>
          <p:cNvCxnSpPr>
            <a:cxnSpLocks/>
            <a:stCxn id="13" idx="1"/>
          </p:cNvCxnSpPr>
          <p:nvPr/>
        </p:nvCxnSpPr>
        <p:spPr>
          <a:xfrm flipH="1">
            <a:off x="6896170" y="5555305"/>
            <a:ext cx="1685919" cy="723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61EDECA-3F89-4CA5-82E6-DCD120811268}"/>
              </a:ext>
            </a:extLst>
          </p:cNvPr>
          <p:cNvCxnSpPr>
            <a:cxnSpLocks/>
            <a:stCxn id="11" idx="3"/>
            <a:endCxn id="38" idx="1"/>
          </p:cNvCxnSpPr>
          <p:nvPr/>
        </p:nvCxnSpPr>
        <p:spPr>
          <a:xfrm>
            <a:off x="3722986" y="5559393"/>
            <a:ext cx="1741025" cy="610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42117E7-AA27-4AF0-9722-A5B033E0CB20}"/>
              </a:ext>
            </a:extLst>
          </p:cNvPr>
          <p:cNvCxnSpPr>
            <a:cxnSpLocks/>
            <a:stCxn id="8" idx="3"/>
            <a:endCxn id="30" idx="1"/>
          </p:cNvCxnSpPr>
          <p:nvPr/>
        </p:nvCxnSpPr>
        <p:spPr>
          <a:xfrm>
            <a:off x="3779323" y="2273832"/>
            <a:ext cx="1825730" cy="268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FC2FA2F-C9A4-4454-9964-254C0DF900A7}"/>
              </a:ext>
            </a:extLst>
          </p:cNvPr>
          <p:cNvCxnSpPr>
            <a:cxnSpLocks/>
            <a:stCxn id="8" idx="3"/>
          </p:cNvCxnSpPr>
          <p:nvPr/>
        </p:nvCxnSpPr>
        <p:spPr>
          <a:xfrm>
            <a:off x="3779323" y="2273832"/>
            <a:ext cx="1785678" cy="101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B2D77D0-BCFE-4179-9F5B-1D3445F462DF}"/>
              </a:ext>
            </a:extLst>
          </p:cNvPr>
          <p:cNvCxnSpPr>
            <a:cxnSpLocks/>
            <a:stCxn id="36" idx="3"/>
            <a:endCxn id="13" idx="1"/>
          </p:cNvCxnSpPr>
          <p:nvPr/>
        </p:nvCxnSpPr>
        <p:spPr>
          <a:xfrm>
            <a:off x="6813927" y="4661478"/>
            <a:ext cx="1768162" cy="893827"/>
          </a:xfrm>
          <a:prstGeom prst="line">
            <a:avLst/>
          </a:prstGeom>
        </p:spPr>
        <p:style>
          <a:lnRef idx="1">
            <a:schemeClr val="accent1"/>
          </a:lnRef>
          <a:fillRef idx="0">
            <a:schemeClr val="accent1"/>
          </a:fillRef>
          <a:effectRef idx="0">
            <a:schemeClr val="accent1"/>
          </a:effectRef>
          <a:fontRef idx="minor">
            <a:schemeClr val="tx1"/>
          </a:fontRef>
        </p:style>
      </p:cxnSp>
      <p:sp>
        <p:nvSpPr>
          <p:cNvPr id="185" name="Arrow: Curved Right 184">
            <a:extLst>
              <a:ext uri="{FF2B5EF4-FFF2-40B4-BE49-F238E27FC236}">
                <a16:creationId xmlns:a16="http://schemas.microsoft.com/office/drawing/2014/main" id="{BACFD068-A9BD-493E-AFFC-7FC5DE53B521}"/>
              </a:ext>
            </a:extLst>
          </p:cNvPr>
          <p:cNvSpPr/>
          <p:nvPr/>
        </p:nvSpPr>
        <p:spPr>
          <a:xfrm>
            <a:off x="5196752" y="2089166"/>
            <a:ext cx="570306" cy="2668165"/>
          </a:xfrm>
          <a:prstGeom prst="curvedRightArrow">
            <a:avLst/>
          </a:prstGeom>
          <a:solidFill>
            <a:srgbClr val="EE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7" name="Arrow: Curved Right 186">
            <a:extLst>
              <a:ext uri="{FF2B5EF4-FFF2-40B4-BE49-F238E27FC236}">
                <a16:creationId xmlns:a16="http://schemas.microsoft.com/office/drawing/2014/main" id="{5ACD11F1-890C-4029-A2B1-952C51CFCDC5}"/>
              </a:ext>
            </a:extLst>
          </p:cNvPr>
          <p:cNvSpPr/>
          <p:nvPr/>
        </p:nvSpPr>
        <p:spPr>
          <a:xfrm>
            <a:off x="5314062" y="4543922"/>
            <a:ext cx="377379" cy="987992"/>
          </a:xfrm>
          <a:prstGeom prst="curvedRightArrow">
            <a:avLst/>
          </a:prstGeom>
          <a:solidFill>
            <a:srgbClr val="EE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9" name="Arrow: Curved Right 188">
            <a:extLst>
              <a:ext uri="{FF2B5EF4-FFF2-40B4-BE49-F238E27FC236}">
                <a16:creationId xmlns:a16="http://schemas.microsoft.com/office/drawing/2014/main" id="{F7C525F4-DE9D-4C06-807A-AE70604709BA}"/>
              </a:ext>
            </a:extLst>
          </p:cNvPr>
          <p:cNvSpPr/>
          <p:nvPr/>
        </p:nvSpPr>
        <p:spPr>
          <a:xfrm flipH="1">
            <a:off x="6864378" y="2514329"/>
            <a:ext cx="393106" cy="936123"/>
          </a:xfrm>
          <a:prstGeom prst="curvedRightArrow">
            <a:avLst/>
          </a:prstGeom>
          <a:solidFill>
            <a:srgbClr val="EE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1" name="Arrow: Curved Right 190">
            <a:extLst>
              <a:ext uri="{FF2B5EF4-FFF2-40B4-BE49-F238E27FC236}">
                <a16:creationId xmlns:a16="http://schemas.microsoft.com/office/drawing/2014/main" id="{65323CDD-E9B4-4C88-98BF-9D201751EAAE}"/>
              </a:ext>
            </a:extLst>
          </p:cNvPr>
          <p:cNvSpPr/>
          <p:nvPr/>
        </p:nvSpPr>
        <p:spPr>
          <a:xfrm flipH="1">
            <a:off x="6916263" y="3322472"/>
            <a:ext cx="341522" cy="938199"/>
          </a:xfrm>
          <a:prstGeom prst="curvedRightArrow">
            <a:avLst/>
          </a:prstGeom>
          <a:solidFill>
            <a:srgbClr val="EE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3" name="Arrow: Curved Right 192">
            <a:extLst>
              <a:ext uri="{FF2B5EF4-FFF2-40B4-BE49-F238E27FC236}">
                <a16:creationId xmlns:a16="http://schemas.microsoft.com/office/drawing/2014/main" id="{532B49CD-B939-4FB9-A252-60D72D1D357F}"/>
              </a:ext>
            </a:extLst>
          </p:cNvPr>
          <p:cNvSpPr/>
          <p:nvPr/>
        </p:nvSpPr>
        <p:spPr>
          <a:xfrm flipH="1">
            <a:off x="6979022" y="4116270"/>
            <a:ext cx="417948" cy="2230829"/>
          </a:xfrm>
          <a:prstGeom prst="curvedRightArrow">
            <a:avLst/>
          </a:prstGeom>
          <a:solidFill>
            <a:srgbClr val="EE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D824CD9F-7331-ED34-B284-F60D08ED3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410785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7" grpId="0" animBg="1"/>
      <p:bldP spid="189" grpId="0" animBg="1"/>
      <p:bldP spid="191" grpId="0" animBg="1"/>
      <p:bldP spid="19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988D-B6AE-45C4-B3AE-D0ADE3DC9DEE}"/>
              </a:ext>
            </a:extLst>
          </p:cNvPr>
          <p:cNvSpPr>
            <a:spLocks noGrp="1"/>
          </p:cNvSpPr>
          <p:nvPr>
            <p:ph type="title"/>
          </p:nvPr>
        </p:nvSpPr>
        <p:spPr>
          <a:xfrm>
            <a:off x="838200" y="321979"/>
            <a:ext cx="10515600" cy="1325563"/>
          </a:xfrm>
        </p:spPr>
        <p:txBody>
          <a:bodyPr/>
          <a:lstStyle/>
          <a:p>
            <a:r>
              <a:rPr lang="en-US"/>
              <a:t>Enablers –Automated Reasoning Engines</a:t>
            </a:r>
          </a:p>
        </p:txBody>
      </p:sp>
      <p:sp>
        <p:nvSpPr>
          <p:cNvPr id="9" name="Title 1">
            <a:extLst>
              <a:ext uri="{FF2B5EF4-FFF2-40B4-BE49-F238E27FC236}">
                <a16:creationId xmlns:a16="http://schemas.microsoft.com/office/drawing/2014/main" id="{0843C48A-4A53-4F14-BF9F-2F64C4574428}"/>
              </a:ext>
            </a:extLst>
          </p:cNvPr>
          <p:cNvSpPr txBox="1">
            <a:spLocks/>
          </p:cNvSpPr>
          <p:nvPr/>
        </p:nvSpPr>
        <p:spPr>
          <a:xfrm>
            <a:off x="2496887" y="2010416"/>
            <a:ext cx="287341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000">
                <a:gradFill>
                  <a:gsLst>
                    <a:gs pos="1250">
                      <a:srgbClr val="000000"/>
                    </a:gs>
                    <a:gs pos="100000">
                      <a:srgbClr val="000000"/>
                    </a:gs>
                  </a:gsLst>
                  <a:lin ang="5400000" scaled="0"/>
                </a:gradFill>
                <a:latin typeface="Segoe UI Semibold"/>
              </a:rPr>
              <a:t>Efficient Symbolic Solver</a:t>
            </a:r>
          </a:p>
        </p:txBody>
      </p:sp>
      <p:pic>
        <p:nvPicPr>
          <p:cNvPr id="11" name="Picture 2" descr="Picture 2">
            <a:extLst>
              <a:ext uri="{FF2B5EF4-FFF2-40B4-BE49-F238E27FC236}">
                <a16:creationId xmlns:a16="http://schemas.microsoft.com/office/drawing/2014/main" id="{0264E6AC-23CB-42BC-B165-26769F5BF776}"/>
              </a:ext>
            </a:extLst>
          </p:cNvPr>
          <p:cNvPicPr>
            <a:picLocks noChangeAspect="1"/>
          </p:cNvPicPr>
          <p:nvPr/>
        </p:nvPicPr>
        <p:blipFill>
          <a:blip r:embed="rId3"/>
          <a:stretch>
            <a:fillRect/>
          </a:stretch>
        </p:blipFill>
        <p:spPr>
          <a:xfrm>
            <a:off x="1594297" y="1922996"/>
            <a:ext cx="791455" cy="478503"/>
          </a:xfrm>
          <a:prstGeom prst="rect">
            <a:avLst/>
          </a:prstGeom>
          <a:ln w="12700">
            <a:miter lim="400000"/>
          </a:ln>
        </p:spPr>
      </p:pic>
      <p:grpSp>
        <p:nvGrpSpPr>
          <p:cNvPr id="38" name="Group 37">
            <a:extLst>
              <a:ext uri="{FF2B5EF4-FFF2-40B4-BE49-F238E27FC236}">
                <a16:creationId xmlns:a16="http://schemas.microsoft.com/office/drawing/2014/main" id="{2DBA8E6B-8E04-4132-BE19-BBEFADC567C0}"/>
              </a:ext>
            </a:extLst>
          </p:cNvPr>
          <p:cNvGrpSpPr/>
          <p:nvPr/>
        </p:nvGrpSpPr>
        <p:grpSpPr>
          <a:xfrm>
            <a:off x="1381841" y="2649324"/>
            <a:ext cx="3893759" cy="3596641"/>
            <a:chOff x="844389" y="1887399"/>
            <a:chExt cx="5744877" cy="4513401"/>
          </a:xfrm>
        </p:grpSpPr>
        <p:sp>
          <p:nvSpPr>
            <p:cNvPr id="5" name="Rectangle 4">
              <a:extLst>
                <a:ext uri="{FF2B5EF4-FFF2-40B4-BE49-F238E27FC236}">
                  <a16:creationId xmlns:a16="http://schemas.microsoft.com/office/drawing/2014/main" id="{754DACAD-BCC5-438C-9911-083D39D68C45}"/>
                </a:ext>
              </a:extLst>
            </p:cNvPr>
            <p:cNvSpPr/>
            <p:nvPr/>
          </p:nvSpPr>
          <p:spPr bwMode="auto">
            <a:xfrm>
              <a:off x="854625" y="5413535"/>
              <a:ext cx="1774166" cy="987263"/>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74597F7-D3B6-4D48-BA68-A4A7DB1C3927}"/>
                </a:ext>
              </a:extLst>
            </p:cNvPr>
            <p:cNvSpPr/>
            <p:nvPr/>
          </p:nvSpPr>
          <p:spPr bwMode="auto">
            <a:xfrm>
              <a:off x="2835099" y="5413535"/>
              <a:ext cx="1774166" cy="987263"/>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57F64485-990F-44BD-92BA-C03B687BB17D}"/>
                </a:ext>
              </a:extLst>
            </p:cNvPr>
            <p:cNvSpPr/>
            <p:nvPr/>
          </p:nvSpPr>
          <p:spPr bwMode="auto">
            <a:xfrm>
              <a:off x="918334" y="1887399"/>
              <a:ext cx="5596980" cy="1042662"/>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5">
              <a:extLst>
                <a:ext uri="{FF2B5EF4-FFF2-40B4-BE49-F238E27FC236}">
                  <a16:creationId xmlns:a16="http://schemas.microsoft.com/office/drawing/2014/main" id="{05914960-857C-419C-82FC-688E4A2844FD}"/>
                </a:ext>
              </a:extLst>
            </p:cNvPr>
            <p:cNvSpPr>
              <a:spLocks/>
            </p:cNvSpPr>
            <p:nvPr/>
          </p:nvSpPr>
          <p:spPr bwMode="auto">
            <a:xfrm rot="5400000">
              <a:off x="3602273" y="2838514"/>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B30121B7-9986-4DD3-AAB3-F9C76E890F85}"/>
                </a:ext>
              </a:extLst>
            </p:cNvPr>
            <p:cNvSpPr txBox="1"/>
            <p:nvPr/>
          </p:nvSpPr>
          <p:spPr>
            <a:xfrm>
              <a:off x="1185679" y="1939859"/>
              <a:ext cx="5062289" cy="895177"/>
            </a:xfrm>
            <a:prstGeom prst="rect">
              <a:avLst/>
            </a:prstGeom>
            <a:noFill/>
          </p:spPr>
          <p:txBody>
            <a:bodyPr wrap="non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Text and Programmatic API</a:t>
              </a:r>
            </a:p>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Formalism support datatypes used in software</a:t>
              </a:r>
            </a:p>
          </p:txBody>
        </p:sp>
        <p:sp>
          <p:nvSpPr>
            <p:cNvPr id="19" name="Rectangle 18">
              <a:extLst>
                <a:ext uri="{FF2B5EF4-FFF2-40B4-BE49-F238E27FC236}">
                  <a16:creationId xmlns:a16="http://schemas.microsoft.com/office/drawing/2014/main" id="{1603E203-4655-418F-A619-589B389F082B}"/>
                </a:ext>
              </a:extLst>
            </p:cNvPr>
            <p:cNvSpPr/>
            <p:nvPr/>
          </p:nvSpPr>
          <p:spPr bwMode="auto">
            <a:xfrm>
              <a:off x="918334" y="3470029"/>
              <a:ext cx="5596980" cy="1354592"/>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351074F7-DA3E-4CB2-8C88-611662D51952}"/>
                </a:ext>
              </a:extLst>
            </p:cNvPr>
            <p:cNvSpPr txBox="1"/>
            <p:nvPr/>
          </p:nvSpPr>
          <p:spPr>
            <a:xfrm>
              <a:off x="844389" y="3522489"/>
              <a:ext cx="5744877" cy="1293859"/>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Efficient search algorithms</a:t>
              </a:r>
            </a:p>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t>
              </a:r>
            </a:p>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Solvers tuned for datatypes used in software</a:t>
              </a:r>
            </a:p>
          </p:txBody>
        </p:sp>
        <p:sp>
          <p:nvSpPr>
            <p:cNvPr id="23" name="Freeform 5">
              <a:extLst>
                <a:ext uri="{FF2B5EF4-FFF2-40B4-BE49-F238E27FC236}">
                  <a16:creationId xmlns:a16="http://schemas.microsoft.com/office/drawing/2014/main" id="{39F94FC5-9926-439A-A7A4-F3F0C8E82762}"/>
                </a:ext>
              </a:extLst>
            </p:cNvPr>
            <p:cNvSpPr>
              <a:spLocks/>
            </p:cNvSpPr>
            <p:nvPr/>
          </p:nvSpPr>
          <p:spPr bwMode="auto">
            <a:xfrm rot="5400000">
              <a:off x="3602273" y="4794460"/>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F98D7B6-9D33-4F6D-BF6A-E7E000F1A34C}"/>
                </a:ext>
              </a:extLst>
            </p:cNvPr>
            <p:cNvSpPr>
              <a:spLocks/>
            </p:cNvSpPr>
            <p:nvPr/>
          </p:nvSpPr>
          <p:spPr bwMode="auto">
            <a:xfrm rot="5400000">
              <a:off x="1638280" y="4794460"/>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C7902823-E243-45D5-954C-6FA9E6B0BCAD}"/>
                </a:ext>
              </a:extLst>
            </p:cNvPr>
            <p:cNvSpPr>
              <a:spLocks/>
            </p:cNvSpPr>
            <p:nvPr/>
          </p:nvSpPr>
          <p:spPr bwMode="auto">
            <a:xfrm rot="5400000">
              <a:off x="5587531" y="4794461"/>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0BCB8274-4DEA-4B26-9995-71F4B86A49C7}"/>
                </a:ext>
              </a:extLst>
            </p:cNvPr>
            <p:cNvSpPr txBox="1"/>
            <p:nvPr/>
          </p:nvSpPr>
          <p:spPr>
            <a:xfrm>
              <a:off x="854626" y="5482297"/>
              <a:ext cx="1774166" cy="863706"/>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(optimal)</a:t>
              </a:r>
            </a:p>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Solution</a:t>
              </a:r>
            </a:p>
          </p:txBody>
        </p:sp>
        <p:sp>
          <p:nvSpPr>
            <p:cNvPr id="31" name="TextBox 30">
              <a:extLst>
                <a:ext uri="{FF2B5EF4-FFF2-40B4-BE49-F238E27FC236}">
                  <a16:creationId xmlns:a16="http://schemas.microsoft.com/office/drawing/2014/main" id="{69A54E60-69D0-4C0C-B613-01EE252408B4}"/>
                </a:ext>
              </a:extLst>
            </p:cNvPr>
            <p:cNvSpPr txBox="1"/>
            <p:nvPr/>
          </p:nvSpPr>
          <p:spPr>
            <a:xfrm>
              <a:off x="2835098" y="5485713"/>
              <a:ext cx="1774166" cy="863706"/>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Infeasible</a:t>
              </a:r>
            </a:p>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Core</a:t>
              </a:r>
            </a:p>
          </p:txBody>
        </p:sp>
        <p:sp>
          <p:nvSpPr>
            <p:cNvPr id="33" name="Rectangle 32">
              <a:extLst>
                <a:ext uri="{FF2B5EF4-FFF2-40B4-BE49-F238E27FC236}">
                  <a16:creationId xmlns:a16="http://schemas.microsoft.com/office/drawing/2014/main" id="{75F051DB-8439-4D93-A729-3EC1FE8BEC29}"/>
                </a:ext>
              </a:extLst>
            </p:cNvPr>
            <p:cNvSpPr/>
            <p:nvPr/>
          </p:nvSpPr>
          <p:spPr bwMode="auto">
            <a:xfrm>
              <a:off x="4804940" y="5413537"/>
              <a:ext cx="1774166" cy="987263"/>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A5DA1C99-23D2-4DCA-9B2A-6E579D24FF87}"/>
                </a:ext>
              </a:extLst>
            </p:cNvPr>
            <p:cNvSpPr txBox="1"/>
            <p:nvPr/>
          </p:nvSpPr>
          <p:spPr>
            <a:xfrm>
              <a:off x="4810162" y="5797019"/>
              <a:ext cx="1768944" cy="220297"/>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Consequences</a:t>
              </a:r>
            </a:p>
          </p:txBody>
        </p:sp>
      </p:grpSp>
      <p:pic>
        <p:nvPicPr>
          <p:cNvPr id="37" name="Picture 2" descr="Image result for github logo">
            <a:extLst>
              <a:ext uri="{FF2B5EF4-FFF2-40B4-BE49-F238E27FC236}">
                <a16:creationId xmlns:a16="http://schemas.microsoft.com/office/drawing/2014/main" id="{7F3FAE7C-0882-40C9-9285-429D60AFD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39" y="5394102"/>
            <a:ext cx="825584" cy="92878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1780FC6-3CAB-401E-A1A1-CA60FBBF697D}"/>
              </a:ext>
            </a:extLst>
          </p:cNvPr>
          <p:cNvSpPr txBox="1"/>
          <p:nvPr/>
        </p:nvSpPr>
        <p:spPr>
          <a:xfrm>
            <a:off x="6527055" y="2318193"/>
            <a:ext cx="790794" cy="584775"/>
          </a:xfrm>
          <a:prstGeom prst="rect">
            <a:avLst/>
          </a:prstGeom>
          <a:noFill/>
        </p:spPr>
        <p:txBody>
          <a:bodyPr wrap="none" rtlCol="0">
            <a:spAutoFit/>
          </a:bodyPr>
          <a:lstStyle/>
          <a:p>
            <a:r>
              <a:rPr lang="en-US" sz="3200"/>
              <a:t>Zen</a:t>
            </a:r>
          </a:p>
        </p:txBody>
      </p:sp>
      <p:sp>
        <p:nvSpPr>
          <p:cNvPr id="41" name="TextBox 40">
            <a:extLst>
              <a:ext uri="{FF2B5EF4-FFF2-40B4-BE49-F238E27FC236}">
                <a16:creationId xmlns:a16="http://schemas.microsoft.com/office/drawing/2014/main" id="{323368C3-9703-4B1C-819E-28E6A7674641}"/>
              </a:ext>
            </a:extLst>
          </p:cNvPr>
          <p:cNvSpPr txBox="1"/>
          <p:nvPr/>
        </p:nvSpPr>
        <p:spPr>
          <a:xfrm>
            <a:off x="6527055" y="5568798"/>
            <a:ext cx="1198954" cy="523220"/>
          </a:xfrm>
          <a:prstGeom prst="rect">
            <a:avLst/>
          </a:prstGeom>
          <a:noFill/>
        </p:spPr>
        <p:txBody>
          <a:bodyPr wrap="square" rtlCol="0">
            <a:spAutoFit/>
          </a:bodyPr>
          <a:lstStyle/>
          <a:p>
            <a:r>
              <a:rPr lang="en-US" sz="2800"/>
              <a:t>NLS</a:t>
            </a:r>
          </a:p>
        </p:txBody>
      </p:sp>
      <p:sp>
        <p:nvSpPr>
          <p:cNvPr id="43" name="TextBox 42">
            <a:extLst>
              <a:ext uri="{FF2B5EF4-FFF2-40B4-BE49-F238E27FC236}">
                <a16:creationId xmlns:a16="http://schemas.microsoft.com/office/drawing/2014/main" id="{75B67F93-549C-41C6-B860-1096FD421E4B}"/>
              </a:ext>
            </a:extLst>
          </p:cNvPr>
          <p:cNvSpPr txBox="1"/>
          <p:nvPr/>
        </p:nvSpPr>
        <p:spPr>
          <a:xfrm>
            <a:off x="6474134" y="3955032"/>
            <a:ext cx="1846520" cy="523220"/>
          </a:xfrm>
          <a:prstGeom prst="rect">
            <a:avLst/>
          </a:prstGeom>
          <a:noFill/>
        </p:spPr>
        <p:txBody>
          <a:bodyPr wrap="square" lIns="91440" tIns="45720" rIns="91440" bIns="45720" rtlCol="0" anchor="t">
            <a:spAutoFit/>
          </a:bodyPr>
          <a:lstStyle/>
          <a:p>
            <a:r>
              <a:rPr lang="en-US" sz="2800"/>
              <a:t>ONE</a:t>
            </a: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12F5EA2-FEC6-4C85-A275-9A9D76A5EDDB}"/>
                  </a:ext>
                </a:extLst>
              </p:cNvPr>
              <p:cNvSpPr txBox="1"/>
              <p:nvPr/>
            </p:nvSpPr>
            <p:spPr>
              <a:xfrm>
                <a:off x="7971999" y="2148915"/>
                <a:ext cx="3884397" cy="923330"/>
              </a:xfrm>
              <a:prstGeom prst="rect">
                <a:avLst/>
              </a:prstGeom>
              <a:noFill/>
            </p:spPr>
            <p:txBody>
              <a:bodyPr wrap="none" rtlCol="0">
                <a:spAutoFit/>
              </a:bodyPr>
              <a:lstStyle/>
              <a:p>
                <a:r>
                  <a:rPr lang="en-US"/>
                  <a:t>C# reflection: </a:t>
                </a:r>
              </a:p>
              <a:p>
                <a:r>
                  <a:rPr lang="en-US"/>
                  <a:t>Code and Configurations </a:t>
                </a:r>
                <a14:m>
                  <m:oMath xmlns:m="http://schemas.openxmlformats.org/officeDocument/2006/math">
                    <m:r>
                      <a:rPr lang="en-US" i="1" dirty="0" smtClean="0">
                        <a:latin typeface="Cambria Math" panose="02040503050406030204" pitchFamily="18" charset="0"/>
                        <a:sym typeface="Symbol" panose="05050102010706020507" pitchFamily="18" charset="2"/>
                      </a:rPr>
                      <m:t></m:t>
                    </m:r>
                  </m:oMath>
                </a14:m>
                <a:r>
                  <a:rPr lang="en-US"/>
                  <a:t> Constraints</a:t>
                </a:r>
              </a:p>
              <a:p>
                <a:r>
                  <a:rPr lang="en-US"/>
                  <a:t>BDDs, Z3</a:t>
                </a:r>
              </a:p>
            </p:txBody>
          </p:sp>
        </mc:Choice>
        <mc:Fallback xmlns="">
          <p:sp>
            <p:nvSpPr>
              <p:cNvPr id="44" name="TextBox 43">
                <a:extLst>
                  <a:ext uri="{FF2B5EF4-FFF2-40B4-BE49-F238E27FC236}">
                    <a16:creationId xmlns:a16="http://schemas.microsoft.com/office/drawing/2014/main" id="{812F5EA2-FEC6-4C85-A275-9A9D76A5EDDB}"/>
                  </a:ext>
                </a:extLst>
              </p:cNvPr>
              <p:cNvSpPr txBox="1">
                <a:spLocks noRot="1" noChangeAspect="1" noMove="1" noResize="1" noEditPoints="1" noAdjustHandles="1" noChangeArrowheads="1" noChangeShapeType="1" noTextEdit="1"/>
              </p:cNvSpPr>
              <p:nvPr/>
            </p:nvSpPr>
            <p:spPr>
              <a:xfrm>
                <a:off x="7971999" y="2148915"/>
                <a:ext cx="3884397" cy="923330"/>
              </a:xfrm>
              <a:prstGeom prst="rect">
                <a:avLst/>
              </a:prstGeom>
              <a:blipFill>
                <a:blip r:embed="rId5"/>
                <a:stretch>
                  <a:fillRect l="-1413" t="-3974" r="-785" b="-9934"/>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91B209FD-3FEB-4C44-A4DC-7319B7F94B5A}"/>
              </a:ext>
            </a:extLst>
          </p:cNvPr>
          <p:cNvSpPr txBox="1"/>
          <p:nvPr/>
        </p:nvSpPr>
        <p:spPr>
          <a:xfrm>
            <a:off x="7971999" y="3785756"/>
            <a:ext cx="3466911" cy="923330"/>
          </a:xfrm>
          <a:prstGeom prst="rect">
            <a:avLst/>
          </a:prstGeom>
          <a:noFill/>
        </p:spPr>
        <p:txBody>
          <a:bodyPr wrap="none" rtlCol="0">
            <a:spAutoFit/>
          </a:bodyPr>
          <a:lstStyle/>
          <a:p>
            <a:r>
              <a:rPr lang="en-US"/>
              <a:t>Virtual Machines</a:t>
            </a:r>
          </a:p>
          <a:p>
            <a:r>
              <a:rPr lang="en-US"/>
              <a:t>Emulation</a:t>
            </a:r>
          </a:p>
          <a:p>
            <a:r>
              <a:rPr lang="en-US"/>
              <a:t>Fidelity at Level of Router Software</a:t>
            </a:r>
          </a:p>
        </p:txBody>
      </p:sp>
      <p:sp>
        <p:nvSpPr>
          <p:cNvPr id="48" name="TextBox 47">
            <a:extLst>
              <a:ext uri="{FF2B5EF4-FFF2-40B4-BE49-F238E27FC236}">
                <a16:creationId xmlns:a16="http://schemas.microsoft.com/office/drawing/2014/main" id="{0D700351-5B8D-48A6-8559-FD97B72311E2}"/>
              </a:ext>
            </a:extLst>
          </p:cNvPr>
          <p:cNvSpPr txBox="1"/>
          <p:nvPr/>
        </p:nvSpPr>
        <p:spPr>
          <a:xfrm>
            <a:off x="7971999" y="5358852"/>
            <a:ext cx="4220001" cy="923330"/>
          </a:xfrm>
          <a:prstGeom prst="rect">
            <a:avLst/>
          </a:prstGeom>
          <a:noFill/>
        </p:spPr>
        <p:txBody>
          <a:bodyPr wrap="none" rtlCol="0">
            <a:spAutoFit/>
          </a:bodyPr>
          <a:lstStyle/>
          <a:p>
            <a:r>
              <a:rPr lang="en-US"/>
              <a:t>Network Logic Solver</a:t>
            </a:r>
          </a:p>
          <a:p>
            <a:r>
              <a:rPr lang="en-US"/>
              <a:t>Simulation</a:t>
            </a:r>
          </a:p>
          <a:p>
            <a:r>
              <a:rPr lang="en-US"/>
              <a:t>Fidelity at Level of Standards </a:t>
            </a:r>
            <a:r>
              <a:rPr lang="en-US" b="1"/>
              <a:t>and</a:t>
            </a:r>
            <a:r>
              <a:rPr lang="en-US"/>
              <a:t> Firmware</a:t>
            </a:r>
          </a:p>
        </p:txBody>
      </p:sp>
      <p:pic>
        <p:nvPicPr>
          <p:cNvPr id="4" name="Picture 2">
            <a:extLst>
              <a:ext uri="{FF2B5EF4-FFF2-40B4-BE49-F238E27FC236}">
                <a16:creationId xmlns:a16="http://schemas.microsoft.com/office/drawing/2014/main" id="{8A1D10DF-D6C3-5290-6409-1286E754D4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989" y="1891377"/>
            <a:ext cx="1032348" cy="10699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433961-132A-FC75-4BED-29B5DF18B369}"/>
              </a:ext>
            </a:extLst>
          </p:cNvPr>
          <p:cNvSpPr txBox="1"/>
          <p:nvPr/>
        </p:nvSpPr>
        <p:spPr>
          <a:xfrm>
            <a:off x="-78316" y="2963336"/>
            <a:ext cx="1535067" cy="738664"/>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Leonardo de Moura</a:t>
            </a:r>
          </a:p>
        </p:txBody>
      </p:sp>
      <p:pic>
        <p:nvPicPr>
          <p:cNvPr id="12" name="Picture 11">
            <a:extLst>
              <a:ext uri="{FF2B5EF4-FFF2-40B4-BE49-F238E27FC236}">
                <a16:creationId xmlns:a16="http://schemas.microsoft.com/office/drawing/2014/main" id="{0F95E737-3E52-A3D6-7639-86CDA93051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2464572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F662-8C2A-4186-95B5-EC34341D48FF}"/>
              </a:ext>
            </a:extLst>
          </p:cNvPr>
          <p:cNvSpPr>
            <a:spLocks noGrp="1"/>
          </p:cNvSpPr>
          <p:nvPr>
            <p:ph type="title"/>
          </p:nvPr>
        </p:nvSpPr>
        <p:spPr/>
        <p:txBody>
          <a:bodyPr/>
          <a:lstStyle/>
          <a:p>
            <a:pPr algn="ctr"/>
            <a:r>
              <a:rPr lang="en-US">
                <a:solidFill>
                  <a:srgbClr val="FF0000"/>
                </a:solidFill>
              </a:rPr>
              <a:t>NCVS</a:t>
            </a:r>
            <a:r>
              <a:rPr lang="en-US"/>
              <a:t>: Network Change Verification System</a:t>
            </a:r>
          </a:p>
        </p:txBody>
      </p:sp>
      <p:grpSp>
        <p:nvGrpSpPr>
          <p:cNvPr id="86" name="Group 85">
            <a:extLst>
              <a:ext uri="{FF2B5EF4-FFF2-40B4-BE49-F238E27FC236}">
                <a16:creationId xmlns:a16="http://schemas.microsoft.com/office/drawing/2014/main" id="{313030DF-D143-4374-9479-E9253C4B873B}"/>
              </a:ext>
            </a:extLst>
          </p:cNvPr>
          <p:cNvGrpSpPr/>
          <p:nvPr/>
        </p:nvGrpSpPr>
        <p:grpSpPr>
          <a:xfrm>
            <a:off x="4544421" y="2433638"/>
            <a:ext cx="1747838" cy="3014662"/>
            <a:chOff x="5491163" y="2500313"/>
            <a:chExt cx="1747838" cy="3014662"/>
          </a:xfrm>
        </p:grpSpPr>
        <p:sp>
          <p:nvSpPr>
            <p:cNvPr id="39" name="Rectangle 38">
              <a:extLst>
                <a:ext uri="{FF2B5EF4-FFF2-40B4-BE49-F238E27FC236}">
                  <a16:creationId xmlns:a16="http://schemas.microsoft.com/office/drawing/2014/main" id="{DE058B43-E778-4273-9946-BEEEA55E7C05}"/>
                </a:ext>
              </a:extLst>
            </p:cNvPr>
            <p:cNvSpPr/>
            <p:nvPr/>
          </p:nvSpPr>
          <p:spPr>
            <a:xfrm>
              <a:off x="5491163" y="2500313"/>
              <a:ext cx="1747838" cy="3014662"/>
            </a:xfrm>
            <a:prstGeom prst="rect">
              <a:avLst/>
            </a:prstGeom>
            <a:solidFill>
              <a:schemeClr val="bg1">
                <a:lumMod val="95000"/>
              </a:schemeClr>
            </a:solidFill>
            <a:ln>
              <a:solidFill>
                <a:schemeClr val="tx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8244B08-6C3F-4E6B-BE47-D4A49EE0D74E}"/>
                </a:ext>
              </a:extLst>
            </p:cNvPr>
            <p:cNvGrpSpPr/>
            <p:nvPr/>
          </p:nvGrpSpPr>
          <p:grpSpPr>
            <a:xfrm>
              <a:off x="5854438" y="2690812"/>
              <a:ext cx="1064643" cy="904575"/>
              <a:chOff x="8487158" y="4613267"/>
              <a:chExt cx="1130586" cy="1130586"/>
            </a:xfrm>
          </p:grpSpPr>
          <p:pic>
            <p:nvPicPr>
              <p:cNvPr id="41" name="Graphic 85" descr="Internet">
                <a:extLst>
                  <a:ext uri="{FF2B5EF4-FFF2-40B4-BE49-F238E27FC236}">
                    <a16:creationId xmlns:a16="http://schemas.microsoft.com/office/drawing/2014/main" id="{872856F5-1EFF-46B0-9110-0CE0827A6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7158" y="4613267"/>
                <a:ext cx="1130586" cy="1130586"/>
              </a:xfrm>
              <a:prstGeom prst="rect">
                <a:avLst/>
              </a:prstGeom>
            </p:spPr>
          </p:pic>
          <p:grpSp>
            <p:nvGrpSpPr>
              <p:cNvPr id="42" name="Group 41">
                <a:extLst>
                  <a:ext uri="{FF2B5EF4-FFF2-40B4-BE49-F238E27FC236}">
                    <a16:creationId xmlns:a16="http://schemas.microsoft.com/office/drawing/2014/main" id="{83D9623B-9CA5-4B47-9265-BF7D9889AF07}"/>
                  </a:ext>
                </a:extLst>
              </p:cNvPr>
              <p:cNvGrpSpPr>
                <a:grpSpLocks noChangeAspect="1"/>
              </p:cNvGrpSpPr>
              <p:nvPr/>
            </p:nvGrpSpPr>
            <p:grpSpPr>
              <a:xfrm>
                <a:off x="8723640" y="4915110"/>
                <a:ext cx="657621" cy="405896"/>
                <a:chOff x="7553750" y="3722666"/>
                <a:chExt cx="4589106" cy="2120318"/>
              </a:xfrm>
            </p:grpSpPr>
            <p:sp>
              <p:nvSpPr>
                <p:cNvPr id="43" name="Rectangle: Rounded Corners 42">
                  <a:extLst>
                    <a:ext uri="{FF2B5EF4-FFF2-40B4-BE49-F238E27FC236}">
                      <a16:creationId xmlns:a16="http://schemas.microsoft.com/office/drawing/2014/main" id="{06087DA5-E42B-4C43-8CC9-FAFDD166A09B}"/>
                    </a:ext>
                  </a:extLst>
                </p:cNvPr>
                <p:cNvSpPr/>
                <p:nvPr/>
              </p:nvSpPr>
              <p:spPr bwMode="auto">
                <a:xfrm>
                  <a:off x="7553750" y="3722666"/>
                  <a:ext cx="4589106" cy="2120318"/>
                </a:xfrm>
                <a:prstGeom prst="roundRect">
                  <a:avLst>
                    <a:gd name="adj" fmla="val 7089"/>
                  </a:avLst>
                </a:prstGeom>
                <a:solidFill>
                  <a:srgbClr val="FFFFFF">
                    <a:lumMod val="95000"/>
                  </a:srgbClr>
                </a:solidFill>
                <a:ln w="6350" cap="flat" cmpd="sng" algn="ctr">
                  <a:solidFill>
                    <a:srgbClr val="FFFFFF">
                      <a:lumMod val="75000"/>
                    </a:srgbClr>
                  </a:solid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353535"/>
                    </a:solidFill>
                    <a:effectLst/>
                    <a:uLnTx/>
                    <a:uFillTx/>
                    <a:latin typeface="Calibri" panose="020F0502020204030204" pitchFamily="34" charset="0"/>
                    <a:cs typeface="Calibri" panose="020F0502020204030204" pitchFamily="34" charset="0"/>
                  </a:endParaRPr>
                </a:p>
              </p:txBody>
            </p:sp>
            <p:grpSp>
              <p:nvGrpSpPr>
                <p:cNvPr id="44" name="Group 43">
                  <a:extLst>
                    <a:ext uri="{FF2B5EF4-FFF2-40B4-BE49-F238E27FC236}">
                      <a16:creationId xmlns:a16="http://schemas.microsoft.com/office/drawing/2014/main" id="{275AA5F7-AE67-4CC7-B450-B08694794BDC}"/>
                    </a:ext>
                  </a:extLst>
                </p:cNvPr>
                <p:cNvGrpSpPr/>
                <p:nvPr/>
              </p:nvGrpSpPr>
              <p:grpSpPr>
                <a:xfrm>
                  <a:off x="8928131" y="3924281"/>
                  <a:ext cx="1857373" cy="451584"/>
                  <a:chOff x="9109075" y="3924301"/>
                  <a:chExt cx="1857373" cy="451586"/>
                </a:xfrm>
                <a:solidFill>
                  <a:srgbClr val="0078D7"/>
                </a:solidFill>
              </p:grpSpPr>
              <p:sp>
                <p:nvSpPr>
                  <p:cNvPr id="66" name="Rectangle: Rounded Corners 65">
                    <a:extLst>
                      <a:ext uri="{FF2B5EF4-FFF2-40B4-BE49-F238E27FC236}">
                        <a16:creationId xmlns:a16="http://schemas.microsoft.com/office/drawing/2014/main" id="{4C043948-1910-499B-91A8-6D4F91FC91A0}"/>
                      </a:ext>
                    </a:extLst>
                  </p:cNvPr>
                  <p:cNvSpPr/>
                  <p:nvPr/>
                </p:nvSpPr>
                <p:spPr bwMode="auto">
                  <a:xfrm>
                    <a:off x="9109075" y="3924301"/>
                    <a:ext cx="844549" cy="451586"/>
                  </a:xfrm>
                  <a:prstGeom prst="roundRect">
                    <a:avLst/>
                  </a:prstGeom>
                  <a:solidFill>
                    <a:srgbClr val="D83B0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7" name="Rectangle: Rounded Corners 66">
                    <a:extLst>
                      <a:ext uri="{FF2B5EF4-FFF2-40B4-BE49-F238E27FC236}">
                        <a16:creationId xmlns:a16="http://schemas.microsoft.com/office/drawing/2014/main" id="{4DE5BE5E-E7F3-4D0E-9DD0-456120AFB2C8}"/>
                      </a:ext>
                    </a:extLst>
                  </p:cNvPr>
                  <p:cNvSpPr/>
                  <p:nvPr/>
                </p:nvSpPr>
                <p:spPr bwMode="auto">
                  <a:xfrm>
                    <a:off x="10121899" y="3924301"/>
                    <a:ext cx="844549" cy="451586"/>
                  </a:xfrm>
                  <a:prstGeom prst="roundRect">
                    <a:avLst/>
                  </a:prstGeom>
                  <a:solidFill>
                    <a:srgbClr val="D83B0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nvGrpSpPr>
                <p:cNvPr id="45" name="Group 44">
                  <a:extLst>
                    <a:ext uri="{FF2B5EF4-FFF2-40B4-BE49-F238E27FC236}">
                      <a16:creationId xmlns:a16="http://schemas.microsoft.com/office/drawing/2014/main" id="{FF633EE0-1117-43B6-863F-0E7BBF411601}"/>
                    </a:ext>
                  </a:extLst>
                </p:cNvPr>
                <p:cNvGrpSpPr/>
                <p:nvPr/>
              </p:nvGrpSpPr>
              <p:grpSpPr>
                <a:xfrm>
                  <a:off x="7842046" y="4933539"/>
                  <a:ext cx="1187584" cy="358086"/>
                  <a:chOff x="7842045" y="4933563"/>
                  <a:chExt cx="1187584" cy="358086"/>
                </a:xfrm>
              </p:grpSpPr>
              <p:sp>
                <p:nvSpPr>
                  <p:cNvPr id="64" name="Rectangle: Rounded Corners 63">
                    <a:extLst>
                      <a:ext uri="{FF2B5EF4-FFF2-40B4-BE49-F238E27FC236}">
                        <a16:creationId xmlns:a16="http://schemas.microsoft.com/office/drawing/2014/main" id="{6DD5D61F-2E76-4C83-AFAA-CD8BF2EA67E4}"/>
                      </a:ext>
                    </a:extLst>
                  </p:cNvPr>
                  <p:cNvSpPr/>
                  <p:nvPr/>
                </p:nvSpPr>
                <p:spPr bwMode="auto">
                  <a:xfrm>
                    <a:off x="7842045"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5" name="Rectangle: Rounded Corners 64">
                    <a:extLst>
                      <a:ext uri="{FF2B5EF4-FFF2-40B4-BE49-F238E27FC236}">
                        <a16:creationId xmlns:a16="http://schemas.microsoft.com/office/drawing/2014/main" id="{44347100-F12C-4F8C-931F-DCE8528BBF3E}"/>
                      </a:ext>
                    </a:extLst>
                  </p:cNvPr>
                  <p:cNvSpPr/>
                  <p:nvPr/>
                </p:nvSpPr>
                <p:spPr bwMode="auto">
                  <a:xfrm>
                    <a:off x="8489674"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nvGrpSpPr>
                <p:cNvPr id="46" name="Group 45">
                  <a:extLst>
                    <a:ext uri="{FF2B5EF4-FFF2-40B4-BE49-F238E27FC236}">
                      <a16:creationId xmlns:a16="http://schemas.microsoft.com/office/drawing/2014/main" id="{E4CFF61E-2868-431B-88F1-9B78C1B14481}"/>
                    </a:ext>
                  </a:extLst>
                </p:cNvPr>
                <p:cNvGrpSpPr/>
                <p:nvPr/>
              </p:nvGrpSpPr>
              <p:grpSpPr>
                <a:xfrm>
                  <a:off x="10707484" y="4933539"/>
                  <a:ext cx="1187584" cy="358086"/>
                  <a:chOff x="10707483" y="4933563"/>
                  <a:chExt cx="1187584" cy="358086"/>
                </a:xfrm>
              </p:grpSpPr>
              <p:sp>
                <p:nvSpPr>
                  <p:cNvPr id="62" name="Rectangle: Rounded Corners 61">
                    <a:extLst>
                      <a:ext uri="{FF2B5EF4-FFF2-40B4-BE49-F238E27FC236}">
                        <a16:creationId xmlns:a16="http://schemas.microsoft.com/office/drawing/2014/main" id="{3C63BFD3-365B-415E-BE47-30290BFB7BBA}"/>
                      </a:ext>
                    </a:extLst>
                  </p:cNvPr>
                  <p:cNvSpPr/>
                  <p:nvPr/>
                </p:nvSpPr>
                <p:spPr bwMode="auto">
                  <a:xfrm>
                    <a:off x="10707483"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3" name="Rectangle: Rounded Corners 62">
                    <a:extLst>
                      <a:ext uri="{FF2B5EF4-FFF2-40B4-BE49-F238E27FC236}">
                        <a16:creationId xmlns:a16="http://schemas.microsoft.com/office/drawing/2014/main" id="{072BB917-802E-4957-B1F0-8E57C0DAB358}"/>
                      </a:ext>
                    </a:extLst>
                  </p:cNvPr>
                  <p:cNvSpPr/>
                  <p:nvPr/>
                </p:nvSpPr>
                <p:spPr bwMode="auto">
                  <a:xfrm>
                    <a:off x="11355112"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grpSp>
              <p:nvGrpSpPr>
                <p:cNvPr id="47" name="Group 46">
                  <a:extLst>
                    <a:ext uri="{FF2B5EF4-FFF2-40B4-BE49-F238E27FC236}">
                      <a16:creationId xmlns:a16="http://schemas.microsoft.com/office/drawing/2014/main" id="{32042109-CA9F-4712-AF5A-C6C5098F2523}"/>
                    </a:ext>
                  </a:extLst>
                </p:cNvPr>
                <p:cNvGrpSpPr/>
                <p:nvPr/>
              </p:nvGrpSpPr>
              <p:grpSpPr>
                <a:xfrm>
                  <a:off x="9274764" y="5353369"/>
                  <a:ext cx="1187584" cy="358086"/>
                  <a:chOff x="9278390" y="5353395"/>
                  <a:chExt cx="1187584" cy="358086"/>
                </a:xfrm>
              </p:grpSpPr>
              <p:sp>
                <p:nvSpPr>
                  <p:cNvPr id="60" name="Rectangle: Rounded Corners 59">
                    <a:extLst>
                      <a:ext uri="{FF2B5EF4-FFF2-40B4-BE49-F238E27FC236}">
                        <a16:creationId xmlns:a16="http://schemas.microsoft.com/office/drawing/2014/main" id="{8589049D-E4F0-46C9-917F-A2B2520D2994}"/>
                      </a:ext>
                    </a:extLst>
                  </p:cNvPr>
                  <p:cNvSpPr/>
                  <p:nvPr/>
                </p:nvSpPr>
                <p:spPr bwMode="auto">
                  <a:xfrm>
                    <a:off x="9278390" y="5353395"/>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1" name="Rectangle: Rounded Corners 60">
                    <a:extLst>
                      <a:ext uri="{FF2B5EF4-FFF2-40B4-BE49-F238E27FC236}">
                        <a16:creationId xmlns:a16="http://schemas.microsoft.com/office/drawing/2014/main" id="{45612E18-1370-4297-A9FE-D634D5D9B4DA}"/>
                      </a:ext>
                    </a:extLst>
                  </p:cNvPr>
                  <p:cNvSpPr/>
                  <p:nvPr/>
                </p:nvSpPr>
                <p:spPr bwMode="auto">
                  <a:xfrm>
                    <a:off x="9926019" y="5353395"/>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cxnSp>
              <p:nvCxnSpPr>
                <p:cNvPr id="48" name="Straight Connector 47">
                  <a:extLst>
                    <a:ext uri="{FF2B5EF4-FFF2-40B4-BE49-F238E27FC236}">
                      <a16:creationId xmlns:a16="http://schemas.microsoft.com/office/drawing/2014/main" id="{D01A95F9-B36E-486E-AAA7-1D9D0260FE20}"/>
                    </a:ext>
                  </a:extLst>
                </p:cNvPr>
                <p:cNvCxnSpPr>
                  <a:cxnSpLocks/>
                  <a:stCxn id="66" idx="2"/>
                  <a:endCxn id="64" idx="0"/>
                </p:cNvCxnSpPr>
                <p:nvPr/>
              </p:nvCxnSpPr>
              <p:spPr>
                <a:xfrm flipH="1">
                  <a:off x="8112023" y="4375869"/>
                  <a:ext cx="1238389" cy="557674"/>
                </a:xfrm>
                <a:prstGeom prst="line">
                  <a:avLst/>
                </a:prstGeom>
                <a:noFill/>
                <a:ln w="9525" cap="flat" cmpd="sng" algn="ctr">
                  <a:solidFill>
                    <a:srgbClr val="FFFFFF">
                      <a:lumMod val="50000"/>
                    </a:srgbClr>
                  </a:solidFill>
                  <a:prstDash val="solid"/>
                  <a:headEnd type="none"/>
                  <a:tailEnd type="none"/>
                </a:ln>
                <a:effectLst/>
              </p:spPr>
            </p:cxnSp>
            <p:cxnSp>
              <p:nvCxnSpPr>
                <p:cNvPr id="49" name="Straight Connector 48">
                  <a:extLst>
                    <a:ext uri="{FF2B5EF4-FFF2-40B4-BE49-F238E27FC236}">
                      <a16:creationId xmlns:a16="http://schemas.microsoft.com/office/drawing/2014/main" id="{0D4147AE-9688-434B-9A36-4CD96CFFBD41}"/>
                    </a:ext>
                  </a:extLst>
                </p:cNvPr>
                <p:cNvCxnSpPr>
                  <a:cxnSpLocks/>
                  <a:stCxn id="66" idx="2"/>
                  <a:endCxn id="65" idx="0"/>
                </p:cNvCxnSpPr>
                <p:nvPr/>
              </p:nvCxnSpPr>
              <p:spPr>
                <a:xfrm flipH="1">
                  <a:off x="8759651" y="4375871"/>
                  <a:ext cx="590758" cy="557674"/>
                </a:xfrm>
                <a:prstGeom prst="line">
                  <a:avLst/>
                </a:prstGeom>
                <a:noFill/>
                <a:ln w="9525" cap="flat" cmpd="sng" algn="ctr">
                  <a:solidFill>
                    <a:srgbClr val="FFFFFF">
                      <a:lumMod val="50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39A55ED4-1496-4648-B9A5-2798215AE3CD}"/>
                    </a:ext>
                  </a:extLst>
                </p:cNvPr>
                <p:cNvCxnSpPr>
                  <a:cxnSpLocks/>
                  <a:endCxn id="60" idx="0"/>
                </p:cNvCxnSpPr>
                <p:nvPr/>
              </p:nvCxnSpPr>
              <p:spPr>
                <a:xfrm>
                  <a:off x="9350409" y="4375876"/>
                  <a:ext cx="194333" cy="977503"/>
                </a:xfrm>
                <a:prstGeom prst="line">
                  <a:avLst/>
                </a:prstGeom>
                <a:noFill/>
                <a:ln w="9525" cap="flat" cmpd="sng" algn="ctr">
                  <a:solidFill>
                    <a:srgbClr val="FFFFFF">
                      <a:lumMod val="50000"/>
                    </a:srgbClr>
                  </a:solidFill>
                  <a:prstDash val="solid"/>
                  <a:headEnd type="none"/>
                  <a:tailEnd type="none"/>
                </a:ln>
                <a:effectLst/>
              </p:spPr>
            </p:cxnSp>
            <p:cxnSp>
              <p:nvCxnSpPr>
                <p:cNvPr id="51" name="Straight Connector 50">
                  <a:extLst>
                    <a:ext uri="{FF2B5EF4-FFF2-40B4-BE49-F238E27FC236}">
                      <a16:creationId xmlns:a16="http://schemas.microsoft.com/office/drawing/2014/main" id="{E8552B26-E3E3-4A96-98D4-4FD82D6C8B18}"/>
                    </a:ext>
                  </a:extLst>
                </p:cNvPr>
                <p:cNvCxnSpPr>
                  <a:cxnSpLocks/>
                  <a:stCxn id="66" idx="2"/>
                </p:cNvCxnSpPr>
                <p:nvPr/>
              </p:nvCxnSpPr>
              <p:spPr>
                <a:xfrm>
                  <a:off x="9350412" y="4375875"/>
                  <a:ext cx="841959" cy="977506"/>
                </a:xfrm>
                <a:prstGeom prst="line">
                  <a:avLst/>
                </a:prstGeom>
                <a:noFill/>
                <a:ln w="9525" cap="flat" cmpd="sng" algn="ctr">
                  <a:solidFill>
                    <a:srgbClr val="FFFFFF">
                      <a:lumMod val="50000"/>
                    </a:srgbClr>
                  </a:solidFill>
                  <a:prstDash val="solid"/>
                  <a:headEnd type="none"/>
                  <a:tailEnd type="none"/>
                </a:ln>
                <a:effectLst/>
              </p:spPr>
            </p:cxnSp>
            <p:cxnSp>
              <p:nvCxnSpPr>
                <p:cNvPr id="52" name="Straight Connector 51">
                  <a:extLst>
                    <a:ext uri="{FF2B5EF4-FFF2-40B4-BE49-F238E27FC236}">
                      <a16:creationId xmlns:a16="http://schemas.microsoft.com/office/drawing/2014/main" id="{408F7F13-9C0C-43FA-BD1F-09B4CBAA687A}"/>
                    </a:ext>
                  </a:extLst>
                </p:cNvPr>
                <p:cNvCxnSpPr>
                  <a:cxnSpLocks/>
                  <a:endCxn id="62" idx="0"/>
                </p:cNvCxnSpPr>
                <p:nvPr/>
              </p:nvCxnSpPr>
              <p:spPr>
                <a:xfrm>
                  <a:off x="9334705" y="4375877"/>
                  <a:ext cx="1642755" cy="557675"/>
                </a:xfrm>
                <a:prstGeom prst="line">
                  <a:avLst/>
                </a:prstGeom>
                <a:noFill/>
                <a:ln w="9525" cap="flat" cmpd="sng" algn="ctr">
                  <a:solidFill>
                    <a:srgbClr val="FFFFFF">
                      <a:lumMod val="50000"/>
                    </a:srgbClr>
                  </a:solidFill>
                  <a:prstDash val="solid"/>
                  <a:headEnd type="none"/>
                  <a:tailEnd type="none"/>
                </a:ln>
                <a:effectLst/>
              </p:spPr>
            </p:cxnSp>
            <p:cxnSp>
              <p:nvCxnSpPr>
                <p:cNvPr id="53" name="Straight Connector 52">
                  <a:extLst>
                    <a:ext uri="{FF2B5EF4-FFF2-40B4-BE49-F238E27FC236}">
                      <a16:creationId xmlns:a16="http://schemas.microsoft.com/office/drawing/2014/main" id="{C3F89B42-C209-4ECF-A867-EACDF4D34DC1}"/>
                    </a:ext>
                  </a:extLst>
                </p:cNvPr>
                <p:cNvCxnSpPr>
                  <a:cxnSpLocks/>
                  <a:stCxn id="66" idx="2"/>
                  <a:endCxn id="63" idx="0"/>
                </p:cNvCxnSpPr>
                <p:nvPr/>
              </p:nvCxnSpPr>
              <p:spPr>
                <a:xfrm>
                  <a:off x="9350412" y="4375879"/>
                  <a:ext cx="2274679" cy="557675"/>
                </a:xfrm>
                <a:prstGeom prst="line">
                  <a:avLst/>
                </a:prstGeom>
                <a:noFill/>
                <a:ln w="9525" cap="flat" cmpd="sng" algn="ctr">
                  <a:solidFill>
                    <a:srgbClr val="FFFFFF">
                      <a:lumMod val="50000"/>
                    </a:srgbClr>
                  </a:solidFill>
                  <a:prstDash val="solid"/>
                  <a:headEnd type="none"/>
                  <a:tailEnd type="none"/>
                </a:ln>
                <a:effectLst/>
              </p:spPr>
            </p:cxnSp>
            <p:cxnSp>
              <p:nvCxnSpPr>
                <p:cNvPr id="54" name="Straight Connector 53">
                  <a:extLst>
                    <a:ext uri="{FF2B5EF4-FFF2-40B4-BE49-F238E27FC236}">
                      <a16:creationId xmlns:a16="http://schemas.microsoft.com/office/drawing/2014/main" id="{E204EF04-BCC7-4DFC-92AE-490EA916BD42}"/>
                    </a:ext>
                  </a:extLst>
                </p:cNvPr>
                <p:cNvCxnSpPr>
                  <a:cxnSpLocks/>
                  <a:stCxn id="67" idx="2"/>
                </p:cNvCxnSpPr>
                <p:nvPr/>
              </p:nvCxnSpPr>
              <p:spPr>
                <a:xfrm>
                  <a:off x="10363236" y="4375881"/>
                  <a:ext cx="1189280" cy="557675"/>
                </a:xfrm>
                <a:prstGeom prst="line">
                  <a:avLst/>
                </a:prstGeom>
                <a:noFill/>
                <a:ln w="9525" cap="flat" cmpd="sng" algn="ctr">
                  <a:solidFill>
                    <a:srgbClr val="FFFFFF">
                      <a:lumMod val="50000"/>
                    </a:srgbClr>
                  </a:solidFill>
                  <a:prstDash val="solid"/>
                  <a:headEnd type="none"/>
                  <a:tailEnd type="none"/>
                </a:ln>
                <a:effectLst/>
              </p:spPr>
            </p:cxnSp>
            <p:cxnSp>
              <p:nvCxnSpPr>
                <p:cNvPr id="55" name="Straight Connector 54">
                  <a:extLst>
                    <a:ext uri="{FF2B5EF4-FFF2-40B4-BE49-F238E27FC236}">
                      <a16:creationId xmlns:a16="http://schemas.microsoft.com/office/drawing/2014/main" id="{4D9A790C-6003-46A9-B549-BC668067D2B3}"/>
                    </a:ext>
                  </a:extLst>
                </p:cNvPr>
                <p:cNvCxnSpPr>
                  <a:cxnSpLocks/>
                  <a:stCxn id="67" idx="2"/>
                  <a:endCxn id="62" idx="0"/>
                </p:cNvCxnSpPr>
                <p:nvPr/>
              </p:nvCxnSpPr>
              <p:spPr>
                <a:xfrm>
                  <a:off x="10363236" y="4375883"/>
                  <a:ext cx="614226" cy="557675"/>
                </a:xfrm>
                <a:prstGeom prst="line">
                  <a:avLst/>
                </a:prstGeom>
                <a:noFill/>
                <a:ln w="9525" cap="flat" cmpd="sng" algn="ctr">
                  <a:solidFill>
                    <a:srgbClr val="FFFFFF">
                      <a:lumMod val="50000"/>
                    </a:srgbClr>
                  </a:solidFill>
                  <a:prstDash val="solid"/>
                  <a:headEnd type="none"/>
                  <a:tailEnd type="none"/>
                </a:ln>
                <a:effectLst/>
              </p:spPr>
            </p:cxnSp>
            <p:cxnSp>
              <p:nvCxnSpPr>
                <p:cNvPr id="56" name="Straight Connector 55">
                  <a:extLst>
                    <a:ext uri="{FF2B5EF4-FFF2-40B4-BE49-F238E27FC236}">
                      <a16:creationId xmlns:a16="http://schemas.microsoft.com/office/drawing/2014/main" id="{813ACC0C-A746-41C9-BB2A-1054F0F4119B}"/>
                    </a:ext>
                  </a:extLst>
                </p:cNvPr>
                <p:cNvCxnSpPr>
                  <a:cxnSpLocks/>
                  <a:stCxn id="67" idx="2"/>
                  <a:endCxn id="61" idx="0"/>
                </p:cNvCxnSpPr>
                <p:nvPr/>
              </p:nvCxnSpPr>
              <p:spPr>
                <a:xfrm flipH="1">
                  <a:off x="10192371" y="4375885"/>
                  <a:ext cx="170863" cy="977507"/>
                </a:xfrm>
                <a:prstGeom prst="line">
                  <a:avLst/>
                </a:prstGeom>
                <a:noFill/>
                <a:ln w="9525" cap="flat" cmpd="sng" algn="ctr">
                  <a:solidFill>
                    <a:srgbClr val="FFFFFF">
                      <a:lumMod val="50000"/>
                    </a:srgbClr>
                  </a:solidFill>
                  <a:prstDash val="solid"/>
                  <a:headEnd type="none"/>
                  <a:tailEnd type="none"/>
                </a:ln>
                <a:effectLst/>
              </p:spPr>
            </p:cxnSp>
            <p:cxnSp>
              <p:nvCxnSpPr>
                <p:cNvPr id="57" name="Straight Connector 56">
                  <a:extLst>
                    <a:ext uri="{FF2B5EF4-FFF2-40B4-BE49-F238E27FC236}">
                      <a16:creationId xmlns:a16="http://schemas.microsoft.com/office/drawing/2014/main" id="{7E6B9303-DBF9-4587-8682-0897DE915E28}"/>
                    </a:ext>
                  </a:extLst>
                </p:cNvPr>
                <p:cNvCxnSpPr>
                  <a:cxnSpLocks/>
                </p:cNvCxnSpPr>
                <p:nvPr/>
              </p:nvCxnSpPr>
              <p:spPr>
                <a:xfrm flipH="1">
                  <a:off x="9552677" y="4375887"/>
                  <a:ext cx="806571" cy="977507"/>
                </a:xfrm>
                <a:prstGeom prst="line">
                  <a:avLst/>
                </a:prstGeom>
                <a:noFill/>
                <a:ln w="9525" cap="flat" cmpd="sng" algn="ctr">
                  <a:solidFill>
                    <a:srgbClr val="FFFFFF">
                      <a:lumMod val="50000"/>
                    </a:srgbClr>
                  </a:solidFill>
                  <a:prstDash val="solid"/>
                  <a:headEnd type="none"/>
                  <a:tailEnd type="none"/>
                </a:ln>
                <a:effectLst/>
              </p:spPr>
            </p:cxnSp>
            <p:cxnSp>
              <p:nvCxnSpPr>
                <p:cNvPr id="58" name="Straight Connector 57">
                  <a:extLst>
                    <a:ext uri="{FF2B5EF4-FFF2-40B4-BE49-F238E27FC236}">
                      <a16:creationId xmlns:a16="http://schemas.microsoft.com/office/drawing/2014/main" id="{94CD456A-5063-4723-B0B8-6D4BBB21379A}"/>
                    </a:ext>
                  </a:extLst>
                </p:cNvPr>
                <p:cNvCxnSpPr>
                  <a:cxnSpLocks/>
                  <a:stCxn id="67" idx="2"/>
                  <a:endCxn id="65" idx="0"/>
                </p:cNvCxnSpPr>
                <p:nvPr/>
              </p:nvCxnSpPr>
              <p:spPr>
                <a:xfrm flipH="1">
                  <a:off x="8759651" y="4375889"/>
                  <a:ext cx="1603583" cy="557676"/>
                </a:xfrm>
                <a:prstGeom prst="line">
                  <a:avLst/>
                </a:prstGeom>
                <a:noFill/>
                <a:ln w="9525" cap="flat" cmpd="sng" algn="ctr">
                  <a:solidFill>
                    <a:srgbClr val="FFFFFF">
                      <a:lumMod val="50000"/>
                    </a:srgbClr>
                  </a:solidFill>
                  <a:prstDash val="solid"/>
                  <a:headEnd type="none"/>
                  <a:tailEnd type="none"/>
                </a:ln>
                <a:effectLst/>
              </p:spPr>
            </p:cxnSp>
            <p:cxnSp>
              <p:nvCxnSpPr>
                <p:cNvPr id="59" name="Straight Connector 58">
                  <a:extLst>
                    <a:ext uri="{FF2B5EF4-FFF2-40B4-BE49-F238E27FC236}">
                      <a16:creationId xmlns:a16="http://schemas.microsoft.com/office/drawing/2014/main" id="{75BCCE11-0983-4A0C-ABCB-40BBD3C9434F}"/>
                    </a:ext>
                  </a:extLst>
                </p:cNvPr>
                <p:cNvCxnSpPr>
                  <a:cxnSpLocks/>
                  <a:stCxn id="67" idx="2"/>
                  <a:endCxn id="64" idx="0"/>
                </p:cNvCxnSpPr>
                <p:nvPr/>
              </p:nvCxnSpPr>
              <p:spPr>
                <a:xfrm flipH="1">
                  <a:off x="8112023" y="4375887"/>
                  <a:ext cx="2251213" cy="557676"/>
                </a:xfrm>
                <a:prstGeom prst="line">
                  <a:avLst/>
                </a:prstGeom>
                <a:noFill/>
                <a:ln w="9525" cap="flat" cmpd="sng" algn="ctr">
                  <a:solidFill>
                    <a:srgbClr val="FFFFFF">
                      <a:lumMod val="50000"/>
                    </a:srgbClr>
                  </a:solidFill>
                  <a:prstDash val="solid"/>
                  <a:headEnd type="none"/>
                  <a:tailEnd type="none"/>
                </a:ln>
                <a:effectLst/>
              </p:spPr>
            </p:cxnSp>
          </p:grpSp>
        </p:grpSp>
        <p:grpSp>
          <p:nvGrpSpPr>
            <p:cNvPr id="82" name="Group 81">
              <a:extLst>
                <a:ext uri="{FF2B5EF4-FFF2-40B4-BE49-F238E27FC236}">
                  <a16:creationId xmlns:a16="http://schemas.microsoft.com/office/drawing/2014/main" id="{3E26AD39-4E67-4DDA-B34E-65753EBC1F52}"/>
                </a:ext>
              </a:extLst>
            </p:cNvPr>
            <p:cNvGrpSpPr/>
            <p:nvPr/>
          </p:nvGrpSpPr>
          <p:grpSpPr>
            <a:xfrm>
              <a:off x="5626433" y="4204450"/>
              <a:ext cx="1477299" cy="904575"/>
              <a:chOff x="3410363" y="5018220"/>
              <a:chExt cx="1477299" cy="904575"/>
            </a:xfrm>
          </p:grpSpPr>
          <p:pic>
            <p:nvPicPr>
              <p:cNvPr id="71" name="Picture 2" descr="Image result for server png">
                <a:extLst>
                  <a:ext uri="{FF2B5EF4-FFF2-40B4-BE49-F238E27FC236}">
                    <a16:creationId xmlns:a16="http://schemas.microsoft.com/office/drawing/2014/main" id="{2D66B21F-E89E-4D07-9A91-1E0775DF366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4" t="13231" r="1432" b="28799"/>
              <a:stretch/>
            </p:blipFill>
            <p:spPr bwMode="auto">
              <a:xfrm>
                <a:off x="3410363" y="5091113"/>
                <a:ext cx="1477299" cy="831682"/>
              </a:xfrm>
              <a:prstGeom prst="rect">
                <a:avLst/>
              </a:prstGeom>
              <a:noFill/>
              <a:extLst>
                <a:ext uri="{909E8E84-426E-40DD-AFC4-6F175D3DCCD1}">
                  <a14:hiddenFill xmlns:a14="http://schemas.microsoft.com/office/drawing/2010/main">
                    <a:solidFill>
                      <a:srgbClr val="FFFFFF"/>
                    </a:solidFill>
                  </a14:hiddenFill>
                </a:ext>
              </a:extLst>
            </p:spPr>
          </p:pic>
          <p:sp>
            <p:nvSpPr>
              <p:cNvPr id="72" name="Flowchart: Magnetic Disk 71">
                <a:extLst>
                  <a:ext uri="{FF2B5EF4-FFF2-40B4-BE49-F238E27FC236}">
                    <a16:creationId xmlns:a16="http://schemas.microsoft.com/office/drawing/2014/main" id="{AECD7AF9-F3E4-4FA3-A21C-C20D6F65FDB5}"/>
                  </a:ext>
                </a:extLst>
              </p:cNvPr>
              <p:cNvSpPr/>
              <p:nvPr/>
            </p:nvSpPr>
            <p:spPr>
              <a:xfrm>
                <a:off x="3958849" y="5187990"/>
                <a:ext cx="409805" cy="236547"/>
              </a:xfrm>
              <a:prstGeom prst="flowChartMagneticDisk">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a:solidFill>
                      <a:schemeClr val="tx1"/>
                    </a:solidFill>
                  </a:rPr>
                  <a:t>L2</a:t>
                </a:r>
              </a:p>
            </p:txBody>
          </p:sp>
          <p:sp>
            <p:nvSpPr>
              <p:cNvPr id="73" name="Flowchart: Magnetic Disk 72">
                <a:extLst>
                  <a:ext uri="{FF2B5EF4-FFF2-40B4-BE49-F238E27FC236}">
                    <a16:creationId xmlns:a16="http://schemas.microsoft.com/office/drawing/2014/main" id="{C94E1CA4-7AAA-42D0-BFFD-68300B1B4760}"/>
                  </a:ext>
                </a:extLst>
              </p:cNvPr>
              <p:cNvSpPr/>
              <p:nvPr/>
            </p:nvSpPr>
            <p:spPr>
              <a:xfrm>
                <a:off x="3475156" y="5453708"/>
                <a:ext cx="409805" cy="236547"/>
              </a:xfrm>
              <a:prstGeom prst="flowChartMagneticDisk">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a:solidFill>
                      <a:schemeClr val="tx1"/>
                    </a:solidFill>
                  </a:rPr>
                  <a:t>T3</a:t>
                </a:r>
                <a:endParaRPr lang="en-US" b="1">
                  <a:solidFill>
                    <a:schemeClr val="tx1"/>
                  </a:solidFill>
                </a:endParaRPr>
              </a:p>
            </p:txBody>
          </p:sp>
          <p:sp>
            <p:nvSpPr>
              <p:cNvPr id="74" name="Flowchart: Magnetic Disk 73">
                <a:extLst>
                  <a:ext uri="{FF2B5EF4-FFF2-40B4-BE49-F238E27FC236}">
                    <a16:creationId xmlns:a16="http://schemas.microsoft.com/office/drawing/2014/main" id="{58A71524-2E50-47F9-B9F5-D2B692F3845F}"/>
                  </a:ext>
                </a:extLst>
              </p:cNvPr>
              <p:cNvSpPr/>
              <p:nvPr/>
            </p:nvSpPr>
            <p:spPr>
              <a:xfrm>
                <a:off x="4434755" y="5450957"/>
                <a:ext cx="409805" cy="236547"/>
              </a:xfrm>
              <a:prstGeom prst="flowChartMagneticDisk">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a:solidFill>
                      <a:schemeClr val="tx1"/>
                    </a:solidFill>
                  </a:rPr>
                  <a:t>T4</a:t>
                </a:r>
              </a:p>
            </p:txBody>
          </p:sp>
          <p:grpSp>
            <p:nvGrpSpPr>
              <p:cNvPr id="75" name="Group 74">
                <a:extLst>
                  <a:ext uri="{FF2B5EF4-FFF2-40B4-BE49-F238E27FC236}">
                    <a16:creationId xmlns:a16="http://schemas.microsoft.com/office/drawing/2014/main" id="{CC02A0A9-F6B6-4CB5-88E8-63C5A20B469E}"/>
                  </a:ext>
                </a:extLst>
              </p:cNvPr>
              <p:cNvGrpSpPr/>
              <p:nvPr/>
            </p:nvGrpSpPr>
            <p:grpSpPr>
              <a:xfrm>
                <a:off x="3474635" y="5293172"/>
                <a:ext cx="409805" cy="236547"/>
                <a:chOff x="9720004" y="1107695"/>
                <a:chExt cx="520474" cy="378226"/>
              </a:xfrm>
            </p:grpSpPr>
            <p:sp>
              <p:nvSpPr>
                <p:cNvPr id="80" name="Flowchart: Magnetic Disk 79">
                  <a:extLst>
                    <a:ext uri="{FF2B5EF4-FFF2-40B4-BE49-F238E27FC236}">
                      <a16:creationId xmlns:a16="http://schemas.microsoft.com/office/drawing/2014/main" id="{2D729BF4-8D8C-4855-BB22-9B1BD43450B6}"/>
                    </a:ext>
                  </a:extLst>
                </p:cNvPr>
                <p:cNvSpPr/>
                <p:nvPr/>
              </p:nvSpPr>
              <p:spPr>
                <a:xfrm>
                  <a:off x="9720004" y="1107695"/>
                  <a:ext cx="520474" cy="378226"/>
                </a:xfrm>
                <a:prstGeom prst="flowChartMagneticDisk">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tx1"/>
                    </a:solidFill>
                  </a:endParaRPr>
                </a:p>
              </p:txBody>
            </p:sp>
            <p:pic>
              <p:nvPicPr>
                <p:cNvPr id="81" name="Graphic 80">
                  <a:extLst>
                    <a:ext uri="{FF2B5EF4-FFF2-40B4-BE49-F238E27FC236}">
                      <a16:creationId xmlns:a16="http://schemas.microsoft.com/office/drawing/2014/main" id="{8BC05A77-138C-4025-AABC-F62C568FC38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0726" y="1249268"/>
                  <a:ext cx="348755" cy="196175"/>
                </a:xfrm>
                <a:prstGeom prst="rect">
                  <a:avLst/>
                </a:prstGeom>
              </p:spPr>
            </p:pic>
          </p:grpSp>
          <p:grpSp>
            <p:nvGrpSpPr>
              <p:cNvPr id="76" name="Group 75">
                <a:extLst>
                  <a:ext uri="{FF2B5EF4-FFF2-40B4-BE49-F238E27FC236}">
                    <a16:creationId xmlns:a16="http://schemas.microsoft.com/office/drawing/2014/main" id="{5938637B-D43C-4143-B9B0-C12754D3EF96}"/>
                  </a:ext>
                </a:extLst>
              </p:cNvPr>
              <p:cNvGrpSpPr/>
              <p:nvPr/>
            </p:nvGrpSpPr>
            <p:grpSpPr>
              <a:xfrm>
                <a:off x="4434234" y="5281830"/>
                <a:ext cx="409805" cy="236547"/>
                <a:chOff x="11057368" y="1102339"/>
                <a:chExt cx="520474" cy="378226"/>
              </a:xfrm>
            </p:grpSpPr>
            <p:sp>
              <p:nvSpPr>
                <p:cNvPr id="78" name="Flowchart: Magnetic Disk 77">
                  <a:extLst>
                    <a:ext uri="{FF2B5EF4-FFF2-40B4-BE49-F238E27FC236}">
                      <a16:creationId xmlns:a16="http://schemas.microsoft.com/office/drawing/2014/main" id="{7AEC891D-EBC2-46EE-B85A-9CED7FD9798B}"/>
                    </a:ext>
                  </a:extLst>
                </p:cNvPr>
                <p:cNvSpPr/>
                <p:nvPr/>
              </p:nvSpPr>
              <p:spPr>
                <a:xfrm>
                  <a:off x="11057368" y="1102339"/>
                  <a:ext cx="520474" cy="378226"/>
                </a:xfrm>
                <a:prstGeom prst="flowChartMagneticDisk">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tx1"/>
                    </a:solidFill>
                  </a:endParaRPr>
                </a:p>
              </p:txBody>
            </p:sp>
            <p:pic>
              <p:nvPicPr>
                <p:cNvPr id="79" name="Picture 6" descr="https://www.nyse.com/publicdocs/nyse/events/images/ANET_1920.png">
                  <a:extLst>
                    <a:ext uri="{FF2B5EF4-FFF2-40B4-BE49-F238E27FC236}">
                      <a16:creationId xmlns:a16="http://schemas.microsoft.com/office/drawing/2014/main" id="{116C523E-C8A3-4734-AA21-06105D97FB5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125" t="34450" r="2829" b="34339"/>
                <a:stretch/>
              </p:blipFill>
              <p:spPr bwMode="auto">
                <a:xfrm>
                  <a:off x="11104628" y="1306019"/>
                  <a:ext cx="442811" cy="82672"/>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Flowchart: Magnetic Disk 76">
                <a:extLst>
                  <a:ext uri="{FF2B5EF4-FFF2-40B4-BE49-F238E27FC236}">
                    <a16:creationId xmlns:a16="http://schemas.microsoft.com/office/drawing/2014/main" id="{D39ECE93-9F05-4EE3-A5F3-538FE3E45304}"/>
                  </a:ext>
                </a:extLst>
              </p:cNvPr>
              <p:cNvSpPr/>
              <p:nvPr/>
            </p:nvSpPr>
            <p:spPr>
              <a:xfrm>
                <a:off x="3960316" y="5018220"/>
                <a:ext cx="409805" cy="236547"/>
              </a:xfrm>
              <a:prstGeom prst="flowChartMagneticDisk">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b="1" err="1">
                    <a:solidFill>
                      <a:schemeClr val="tx1"/>
                    </a:solidFill>
                  </a:rPr>
                  <a:t>SoNiC</a:t>
                </a:r>
                <a:endParaRPr lang="en-US" sz="1000" b="1">
                  <a:solidFill>
                    <a:schemeClr val="tx1"/>
                  </a:solidFill>
                </a:endParaRPr>
              </a:p>
            </p:txBody>
          </p:sp>
        </p:grpSp>
        <p:sp>
          <p:nvSpPr>
            <p:cNvPr id="83" name="TextBox 82">
              <a:extLst>
                <a:ext uri="{FF2B5EF4-FFF2-40B4-BE49-F238E27FC236}">
                  <a16:creationId xmlns:a16="http://schemas.microsoft.com/office/drawing/2014/main" id="{9192CF50-8101-4B66-92B4-2CDE77972771}"/>
                </a:ext>
              </a:extLst>
            </p:cNvPr>
            <p:cNvSpPr txBox="1"/>
            <p:nvPr/>
          </p:nvSpPr>
          <p:spPr>
            <a:xfrm>
              <a:off x="5832761" y="3434513"/>
              <a:ext cx="1165897" cy="276999"/>
            </a:xfrm>
            <a:prstGeom prst="rect">
              <a:avLst/>
            </a:prstGeom>
            <a:noFill/>
          </p:spPr>
          <p:txBody>
            <a:bodyPr wrap="none" rtlCol="0">
              <a:spAutoFit/>
            </a:bodyPr>
            <a:lstStyle/>
            <a:p>
              <a:r>
                <a:rPr lang="en-US" sz="1200" b="1"/>
                <a:t>NLS: </a:t>
              </a:r>
              <a:r>
                <a:rPr lang="en-US" sz="1200"/>
                <a:t>Simulation</a:t>
              </a:r>
            </a:p>
          </p:txBody>
        </p:sp>
        <p:sp>
          <p:nvSpPr>
            <p:cNvPr id="85" name="TextBox 84">
              <a:extLst>
                <a:ext uri="{FF2B5EF4-FFF2-40B4-BE49-F238E27FC236}">
                  <a16:creationId xmlns:a16="http://schemas.microsoft.com/office/drawing/2014/main" id="{8BBEFD90-0F9A-43EC-90F4-1E70121029AC}"/>
                </a:ext>
              </a:extLst>
            </p:cNvPr>
            <p:cNvSpPr txBox="1"/>
            <p:nvPr/>
          </p:nvSpPr>
          <p:spPr>
            <a:xfrm>
              <a:off x="5782133" y="5067402"/>
              <a:ext cx="1177117" cy="276999"/>
            </a:xfrm>
            <a:prstGeom prst="rect">
              <a:avLst/>
            </a:prstGeom>
            <a:noFill/>
          </p:spPr>
          <p:txBody>
            <a:bodyPr wrap="none" rtlCol="0">
              <a:spAutoFit/>
            </a:bodyPr>
            <a:lstStyle/>
            <a:p>
              <a:r>
                <a:rPr lang="en-US" sz="1200" b="1"/>
                <a:t>ONE: </a:t>
              </a:r>
              <a:r>
                <a:rPr lang="en-US" sz="1200"/>
                <a:t>Emulation</a:t>
              </a:r>
            </a:p>
          </p:txBody>
        </p:sp>
      </p:grpSp>
      <p:pic>
        <p:nvPicPr>
          <p:cNvPr id="88" name="Graphic 7" descr="Arrow: Slight curve">
            <a:extLst>
              <a:ext uri="{FF2B5EF4-FFF2-40B4-BE49-F238E27FC236}">
                <a16:creationId xmlns:a16="http://schemas.microsoft.com/office/drawing/2014/main" id="{41D4BAA5-4771-4054-A50E-BD96B34A66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1358029">
            <a:off x="3477159" y="4110507"/>
            <a:ext cx="941064" cy="630623"/>
          </a:xfrm>
          <a:prstGeom prst="rect">
            <a:avLst/>
          </a:prstGeom>
        </p:spPr>
      </p:pic>
      <p:pic>
        <p:nvPicPr>
          <p:cNvPr id="90" name="Graphic 67" descr="Arrow: Slight curve">
            <a:extLst>
              <a:ext uri="{FF2B5EF4-FFF2-40B4-BE49-F238E27FC236}">
                <a16:creationId xmlns:a16="http://schemas.microsoft.com/office/drawing/2014/main" id="{FFFD6EE3-5C62-4461-BC5D-4FD3E1520E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54407" flipV="1">
            <a:off x="3908542" y="2961411"/>
            <a:ext cx="583452" cy="583452"/>
          </a:xfrm>
          <a:prstGeom prst="rect">
            <a:avLst/>
          </a:prstGeom>
        </p:spPr>
      </p:pic>
      <p:pic>
        <p:nvPicPr>
          <p:cNvPr id="92" name="Graphic 67" descr="Arrow: Slight curve">
            <a:extLst>
              <a:ext uri="{FF2B5EF4-FFF2-40B4-BE49-F238E27FC236}">
                <a16:creationId xmlns:a16="http://schemas.microsoft.com/office/drawing/2014/main" id="{2C9E0429-04E1-4849-9112-A05B6B2B8F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84520" y="3652834"/>
            <a:ext cx="542788" cy="542788"/>
          </a:xfrm>
          <a:prstGeom prst="rect">
            <a:avLst/>
          </a:prstGeom>
        </p:spPr>
      </p:pic>
      <p:pic>
        <p:nvPicPr>
          <p:cNvPr id="94" name="Graphic 67" descr="Arrow: Slight curve">
            <a:extLst>
              <a:ext uri="{FF2B5EF4-FFF2-40B4-BE49-F238E27FC236}">
                <a16:creationId xmlns:a16="http://schemas.microsoft.com/office/drawing/2014/main" id="{0627CAB4-B0D7-42FF-97E0-19CAF7CF53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V="1">
            <a:off x="1746071" y="3587068"/>
            <a:ext cx="583452" cy="583452"/>
          </a:xfrm>
          <a:prstGeom prst="rect">
            <a:avLst/>
          </a:prstGeom>
        </p:spPr>
      </p:pic>
      <p:grpSp>
        <p:nvGrpSpPr>
          <p:cNvPr id="99" name="Group 98">
            <a:extLst>
              <a:ext uri="{FF2B5EF4-FFF2-40B4-BE49-F238E27FC236}">
                <a16:creationId xmlns:a16="http://schemas.microsoft.com/office/drawing/2014/main" id="{40114E04-3C38-442B-BEF2-1AF66198BA85}"/>
              </a:ext>
            </a:extLst>
          </p:cNvPr>
          <p:cNvGrpSpPr/>
          <p:nvPr/>
        </p:nvGrpSpPr>
        <p:grpSpPr>
          <a:xfrm>
            <a:off x="2389487" y="2765712"/>
            <a:ext cx="1427831" cy="961528"/>
            <a:chOff x="1833686" y="2765712"/>
            <a:chExt cx="1427831" cy="961528"/>
          </a:xfrm>
        </p:grpSpPr>
        <p:grpSp>
          <p:nvGrpSpPr>
            <p:cNvPr id="4" name="Group 3">
              <a:extLst>
                <a:ext uri="{FF2B5EF4-FFF2-40B4-BE49-F238E27FC236}">
                  <a16:creationId xmlns:a16="http://schemas.microsoft.com/office/drawing/2014/main" id="{935CB859-873D-4B30-8A3D-7CB7439359AD}"/>
                </a:ext>
              </a:extLst>
            </p:cNvPr>
            <p:cNvGrpSpPr>
              <a:grpSpLocks noChangeAspect="1"/>
            </p:cNvGrpSpPr>
            <p:nvPr/>
          </p:nvGrpSpPr>
          <p:grpSpPr>
            <a:xfrm>
              <a:off x="1833686" y="2765712"/>
              <a:ext cx="1427831" cy="663288"/>
              <a:chOff x="7734380" y="3795964"/>
              <a:chExt cx="4244905" cy="1999374"/>
            </a:xfrm>
          </p:grpSpPr>
          <p:sp>
            <p:nvSpPr>
              <p:cNvPr id="6" name="Rectangle: Rounded Corners 5">
                <a:extLst>
                  <a:ext uri="{FF2B5EF4-FFF2-40B4-BE49-F238E27FC236}">
                    <a16:creationId xmlns:a16="http://schemas.microsoft.com/office/drawing/2014/main" id="{10FC7F4F-0083-47E1-A3A0-272ACB9D704B}"/>
                  </a:ext>
                </a:extLst>
              </p:cNvPr>
              <p:cNvSpPr/>
              <p:nvPr/>
            </p:nvSpPr>
            <p:spPr bwMode="auto">
              <a:xfrm>
                <a:off x="7734380" y="3795964"/>
                <a:ext cx="4244905" cy="1999374"/>
              </a:xfrm>
              <a:prstGeom prst="roundRect">
                <a:avLst>
                  <a:gd name="adj" fmla="val 7089"/>
                </a:avLst>
              </a:prstGeom>
              <a:solidFill>
                <a:srgbClr val="FFFFFF">
                  <a:lumMod val="95000"/>
                </a:srgbClr>
              </a:solidFill>
              <a:ln w="6350" cap="flat" cmpd="sng" algn="ctr">
                <a:solidFill>
                  <a:srgbClr val="FFFFFF">
                    <a:lumMod val="75000"/>
                  </a:srgbClr>
                </a:solid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altLang="en-US" sz="1100" b="0" i="0" u="none" strike="noStrike" kern="0" cap="none" spc="0" normalizeH="0" baseline="0" noProof="0">
                  <a:ln>
                    <a:noFill/>
                  </a:ln>
                  <a:solidFill>
                    <a:srgbClr val="353535"/>
                  </a:solidFill>
                  <a:effectLst/>
                  <a:uLnTx/>
                  <a:uFillTx/>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8F2FDDC5-7CAD-4880-807E-1CBF85AB1645}"/>
                  </a:ext>
                </a:extLst>
              </p:cNvPr>
              <p:cNvGrpSpPr/>
              <p:nvPr/>
            </p:nvGrpSpPr>
            <p:grpSpPr>
              <a:xfrm>
                <a:off x="8928131" y="3924281"/>
                <a:ext cx="1857373" cy="451584"/>
                <a:chOff x="9109075" y="3924301"/>
                <a:chExt cx="1857373" cy="451586"/>
              </a:xfrm>
              <a:solidFill>
                <a:srgbClr val="0078D7"/>
              </a:solidFill>
            </p:grpSpPr>
            <p:sp>
              <p:nvSpPr>
                <p:cNvPr id="29" name="Rectangle: Rounded Corners 28">
                  <a:extLst>
                    <a:ext uri="{FF2B5EF4-FFF2-40B4-BE49-F238E27FC236}">
                      <a16:creationId xmlns:a16="http://schemas.microsoft.com/office/drawing/2014/main" id="{6AD7155B-5534-4521-9B62-964B5B2E01B7}"/>
                    </a:ext>
                  </a:extLst>
                </p:cNvPr>
                <p:cNvSpPr/>
                <p:nvPr/>
              </p:nvSpPr>
              <p:spPr bwMode="auto">
                <a:xfrm>
                  <a:off x="9109075" y="3924301"/>
                  <a:ext cx="844549" cy="451586"/>
                </a:xfrm>
                <a:prstGeom prst="roundRect">
                  <a:avLst/>
                </a:prstGeom>
                <a:solidFill>
                  <a:srgbClr val="D83B0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RNG</a:t>
                  </a:r>
                </a:p>
              </p:txBody>
            </p:sp>
            <p:sp>
              <p:nvSpPr>
                <p:cNvPr id="30" name="Rectangle: Rounded Corners 29">
                  <a:extLst>
                    <a:ext uri="{FF2B5EF4-FFF2-40B4-BE49-F238E27FC236}">
                      <a16:creationId xmlns:a16="http://schemas.microsoft.com/office/drawing/2014/main" id="{4F685462-FA28-4842-911F-AE48067D32DB}"/>
                    </a:ext>
                  </a:extLst>
                </p:cNvPr>
                <p:cNvSpPr/>
                <p:nvPr/>
              </p:nvSpPr>
              <p:spPr bwMode="auto">
                <a:xfrm>
                  <a:off x="10121899" y="3924301"/>
                  <a:ext cx="844549" cy="451586"/>
                </a:xfrm>
                <a:prstGeom prst="roundRect">
                  <a:avLst/>
                </a:prstGeom>
                <a:solidFill>
                  <a:srgbClr val="D83B0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RNG</a:t>
                  </a:r>
                </a:p>
              </p:txBody>
            </p:sp>
          </p:grpSp>
          <p:grpSp>
            <p:nvGrpSpPr>
              <p:cNvPr id="8" name="Group 7">
                <a:extLst>
                  <a:ext uri="{FF2B5EF4-FFF2-40B4-BE49-F238E27FC236}">
                    <a16:creationId xmlns:a16="http://schemas.microsoft.com/office/drawing/2014/main" id="{B516B146-93C2-438D-AC3D-4FEC79CA8150}"/>
                  </a:ext>
                </a:extLst>
              </p:cNvPr>
              <p:cNvGrpSpPr/>
              <p:nvPr/>
            </p:nvGrpSpPr>
            <p:grpSpPr>
              <a:xfrm>
                <a:off x="7842046" y="4933539"/>
                <a:ext cx="1187584" cy="358086"/>
                <a:chOff x="7842045" y="4933563"/>
                <a:chExt cx="1187584" cy="358086"/>
              </a:xfrm>
            </p:grpSpPr>
            <p:sp>
              <p:nvSpPr>
                <p:cNvPr id="27" name="Rectangle: Rounded Corners 26">
                  <a:extLst>
                    <a:ext uri="{FF2B5EF4-FFF2-40B4-BE49-F238E27FC236}">
                      <a16:creationId xmlns:a16="http://schemas.microsoft.com/office/drawing/2014/main" id="{1557360D-A82F-4400-941A-1BB186D57B46}"/>
                    </a:ext>
                  </a:extLst>
                </p:cNvPr>
                <p:cNvSpPr/>
                <p:nvPr/>
              </p:nvSpPr>
              <p:spPr bwMode="auto">
                <a:xfrm>
                  <a:off x="7842045"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sp>
              <p:nvSpPr>
                <p:cNvPr id="28" name="Rectangle: Rounded Corners 27">
                  <a:extLst>
                    <a:ext uri="{FF2B5EF4-FFF2-40B4-BE49-F238E27FC236}">
                      <a16:creationId xmlns:a16="http://schemas.microsoft.com/office/drawing/2014/main" id="{6628B669-B0DA-4A6E-A32F-10FE54BDD6E7}"/>
                    </a:ext>
                  </a:extLst>
                </p:cNvPr>
                <p:cNvSpPr/>
                <p:nvPr/>
              </p:nvSpPr>
              <p:spPr bwMode="auto">
                <a:xfrm>
                  <a:off x="8489674"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grpSp>
          <p:grpSp>
            <p:nvGrpSpPr>
              <p:cNvPr id="9" name="Group 8">
                <a:extLst>
                  <a:ext uri="{FF2B5EF4-FFF2-40B4-BE49-F238E27FC236}">
                    <a16:creationId xmlns:a16="http://schemas.microsoft.com/office/drawing/2014/main" id="{F3FFCEA1-9C55-425F-9B86-1A46C53CD54A}"/>
                  </a:ext>
                </a:extLst>
              </p:cNvPr>
              <p:cNvGrpSpPr/>
              <p:nvPr/>
            </p:nvGrpSpPr>
            <p:grpSpPr>
              <a:xfrm>
                <a:off x="10707484" y="4933539"/>
                <a:ext cx="1187584" cy="358086"/>
                <a:chOff x="10707483" y="4933563"/>
                <a:chExt cx="1187584" cy="358086"/>
              </a:xfrm>
            </p:grpSpPr>
            <p:sp>
              <p:nvSpPr>
                <p:cNvPr id="25" name="Rectangle: Rounded Corners 24">
                  <a:extLst>
                    <a:ext uri="{FF2B5EF4-FFF2-40B4-BE49-F238E27FC236}">
                      <a16:creationId xmlns:a16="http://schemas.microsoft.com/office/drawing/2014/main" id="{E4F5C9A0-0CA0-408A-B6A2-762A635553AF}"/>
                    </a:ext>
                  </a:extLst>
                </p:cNvPr>
                <p:cNvSpPr/>
                <p:nvPr/>
              </p:nvSpPr>
              <p:spPr bwMode="auto">
                <a:xfrm>
                  <a:off x="10707483"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sp>
              <p:nvSpPr>
                <p:cNvPr id="26" name="Rectangle: Rounded Corners 25">
                  <a:extLst>
                    <a:ext uri="{FF2B5EF4-FFF2-40B4-BE49-F238E27FC236}">
                      <a16:creationId xmlns:a16="http://schemas.microsoft.com/office/drawing/2014/main" id="{502A6227-BA56-4564-8A80-476ECBB627A4}"/>
                    </a:ext>
                  </a:extLst>
                </p:cNvPr>
                <p:cNvSpPr/>
                <p:nvPr/>
              </p:nvSpPr>
              <p:spPr bwMode="auto">
                <a:xfrm>
                  <a:off x="11355112" y="4933563"/>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grpSp>
          <p:grpSp>
            <p:nvGrpSpPr>
              <p:cNvPr id="10" name="Group 9">
                <a:extLst>
                  <a:ext uri="{FF2B5EF4-FFF2-40B4-BE49-F238E27FC236}">
                    <a16:creationId xmlns:a16="http://schemas.microsoft.com/office/drawing/2014/main" id="{A998C3DC-22A4-45BA-8F7F-8B0FEF561C95}"/>
                  </a:ext>
                </a:extLst>
              </p:cNvPr>
              <p:cNvGrpSpPr/>
              <p:nvPr/>
            </p:nvGrpSpPr>
            <p:grpSpPr>
              <a:xfrm>
                <a:off x="9274764" y="5353369"/>
                <a:ext cx="1187584" cy="358086"/>
                <a:chOff x="9278390" y="5353395"/>
                <a:chExt cx="1187584" cy="358086"/>
              </a:xfrm>
            </p:grpSpPr>
            <p:sp>
              <p:nvSpPr>
                <p:cNvPr id="23" name="Rectangle: Rounded Corners 22">
                  <a:extLst>
                    <a:ext uri="{FF2B5EF4-FFF2-40B4-BE49-F238E27FC236}">
                      <a16:creationId xmlns:a16="http://schemas.microsoft.com/office/drawing/2014/main" id="{2294BC56-6051-4497-B1DB-8AC5F294BBDD}"/>
                    </a:ext>
                  </a:extLst>
                </p:cNvPr>
                <p:cNvSpPr/>
                <p:nvPr/>
              </p:nvSpPr>
              <p:spPr bwMode="auto">
                <a:xfrm>
                  <a:off x="9278390" y="5353395"/>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sp>
              <p:nvSpPr>
                <p:cNvPr id="24" name="Rectangle: Rounded Corners 23">
                  <a:extLst>
                    <a:ext uri="{FF2B5EF4-FFF2-40B4-BE49-F238E27FC236}">
                      <a16:creationId xmlns:a16="http://schemas.microsoft.com/office/drawing/2014/main" id="{5C345449-3A58-4EF9-87A5-4CEE21AFCA7D}"/>
                    </a:ext>
                  </a:extLst>
                </p:cNvPr>
                <p:cNvSpPr/>
                <p:nvPr/>
              </p:nvSpPr>
              <p:spPr bwMode="auto">
                <a:xfrm>
                  <a:off x="9926019" y="5353395"/>
                  <a:ext cx="539955" cy="358086"/>
                </a:xfrm>
                <a:prstGeom prst="roundRect">
                  <a:avLst/>
                </a:prstGeom>
                <a:solidFill>
                  <a:srgbClr val="35353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DC</a:t>
                  </a:r>
                </a:p>
              </p:txBody>
            </p:sp>
          </p:grpSp>
          <p:cxnSp>
            <p:nvCxnSpPr>
              <p:cNvPr id="11" name="Straight Connector 10">
                <a:extLst>
                  <a:ext uri="{FF2B5EF4-FFF2-40B4-BE49-F238E27FC236}">
                    <a16:creationId xmlns:a16="http://schemas.microsoft.com/office/drawing/2014/main" id="{431928D6-A59F-4E7C-A339-DDC156B5FDF4}"/>
                  </a:ext>
                </a:extLst>
              </p:cNvPr>
              <p:cNvCxnSpPr>
                <a:cxnSpLocks/>
                <a:stCxn id="29" idx="2"/>
                <a:endCxn id="27" idx="0"/>
              </p:cNvCxnSpPr>
              <p:nvPr/>
            </p:nvCxnSpPr>
            <p:spPr>
              <a:xfrm flipH="1">
                <a:off x="8112023" y="4375869"/>
                <a:ext cx="1238389" cy="557674"/>
              </a:xfrm>
              <a:prstGeom prst="line">
                <a:avLst/>
              </a:prstGeom>
              <a:noFill/>
              <a:ln w="9525" cap="flat" cmpd="sng" algn="ctr">
                <a:solidFill>
                  <a:srgbClr val="FFFFFF">
                    <a:lumMod val="50000"/>
                  </a:srgbClr>
                </a:solidFill>
                <a:prstDash val="solid"/>
                <a:headEnd type="none"/>
                <a:tailEnd type="none"/>
              </a:ln>
              <a:effectLst/>
            </p:spPr>
          </p:cxnSp>
          <p:cxnSp>
            <p:nvCxnSpPr>
              <p:cNvPr id="12" name="Straight Connector 11">
                <a:extLst>
                  <a:ext uri="{FF2B5EF4-FFF2-40B4-BE49-F238E27FC236}">
                    <a16:creationId xmlns:a16="http://schemas.microsoft.com/office/drawing/2014/main" id="{06C436D4-274A-404C-84EB-E4A742592451}"/>
                  </a:ext>
                </a:extLst>
              </p:cNvPr>
              <p:cNvCxnSpPr>
                <a:cxnSpLocks/>
                <a:stCxn id="29" idx="2"/>
                <a:endCxn id="28" idx="0"/>
              </p:cNvCxnSpPr>
              <p:nvPr/>
            </p:nvCxnSpPr>
            <p:spPr>
              <a:xfrm flipH="1">
                <a:off x="8759651" y="4375871"/>
                <a:ext cx="590758" cy="557674"/>
              </a:xfrm>
              <a:prstGeom prst="line">
                <a:avLst/>
              </a:prstGeom>
              <a:noFill/>
              <a:ln w="9525" cap="flat" cmpd="sng" algn="ctr">
                <a:solidFill>
                  <a:srgbClr val="FFFFFF">
                    <a:lumMod val="50000"/>
                  </a:srgbClr>
                </a:solidFill>
                <a:prstDash val="solid"/>
                <a:headEnd type="none"/>
                <a:tailEnd type="none"/>
              </a:ln>
              <a:effectLst/>
            </p:spPr>
          </p:cxnSp>
          <p:cxnSp>
            <p:nvCxnSpPr>
              <p:cNvPr id="13" name="Straight Connector 12">
                <a:extLst>
                  <a:ext uri="{FF2B5EF4-FFF2-40B4-BE49-F238E27FC236}">
                    <a16:creationId xmlns:a16="http://schemas.microsoft.com/office/drawing/2014/main" id="{34B49E0F-E3E1-4DD8-9A57-0D51A3F22CED}"/>
                  </a:ext>
                </a:extLst>
              </p:cNvPr>
              <p:cNvCxnSpPr>
                <a:cxnSpLocks/>
                <a:endCxn id="23" idx="0"/>
              </p:cNvCxnSpPr>
              <p:nvPr/>
            </p:nvCxnSpPr>
            <p:spPr>
              <a:xfrm>
                <a:off x="9350410" y="4375873"/>
                <a:ext cx="194331" cy="977505"/>
              </a:xfrm>
              <a:prstGeom prst="line">
                <a:avLst/>
              </a:prstGeom>
              <a:noFill/>
              <a:ln w="9525" cap="flat" cmpd="sng" algn="ctr">
                <a:solidFill>
                  <a:srgbClr val="FFFFFF">
                    <a:lumMod val="50000"/>
                  </a:srgbClr>
                </a:solidFill>
                <a:prstDash val="solid"/>
                <a:headEnd type="none"/>
                <a:tailEnd type="none"/>
              </a:ln>
              <a:effectLst/>
            </p:spPr>
          </p:cxnSp>
          <p:cxnSp>
            <p:nvCxnSpPr>
              <p:cNvPr id="14" name="Straight Connector 13">
                <a:extLst>
                  <a:ext uri="{FF2B5EF4-FFF2-40B4-BE49-F238E27FC236}">
                    <a16:creationId xmlns:a16="http://schemas.microsoft.com/office/drawing/2014/main" id="{94E16359-90CE-4E4E-9592-6A143C07965A}"/>
                  </a:ext>
                </a:extLst>
              </p:cNvPr>
              <p:cNvCxnSpPr>
                <a:cxnSpLocks/>
                <a:stCxn id="29" idx="2"/>
              </p:cNvCxnSpPr>
              <p:nvPr/>
            </p:nvCxnSpPr>
            <p:spPr>
              <a:xfrm>
                <a:off x="9350412" y="4375875"/>
                <a:ext cx="841959" cy="977506"/>
              </a:xfrm>
              <a:prstGeom prst="line">
                <a:avLst/>
              </a:prstGeom>
              <a:noFill/>
              <a:ln w="9525" cap="flat" cmpd="sng" algn="ctr">
                <a:solidFill>
                  <a:srgbClr val="FFFFFF">
                    <a:lumMod val="50000"/>
                  </a:srgbClr>
                </a:solidFill>
                <a:prstDash val="solid"/>
                <a:headEnd type="none"/>
                <a:tailEnd type="none"/>
              </a:ln>
              <a:effectLst/>
            </p:spPr>
          </p:cxnSp>
          <p:cxnSp>
            <p:nvCxnSpPr>
              <p:cNvPr id="15" name="Straight Connector 14">
                <a:extLst>
                  <a:ext uri="{FF2B5EF4-FFF2-40B4-BE49-F238E27FC236}">
                    <a16:creationId xmlns:a16="http://schemas.microsoft.com/office/drawing/2014/main" id="{0AF083E4-74EF-41A3-B9F1-955EBC1802F0}"/>
                  </a:ext>
                </a:extLst>
              </p:cNvPr>
              <p:cNvCxnSpPr>
                <a:cxnSpLocks/>
                <a:endCxn id="25" idx="0"/>
              </p:cNvCxnSpPr>
              <p:nvPr/>
            </p:nvCxnSpPr>
            <p:spPr>
              <a:xfrm>
                <a:off x="9334705" y="4375877"/>
                <a:ext cx="1642755" cy="557675"/>
              </a:xfrm>
              <a:prstGeom prst="line">
                <a:avLst/>
              </a:prstGeom>
              <a:noFill/>
              <a:ln w="9525" cap="flat" cmpd="sng" algn="ctr">
                <a:solidFill>
                  <a:srgbClr val="FFFFFF">
                    <a:lumMod val="50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939EA915-4E0C-41A5-BC0F-DBACC17900BF}"/>
                  </a:ext>
                </a:extLst>
              </p:cNvPr>
              <p:cNvCxnSpPr>
                <a:cxnSpLocks/>
                <a:stCxn id="29" idx="2"/>
                <a:endCxn id="26" idx="0"/>
              </p:cNvCxnSpPr>
              <p:nvPr/>
            </p:nvCxnSpPr>
            <p:spPr>
              <a:xfrm>
                <a:off x="9350412" y="4375879"/>
                <a:ext cx="2274679" cy="557675"/>
              </a:xfrm>
              <a:prstGeom prst="line">
                <a:avLst/>
              </a:prstGeom>
              <a:noFill/>
              <a:ln w="9525" cap="flat" cmpd="sng" algn="ctr">
                <a:solidFill>
                  <a:srgbClr val="FFFFFF">
                    <a:lumMod val="50000"/>
                  </a:srgbClr>
                </a:solidFill>
                <a:prstDash val="solid"/>
                <a:headEnd type="none"/>
                <a:tailEnd type="none"/>
              </a:ln>
              <a:effectLst/>
            </p:spPr>
          </p:cxnSp>
          <p:cxnSp>
            <p:nvCxnSpPr>
              <p:cNvPr id="17" name="Straight Connector 16">
                <a:extLst>
                  <a:ext uri="{FF2B5EF4-FFF2-40B4-BE49-F238E27FC236}">
                    <a16:creationId xmlns:a16="http://schemas.microsoft.com/office/drawing/2014/main" id="{22C3E55A-954D-4EE2-B5A5-035787AFF311}"/>
                  </a:ext>
                </a:extLst>
              </p:cNvPr>
              <p:cNvCxnSpPr>
                <a:cxnSpLocks/>
                <a:stCxn id="30" idx="2"/>
              </p:cNvCxnSpPr>
              <p:nvPr/>
            </p:nvCxnSpPr>
            <p:spPr>
              <a:xfrm>
                <a:off x="10363236" y="4375881"/>
                <a:ext cx="1189280" cy="557675"/>
              </a:xfrm>
              <a:prstGeom prst="line">
                <a:avLst/>
              </a:prstGeom>
              <a:noFill/>
              <a:ln w="9525" cap="flat" cmpd="sng" algn="ctr">
                <a:solidFill>
                  <a:srgbClr val="FFFFFF">
                    <a:lumMod val="50000"/>
                  </a:srgbClr>
                </a:solidFill>
                <a:prstDash val="solid"/>
                <a:headEnd type="none"/>
                <a:tailEnd type="none"/>
              </a:ln>
              <a:effectLst/>
            </p:spPr>
          </p:cxnSp>
          <p:cxnSp>
            <p:nvCxnSpPr>
              <p:cNvPr id="18" name="Straight Connector 17">
                <a:extLst>
                  <a:ext uri="{FF2B5EF4-FFF2-40B4-BE49-F238E27FC236}">
                    <a16:creationId xmlns:a16="http://schemas.microsoft.com/office/drawing/2014/main" id="{8D5373C2-B4A9-4F7D-B919-50A556EA0CDC}"/>
                  </a:ext>
                </a:extLst>
              </p:cNvPr>
              <p:cNvCxnSpPr>
                <a:cxnSpLocks/>
                <a:stCxn id="30" idx="2"/>
                <a:endCxn id="25" idx="0"/>
              </p:cNvCxnSpPr>
              <p:nvPr/>
            </p:nvCxnSpPr>
            <p:spPr>
              <a:xfrm>
                <a:off x="10363236" y="4375883"/>
                <a:ext cx="614226" cy="557675"/>
              </a:xfrm>
              <a:prstGeom prst="line">
                <a:avLst/>
              </a:prstGeom>
              <a:noFill/>
              <a:ln w="9525" cap="flat" cmpd="sng" algn="ctr">
                <a:solidFill>
                  <a:srgbClr val="FFFFFF">
                    <a:lumMod val="50000"/>
                  </a:srgbClr>
                </a:solidFill>
                <a:prstDash val="solid"/>
                <a:headEnd type="none"/>
                <a:tailEnd type="none"/>
              </a:ln>
              <a:effectLst/>
            </p:spPr>
          </p:cxnSp>
          <p:cxnSp>
            <p:nvCxnSpPr>
              <p:cNvPr id="19" name="Straight Connector 18">
                <a:extLst>
                  <a:ext uri="{FF2B5EF4-FFF2-40B4-BE49-F238E27FC236}">
                    <a16:creationId xmlns:a16="http://schemas.microsoft.com/office/drawing/2014/main" id="{B2894D2A-5B1F-4C5A-A39C-524AE1C88F44}"/>
                  </a:ext>
                </a:extLst>
              </p:cNvPr>
              <p:cNvCxnSpPr>
                <a:cxnSpLocks/>
                <a:stCxn id="30" idx="2"/>
                <a:endCxn id="24" idx="0"/>
              </p:cNvCxnSpPr>
              <p:nvPr/>
            </p:nvCxnSpPr>
            <p:spPr>
              <a:xfrm flipH="1">
                <a:off x="10192371" y="4375885"/>
                <a:ext cx="170863" cy="977507"/>
              </a:xfrm>
              <a:prstGeom prst="line">
                <a:avLst/>
              </a:prstGeom>
              <a:noFill/>
              <a:ln w="9525" cap="flat" cmpd="sng" algn="ctr">
                <a:solidFill>
                  <a:srgbClr val="FFFFFF">
                    <a:lumMod val="50000"/>
                  </a:srgbClr>
                </a:solidFill>
                <a:prstDash val="solid"/>
                <a:headEnd type="none"/>
                <a:tailEnd type="none"/>
              </a:ln>
              <a:effectLst/>
            </p:spPr>
          </p:cxnSp>
          <p:cxnSp>
            <p:nvCxnSpPr>
              <p:cNvPr id="20" name="Straight Connector 19">
                <a:extLst>
                  <a:ext uri="{FF2B5EF4-FFF2-40B4-BE49-F238E27FC236}">
                    <a16:creationId xmlns:a16="http://schemas.microsoft.com/office/drawing/2014/main" id="{C6DC0D19-5461-4686-B471-0282B0B9CD6F}"/>
                  </a:ext>
                </a:extLst>
              </p:cNvPr>
              <p:cNvCxnSpPr>
                <a:cxnSpLocks/>
              </p:cNvCxnSpPr>
              <p:nvPr/>
            </p:nvCxnSpPr>
            <p:spPr>
              <a:xfrm flipH="1">
                <a:off x="9552677" y="4375887"/>
                <a:ext cx="806571" cy="977507"/>
              </a:xfrm>
              <a:prstGeom prst="line">
                <a:avLst/>
              </a:prstGeom>
              <a:noFill/>
              <a:ln w="9525" cap="flat" cmpd="sng" algn="ctr">
                <a:solidFill>
                  <a:srgbClr val="FFFFFF">
                    <a:lumMod val="50000"/>
                  </a:srgbClr>
                </a:solidFill>
                <a:prstDash val="solid"/>
                <a:headEnd type="none"/>
                <a:tailEnd type="none"/>
              </a:ln>
              <a:effectLst/>
            </p:spPr>
          </p:cxnSp>
          <p:cxnSp>
            <p:nvCxnSpPr>
              <p:cNvPr id="21" name="Straight Connector 20">
                <a:extLst>
                  <a:ext uri="{FF2B5EF4-FFF2-40B4-BE49-F238E27FC236}">
                    <a16:creationId xmlns:a16="http://schemas.microsoft.com/office/drawing/2014/main" id="{2354B89F-2442-4E50-87C1-9A8A9D3BC5F5}"/>
                  </a:ext>
                </a:extLst>
              </p:cNvPr>
              <p:cNvCxnSpPr>
                <a:cxnSpLocks/>
                <a:stCxn id="30" idx="2"/>
                <a:endCxn id="28" idx="0"/>
              </p:cNvCxnSpPr>
              <p:nvPr/>
            </p:nvCxnSpPr>
            <p:spPr>
              <a:xfrm flipH="1">
                <a:off x="8759651" y="4375889"/>
                <a:ext cx="1603583" cy="557676"/>
              </a:xfrm>
              <a:prstGeom prst="line">
                <a:avLst/>
              </a:prstGeom>
              <a:noFill/>
              <a:ln w="9525" cap="flat" cmpd="sng" algn="ctr">
                <a:solidFill>
                  <a:srgbClr val="FFFFFF">
                    <a:lumMod val="50000"/>
                  </a:srgbClr>
                </a:solidFill>
                <a:prstDash val="solid"/>
                <a:headEnd type="none"/>
                <a:tailEnd type="none"/>
              </a:ln>
              <a:effectLst/>
            </p:spPr>
          </p:cxnSp>
          <p:cxnSp>
            <p:nvCxnSpPr>
              <p:cNvPr id="22" name="Straight Connector 21">
                <a:extLst>
                  <a:ext uri="{FF2B5EF4-FFF2-40B4-BE49-F238E27FC236}">
                    <a16:creationId xmlns:a16="http://schemas.microsoft.com/office/drawing/2014/main" id="{107D134F-B2CE-4A01-A6F3-89902C97A88E}"/>
                  </a:ext>
                </a:extLst>
              </p:cNvPr>
              <p:cNvCxnSpPr>
                <a:cxnSpLocks/>
                <a:stCxn id="30" idx="2"/>
                <a:endCxn id="27" idx="0"/>
              </p:cNvCxnSpPr>
              <p:nvPr/>
            </p:nvCxnSpPr>
            <p:spPr>
              <a:xfrm flipH="1">
                <a:off x="8112023" y="4375887"/>
                <a:ext cx="2251213" cy="557676"/>
              </a:xfrm>
              <a:prstGeom prst="line">
                <a:avLst/>
              </a:prstGeom>
              <a:noFill/>
              <a:ln w="9525" cap="flat" cmpd="sng" algn="ctr">
                <a:solidFill>
                  <a:srgbClr val="FFFFFF">
                    <a:lumMod val="50000"/>
                  </a:srgbClr>
                </a:solidFill>
                <a:prstDash val="solid"/>
                <a:headEnd type="none"/>
                <a:tailEnd type="none"/>
              </a:ln>
              <a:effectLst/>
            </p:spPr>
          </p:cxnSp>
        </p:grpSp>
        <p:sp>
          <p:nvSpPr>
            <p:cNvPr id="95" name="TextBox 94">
              <a:extLst>
                <a:ext uri="{FF2B5EF4-FFF2-40B4-BE49-F238E27FC236}">
                  <a16:creationId xmlns:a16="http://schemas.microsoft.com/office/drawing/2014/main" id="{635DF3C6-8DC8-4452-9BD0-5CA17104FB49}"/>
                </a:ext>
              </a:extLst>
            </p:cNvPr>
            <p:cNvSpPr txBox="1"/>
            <p:nvPr/>
          </p:nvSpPr>
          <p:spPr>
            <a:xfrm>
              <a:off x="2141264" y="3450241"/>
              <a:ext cx="766107" cy="276999"/>
            </a:xfrm>
            <a:prstGeom prst="rect">
              <a:avLst/>
            </a:prstGeom>
            <a:noFill/>
          </p:spPr>
          <p:txBody>
            <a:bodyPr wrap="none" rtlCol="0">
              <a:spAutoFit/>
            </a:bodyPr>
            <a:lstStyle/>
            <a:p>
              <a:r>
                <a:rPr lang="en-US" sz="1200" b="1"/>
                <a:t>Topology</a:t>
              </a:r>
              <a:endParaRPr lang="en-US" sz="1400" b="1"/>
            </a:p>
          </p:txBody>
        </p:sp>
      </p:grpSp>
      <p:grpSp>
        <p:nvGrpSpPr>
          <p:cNvPr id="98" name="Group 97">
            <a:extLst>
              <a:ext uri="{FF2B5EF4-FFF2-40B4-BE49-F238E27FC236}">
                <a16:creationId xmlns:a16="http://schemas.microsoft.com/office/drawing/2014/main" id="{AC46223D-01CD-43AE-B81A-81C919160E42}"/>
              </a:ext>
            </a:extLst>
          </p:cNvPr>
          <p:cNvGrpSpPr/>
          <p:nvPr/>
        </p:nvGrpSpPr>
        <p:grpSpPr>
          <a:xfrm>
            <a:off x="2438432" y="4137775"/>
            <a:ext cx="1119987" cy="903675"/>
            <a:chOff x="1882631" y="4137775"/>
            <a:chExt cx="1119987" cy="903675"/>
          </a:xfrm>
        </p:grpSpPr>
        <p:pic>
          <p:nvPicPr>
            <p:cNvPr id="32" name="Picture 31">
              <a:extLst>
                <a:ext uri="{FF2B5EF4-FFF2-40B4-BE49-F238E27FC236}">
                  <a16:creationId xmlns:a16="http://schemas.microsoft.com/office/drawing/2014/main" id="{A8E3F80F-FCC0-450E-913C-0BDBAC607C11}"/>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267607" y="4137775"/>
              <a:ext cx="626676" cy="626676"/>
            </a:xfrm>
            <a:prstGeom prst="rect">
              <a:avLst/>
            </a:prstGeom>
          </p:spPr>
        </p:pic>
        <p:sp>
          <p:nvSpPr>
            <p:cNvPr id="97" name="TextBox 96">
              <a:extLst>
                <a:ext uri="{FF2B5EF4-FFF2-40B4-BE49-F238E27FC236}">
                  <a16:creationId xmlns:a16="http://schemas.microsoft.com/office/drawing/2014/main" id="{C6BFD9A4-8639-4022-8C4A-BD76229A16E1}"/>
                </a:ext>
              </a:extLst>
            </p:cNvPr>
            <p:cNvSpPr txBox="1"/>
            <p:nvPr/>
          </p:nvSpPr>
          <p:spPr>
            <a:xfrm>
              <a:off x="1882631" y="4764451"/>
              <a:ext cx="1119987" cy="276999"/>
            </a:xfrm>
            <a:prstGeom prst="rect">
              <a:avLst/>
            </a:prstGeom>
            <a:noFill/>
          </p:spPr>
          <p:txBody>
            <a:bodyPr wrap="none" rtlCol="0">
              <a:spAutoFit/>
            </a:bodyPr>
            <a:lstStyle/>
            <a:p>
              <a:r>
                <a:rPr lang="en-US" sz="1200" b="1"/>
                <a:t>Configurations</a:t>
              </a:r>
              <a:endParaRPr lang="en-US" sz="1400" b="1"/>
            </a:p>
          </p:txBody>
        </p:sp>
      </p:grpSp>
      <p:grpSp>
        <p:nvGrpSpPr>
          <p:cNvPr id="101" name="Group 100">
            <a:extLst>
              <a:ext uri="{FF2B5EF4-FFF2-40B4-BE49-F238E27FC236}">
                <a16:creationId xmlns:a16="http://schemas.microsoft.com/office/drawing/2014/main" id="{A9CD726A-6BC6-4119-8BAF-0F1371307CF9}"/>
              </a:ext>
            </a:extLst>
          </p:cNvPr>
          <p:cNvGrpSpPr/>
          <p:nvPr/>
        </p:nvGrpSpPr>
        <p:grpSpPr>
          <a:xfrm>
            <a:off x="958390" y="3371292"/>
            <a:ext cx="857927" cy="1486795"/>
            <a:chOff x="402589" y="3371292"/>
            <a:chExt cx="857927" cy="1486795"/>
          </a:xfrm>
        </p:grpSpPr>
        <p:pic>
          <p:nvPicPr>
            <p:cNvPr id="37" name="Graphic 36" descr="Document">
              <a:extLst>
                <a:ext uri="{FF2B5EF4-FFF2-40B4-BE49-F238E27FC236}">
                  <a16:creationId xmlns:a16="http://schemas.microsoft.com/office/drawing/2014/main" id="{703F29FD-DC20-43C0-965B-B455D625844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1925" y="3371292"/>
              <a:ext cx="671513" cy="671513"/>
            </a:xfrm>
            <a:prstGeom prst="rect">
              <a:avLst/>
            </a:prstGeom>
          </p:spPr>
        </p:pic>
        <p:sp>
          <p:nvSpPr>
            <p:cNvPr id="100" name="TextBox 99">
              <a:extLst>
                <a:ext uri="{FF2B5EF4-FFF2-40B4-BE49-F238E27FC236}">
                  <a16:creationId xmlns:a16="http://schemas.microsoft.com/office/drawing/2014/main" id="{54C5DCEF-2757-4711-AF9C-E2AA95C91E6F}"/>
                </a:ext>
              </a:extLst>
            </p:cNvPr>
            <p:cNvSpPr txBox="1"/>
            <p:nvPr/>
          </p:nvSpPr>
          <p:spPr>
            <a:xfrm>
              <a:off x="402589" y="4027090"/>
              <a:ext cx="857927" cy="830997"/>
            </a:xfrm>
            <a:prstGeom prst="rect">
              <a:avLst/>
            </a:prstGeom>
            <a:noFill/>
          </p:spPr>
          <p:txBody>
            <a:bodyPr wrap="none" rtlCol="0">
              <a:spAutoFit/>
            </a:bodyPr>
            <a:lstStyle/>
            <a:p>
              <a:pPr algn="ctr"/>
              <a:r>
                <a:rPr lang="en-US" sz="1200" b="1"/>
                <a:t>Manual </a:t>
              </a:r>
            </a:p>
            <a:p>
              <a:pPr algn="ctr"/>
              <a:r>
                <a:rPr lang="en-US" sz="1200" b="1"/>
                <a:t>Operating </a:t>
              </a:r>
            </a:p>
            <a:p>
              <a:pPr algn="ctr"/>
              <a:r>
                <a:rPr lang="en-US" sz="1200" b="1"/>
                <a:t>Procedure</a:t>
              </a:r>
            </a:p>
            <a:p>
              <a:pPr algn="ctr"/>
              <a:r>
                <a:rPr lang="en-US" sz="1200" b="1"/>
                <a:t>(MOP)</a:t>
              </a:r>
            </a:p>
          </p:txBody>
        </p:sp>
      </p:grpSp>
      <p:grpSp>
        <p:nvGrpSpPr>
          <p:cNvPr id="104" name="Group 103">
            <a:extLst>
              <a:ext uri="{FF2B5EF4-FFF2-40B4-BE49-F238E27FC236}">
                <a16:creationId xmlns:a16="http://schemas.microsoft.com/office/drawing/2014/main" id="{A054C801-8DA7-4865-9326-00FE33F63D21}"/>
              </a:ext>
            </a:extLst>
          </p:cNvPr>
          <p:cNvGrpSpPr/>
          <p:nvPr/>
        </p:nvGrpSpPr>
        <p:grpSpPr>
          <a:xfrm>
            <a:off x="6736831" y="3404880"/>
            <a:ext cx="1671058" cy="1218772"/>
            <a:chOff x="6782474" y="2240262"/>
            <a:chExt cx="1671058" cy="1218772"/>
          </a:xfrm>
        </p:grpSpPr>
        <p:grpSp>
          <p:nvGrpSpPr>
            <p:cNvPr id="105" name="Group 104">
              <a:extLst>
                <a:ext uri="{FF2B5EF4-FFF2-40B4-BE49-F238E27FC236}">
                  <a16:creationId xmlns:a16="http://schemas.microsoft.com/office/drawing/2014/main" id="{4B3499DA-0BFC-46E3-8108-4DC3CFEA7BCE}"/>
                </a:ext>
              </a:extLst>
            </p:cNvPr>
            <p:cNvGrpSpPr/>
            <p:nvPr/>
          </p:nvGrpSpPr>
          <p:grpSpPr>
            <a:xfrm>
              <a:off x="7399777" y="2240262"/>
              <a:ext cx="905457" cy="445747"/>
              <a:chOff x="7789257" y="3976131"/>
              <a:chExt cx="905457" cy="445747"/>
            </a:xfrm>
          </p:grpSpPr>
          <p:sp>
            <p:nvSpPr>
              <p:cNvPr id="129" name="Rectangle 128">
                <a:extLst>
                  <a:ext uri="{FF2B5EF4-FFF2-40B4-BE49-F238E27FC236}">
                    <a16:creationId xmlns:a16="http://schemas.microsoft.com/office/drawing/2014/main" id="{771BAB1F-5B71-4F24-B411-7C7654D3DF2A}"/>
                  </a:ext>
                </a:extLst>
              </p:cNvPr>
              <p:cNvSpPr/>
              <p:nvPr/>
            </p:nvSpPr>
            <p:spPr>
              <a:xfrm>
                <a:off x="7790121" y="3976131"/>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974E8242-CFE9-4375-9897-07EAAB682E94}"/>
                  </a:ext>
                </a:extLst>
              </p:cNvPr>
              <p:cNvSpPr/>
              <p:nvPr/>
            </p:nvSpPr>
            <p:spPr>
              <a:xfrm>
                <a:off x="8241033" y="3976634"/>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2F0F5733-BBD9-4EDA-AA76-0DA759760E26}"/>
                  </a:ext>
                </a:extLst>
              </p:cNvPr>
              <p:cNvSpPr/>
              <p:nvPr/>
            </p:nvSpPr>
            <p:spPr>
              <a:xfrm>
                <a:off x="7790121" y="4126275"/>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8C7AAFC0-F17B-4BB9-A6B1-E1A7B7EDD520}"/>
                  </a:ext>
                </a:extLst>
              </p:cNvPr>
              <p:cNvSpPr/>
              <p:nvPr/>
            </p:nvSpPr>
            <p:spPr>
              <a:xfrm>
                <a:off x="8241033" y="4127055"/>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F23927C0-290F-4B66-8166-DAC97D211E11}"/>
                  </a:ext>
                </a:extLst>
              </p:cNvPr>
              <p:cNvSpPr/>
              <p:nvPr/>
            </p:nvSpPr>
            <p:spPr>
              <a:xfrm>
                <a:off x="7789257" y="4273136"/>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6EB77453-CC92-4D59-BF02-9B4D88DE33A2}"/>
                  </a:ext>
                </a:extLst>
              </p:cNvPr>
              <p:cNvSpPr/>
              <p:nvPr/>
            </p:nvSpPr>
            <p:spPr>
              <a:xfrm>
                <a:off x="8241058" y="4272858"/>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7D4114CD-26FA-44C1-AE07-26E75C480046}"/>
                </a:ext>
              </a:extLst>
            </p:cNvPr>
            <p:cNvGrpSpPr/>
            <p:nvPr/>
          </p:nvGrpSpPr>
          <p:grpSpPr>
            <a:xfrm>
              <a:off x="7308257" y="2322574"/>
              <a:ext cx="905457" cy="445747"/>
              <a:chOff x="7789257" y="3976131"/>
              <a:chExt cx="905457" cy="445747"/>
            </a:xfrm>
          </p:grpSpPr>
          <p:sp>
            <p:nvSpPr>
              <p:cNvPr id="123" name="Rectangle 122">
                <a:extLst>
                  <a:ext uri="{FF2B5EF4-FFF2-40B4-BE49-F238E27FC236}">
                    <a16:creationId xmlns:a16="http://schemas.microsoft.com/office/drawing/2014/main" id="{483116DC-8549-4041-A6D6-C3C963374AAE}"/>
                  </a:ext>
                </a:extLst>
              </p:cNvPr>
              <p:cNvSpPr/>
              <p:nvPr/>
            </p:nvSpPr>
            <p:spPr>
              <a:xfrm>
                <a:off x="7790121" y="3976131"/>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8D5345D1-B10D-40A6-B93E-8C129C85AB02}"/>
                  </a:ext>
                </a:extLst>
              </p:cNvPr>
              <p:cNvSpPr/>
              <p:nvPr/>
            </p:nvSpPr>
            <p:spPr>
              <a:xfrm>
                <a:off x="8241033" y="3976634"/>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1A05DB8-8D01-42CC-BB25-18EFB85EBA14}"/>
                  </a:ext>
                </a:extLst>
              </p:cNvPr>
              <p:cNvSpPr/>
              <p:nvPr/>
            </p:nvSpPr>
            <p:spPr>
              <a:xfrm>
                <a:off x="7790121" y="4126275"/>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D9278A2E-F85C-40C8-9301-B4AF52B28746}"/>
                  </a:ext>
                </a:extLst>
              </p:cNvPr>
              <p:cNvSpPr/>
              <p:nvPr/>
            </p:nvSpPr>
            <p:spPr>
              <a:xfrm>
                <a:off x="8241033" y="4127055"/>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D4981A82-9DD9-4596-AE99-69F542554DD3}"/>
                  </a:ext>
                </a:extLst>
              </p:cNvPr>
              <p:cNvSpPr/>
              <p:nvPr/>
            </p:nvSpPr>
            <p:spPr>
              <a:xfrm>
                <a:off x="7789257" y="4273136"/>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BDBCD2C-43D0-4AC1-9EDC-AD6FC4405131}"/>
                  </a:ext>
                </a:extLst>
              </p:cNvPr>
              <p:cNvSpPr/>
              <p:nvPr/>
            </p:nvSpPr>
            <p:spPr>
              <a:xfrm>
                <a:off x="8241058" y="4272858"/>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AEB3D70B-FAB9-4C8B-86E5-13C7E243FA63}"/>
                </a:ext>
              </a:extLst>
            </p:cNvPr>
            <p:cNvGrpSpPr/>
            <p:nvPr/>
          </p:nvGrpSpPr>
          <p:grpSpPr>
            <a:xfrm>
              <a:off x="7166227" y="2412270"/>
              <a:ext cx="905457" cy="445747"/>
              <a:chOff x="7789257" y="3976131"/>
              <a:chExt cx="905457" cy="445747"/>
            </a:xfrm>
          </p:grpSpPr>
          <p:sp>
            <p:nvSpPr>
              <p:cNvPr id="117" name="Rectangle 116">
                <a:extLst>
                  <a:ext uri="{FF2B5EF4-FFF2-40B4-BE49-F238E27FC236}">
                    <a16:creationId xmlns:a16="http://schemas.microsoft.com/office/drawing/2014/main" id="{A4BF8A1E-2104-4B25-BAE7-4117EB1FC371}"/>
                  </a:ext>
                </a:extLst>
              </p:cNvPr>
              <p:cNvSpPr/>
              <p:nvPr/>
            </p:nvSpPr>
            <p:spPr>
              <a:xfrm>
                <a:off x="7790121" y="3976131"/>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ABFBAAB-792B-4EA3-A22E-C773F2D9BF3E}"/>
                  </a:ext>
                </a:extLst>
              </p:cNvPr>
              <p:cNvSpPr/>
              <p:nvPr/>
            </p:nvSpPr>
            <p:spPr>
              <a:xfrm>
                <a:off x="8241033" y="3976634"/>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63DF46F-9D24-4EF1-839A-477816E2E3F4}"/>
                  </a:ext>
                </a:extLst>
              </p:cNvPr>
              <p:cNvSpPr/>
              <p:nvPr/>
            </p:nvSpPr>
            <p:spPr>
              <a:xfrm>
                <a:off x="7790121" y="4126275"/>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7F154CA-8791-45A5-9541-66EFB23C7ABB}"/>
                  </a:ext>
                </a:extLst>
              </p:cNvPr>
              <p:cNvSpPr/>
              <p:nvPr/>
            </p:nvSpPr>
            <p:spPr>
              <a:xfrm>
                <a:off x="8241033" y="4127055"/>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8C396EC-A4E4-4EF8-8388-3BE3485D4749}"/>
                  </a:ext>
                </a:extLst>
              </p:cNvPr>
              <p:cNvSpPr/>
              <p:nvPr/>
            </p:nvSpPr>
            <p:spPr>
              <a:xfrm>
                <a:off x="7789257" y="4273136"/>
                <a:ext cx="453656" cy="1487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20747241-EBD2-4534-9689-EFBA1D07B4F9}"/>
                  </a:ext>
                </a:extLst>
              </p:cNvPr>
              <p:cNvSpPr/>
              <p:nvPr/>
            </p:nvSpPr>
            <p:spPr>
              <a:xfrm>
                <a:off x="8241058" y="4272858"/>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A9C7F6A4-9F36-4596-AC89-48EE9CB1D43C}"/>
                </a:ext>
              </a:extLst>
            </p:cNvPr>
            <p:cNvGrpSpPr/>
            <p:nvPr/>
          </p:nvGrpSpPr>
          <p:grpSpPr>
            <a:xfrm>
              <a:off x="6782474" y="2493180"/>
              <a:ext cx="1671058" cy="965854"/>
              <a:chOff x="8391572" y="3038231"/>
              <a:chExt cx="1671058" cy="965854"/>
            </a:xfrm>
          </p:grpSpPr>
          <p:grpSp>
            <p:nvGrpSpPr>
              <p:cNvPr id="109" name="Group 108">
                <a:extLst>
                  <a:ext uri="{FF2B5EF4-FFF2-40B4-BE49-F238E27FC236}">
                    <a16:creationId xmlns:a16="http://schemas.microsoft.com/office/drawing/2014/main" id="{3D1C848E-A31B-44EE-B41B-9BA168948F79}"/>
                  </a:ext>
                </a:extLst>
              </p:cNvPr>
              <p:cNvGrpSpPr/>
              <p:nvPr/>
            </p:nvGrpSpPr>
            <p:grpSpPr>
              <a:xfrm>
                <a:off x="8649118" y="3038231"/>
                <a:ext cx="905457" cy="445747"/>
                <a:chOff x="7789257" y="3976131"/>
                <a:chExt cx="905457" cy="445747"/>
              </a:xfrm>
            </p:grpSpPr>
            <p:sp>
              <p:nvSpPr>
                <p:cNvPr id="111" name="Rectangle 110">
                  <a:extLst>
                    <a:ext uri="{FF2B5EF4-FFF2-40B4-BE49-F238E27FC236}">
                      <a16:creationId xmlns:a16="http://schemas.microsoft.com/office/drawing/2014/main" id="{B8E26DB1-4300-44E3-8BA1-40938FD4D410}"/>
                    </a:ext>
                  </a:extLst>
                </p:cNvPr>
                <p:cNvSpPr/>
                <p:nvPr/>
              </p:nvSpPr>
              <p:spPr>
                <a:xfrm>
                  <a:off x="7790121" y="3976131"/>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BB3BDCE-2F0D-412E-BCDA-269808EDC262}"/>
                    </a:ext>
                  </a:extLst>
                </p:cNvPr>
                <p:cNvSpPr/>
                <p:nvPr/>
              </p:nvSpPr>
              <p:spPr>
                <a:xfrm>
                  <a:off x="8241033" y="3976634"/>
                  <a:ext cx="453656" cy="148742"/>
                </a:xfrm>
                <a:prstGeom prst="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E2766130-325C-4BDA-820A-400DA6D89065}"/>
                    </a:ext>
                  </a:extLst>
                </p:cNvPr>
                <p:cNvSpPr/>
                <p:nvPr/>
              </p:nvSpPr>
              <p:spPr>
                <a:xfrm>
                  <a:off x="7790121" y="4126275"/>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DAC2081C-C4DF-4CB9-80A1-6D1F9A955A21}"/>
                    </a:ext>
                  </a:extLst>
                </p:cNvPr>
                <p:cNvSpPr/>
                <p:nvPr/>
              </p:nvSpPr>
              <p:spPr>
                <a:xfrm>
                  <a:off x="8241033" y="4127055"/>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D444AFA5-B137-47B3-9348-3E8BD182EEC0}"/>
                    </a:ext>
                  </a:extLst>
                </p:cNvPr>
                <p:cNvSpPr/>
                <p:nvPr/>
              </p:nvSpPr>
              <p:spPr>
                <a:xfrm>
                  <a:off x="7789257" y="4273136"/>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8A19144-B405-4025-9BFE-9934CB10D9EB}"/>
                    </a:ext>
                  </a:extLst>
                </p:cNvPr>
                <p:cNvSpPr/>
                <p:nvPr/>
              </p:nvSpPr>
              <p:spPr>
                <a:xfrm>
                  <a:off x="8241058" y="4272858"/>
                  <a:ext cx="453656" cy="148742"/>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Complexity">
                <a:extLst>
                  <a:ext uri="{FF2B5EF4-FFF2-40B4-BE49-F238E27FC236}">
                    <a16:creationId xmlns:a16="http://schemas.microsoft.com/office/drawing/2014/main" id="{D1728F57-76F1-4A31-A1D3-911CAD24222F}"/>
                  </a:ext>
                </a:extLst>
              </p:cNvPr>
              <p:cNvSpPr/>
              <p:nvPr/>
            </p:nvSpPr>
            <p:spPr>
              <a:xfrm>
                <a:off x="8391572" y="3542438"/>
                <a:ext cx="1671058" cy="461647"/>
              </a:xfrm>
              <a:prstGeom prst="rect">
                <a:avLst/>
              </a:prstGeom>
              <a:ln w="12700">
                <a:miter lim="400000"/>
              </a:ln>
              <a:extLst>
                <a:ext uri="{C572A759-6A51-4108-AA02-DFA0A04FC94B}">
                  <ma14:wrappingTextBoxFlag xmlns="" xmlns:ma14="http://schemas.microsoft.com/office/mac/drawingml/2011/main" val="1"/>
                </a:ext>
              </a:extLst>
            </p:spPr>
            <p:txBody>
              <a:bodyPr wrap="square" lIns="45711" tIns="45711" rIns="45711" bIns="45711">
                <a:spAutoFit/>
              </a:bodyPr>
              <a:lstStyle>
                <a:lvl1pPr algn="ctr">
                  <a:defRPr sz="4800" b="1">
                    <a:latin typeface="Lato Bold"/>
                    <a:ea typeface="Lato Bold"/>
                    <a:cs typeface="Lato Bold"/>
                    <a:sym typeface="Lato Bold"/>
                  </a:defRPr>
                </a:lvl1pPr>
              </a:lstStyle>
              <a:p>
                <a:r>
                  <a:rPr lang="en-US" sz="1200">
                    <a:latin typeface="+mn-lt"/>
                    <a:cs typeface="Segoe UI Light" panose="020B0502040204020203" pitchFamily="34" charset="0"/>
                  </a:rPr>
                  <a:t>Output: Routing tables (RIBs)</a:t>
                </a:r>
                <a:endParaRPr sz="1200">
                  <a:latin typeface="+mn-lt"/>
                  <a:cs typeface="Segoe UI Light" panose="020B0502040204020203" pitchFamily="34" charset="0"/>
                </a:endParaRPr>
              </a:p>
            </p:txBody>
          </p:sp>
        </p:grpSp>
      </p:grpSp>
      <p:grpSp>
        <p:nvGrpSpPr>
          <p:cNvPr id="135" name="Group 134">
            <a:extLst>
              <a:ext uri="{FF2B5EF4-FFF2-40B4-BE49-F238E27FC236}">
                <a16:creationId xmlns:a16="http://schemas.microsoft.com/office/drawing/2014/main" id="{D6027D43-9CB4-4514-81A4-85DB49D933D8}"/>
              </a:ext>
            </a:extLst>
          </p:cNvPr>
          <p:cNvGrpSpPr/>
          <p:nvPr/>
        </p:nvGrpSpPr>
        <p:grpSpPr>
          <a:xfrm>
            <a:off x="8924176" y="3228625"/>
            <a:ext cx="1180377" cy="1325563"/>
            <a:chOff x="4917498" y="3537530"/>
            <a:chExt cx="2762474" cy="2472703"/>
          </a:xfrm>
        </p:grpSpPr>
        <p:sp>
          <p:nvSpPr>
            <p:cNvPr id="136" name="Rectangle 135">
              <a:extLst>
                <a:ext uri="{FF2B5EF4-FFF2-40B4-BE49-F238E27FC236}">
                  <a16:creationId xmlns:a16="http://schemas.microsoft.com/office/drawing/2014/main" id="{7D9C4649-023D-4A31-9A31-180F205AFE47}"/>
                </a:ext>
              </a:extLst>
            </p:cNvPr>
            <p:cNvSpPr/>
            <p:nvPr/>
          </p:nvSpPr>
          <p:spPr>
            <a:xfrm>
              <a:off x="4917498" y="3537530"/>
              <a:ext cx="2762474" cy="2472703"/>
            </a:xfrm>
            <a:prstGeom prst="rect">
              <a:avLst/>
            </a:prstGeom>
            <a:solidFill>
              <a:schemeClr val="bg1"/>
            </a:solidFill>
            <a:ln>
              <a:solidFill>
                <a:schemeClr val="tx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A drawing of a cartoon character&#10;&#10;Description automatically generated">
              <a:extLst>
                <a:ext uri="{FF2B5EF4-FFF2-40B4-BE49-F238E27FC236}">
                  <a16:creationId xmlns:a16="http://schemas.microsoft.com/office/drawing/2014/main" id="{524425C1-7AFE-4C8A-A3D2-7A69A1245867}"/>
                </a:ext>
              </a:extLst>
            </p:cNvPr>
            <p:cNvPicPr>
              <a:picLocks noChangeAspect="1"/>
            </p:cNvPicPr>
            <p:nvPr/>
          </p:nvPicPr>
          <p:blipFill>
            <a:blip r:embed="rId15" cstate="print">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127115" y="3802833"/>
              <a:ext cx="2343239" cy="2033131"/>
            </a:xfrm>
            <a:prstGeom prst="rect">
              <a:avLst/>
            </a:prstGeom>
          </p:spPr>
        </p:pic>
      </p:grpSp>
      <p:pic>
        <p:nvPicPr>
          <p:cNvPr id="141" name="Graphic 67" descr="Arrow: Slight curve">
            <a:extLst>
              <a:ext uri="{FF2B5EF4-FFF2-40B4-BE49-F238E27FC236}">
                <a16:creationId xmlns:a16="http://schemas.microsoft.com/office/drawing/2014/main" id="{986A0C34-68F1-42BE-BFA9-92B1A4A3EB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29010" y="3597044"/>
            <a:ext cx="542788" cy="542788"/>
          </a:xfrm>
          <a:prstGeom prst="rect">
            <a:avLst/>
          </a:prstGeom>
        </p:spPr>
      </p:pic>
      <p:sp>
        <p:nvSpPr>
          <p:cNvPr id="143" name="TextBox 142">
            <a:extLst>
              <a:ext uri="{FF2B5EF4-FFF2-40B4-BE49-F238E27FC236}">
                <a16:creationId xmlns:a16="http://schemas.microsoft.com/office/drawing/2014/main" id="{2BE10F0B-C4C3-4BDE-9888-85416231A400}"/>
              </a:ext>
            </a:extLst>
          </p:cNvPr>
          <p:cNvSpPr txBox="1"/>
          <p:nvPr/>
        </p:nvSpPr>
        <p:spPr>
          <a:xfrm>
            <a:off x="9204328" y="2886658"/>
            <a:ext cx="620071" cy="307777"/>
          </a:xfrm>
          <a:prstGeom prst="rect">
            <a:avLst/>
          </a:prstGeom>
          <a:noFill/>
        </p:spPr>
        <p:txBody>
          <a:bodyPr wrap="square">
            <a:spAutoFit/>
          </a:bodyPr>
          <a:lstStyle/>
          <a:p>
            <a:r>
              <a:rPr lang="en-US" sz="1400" b="1">
                <a:cs typeface="Segoe UI Light" panose="020B0502040204020203" pitchFamily="34" charset="0"/>
              </a:rPr>
              <a:t>Spock</a:t>
            </a:r>
            <a:endParaRPr lang="en-US" sz="1200" b="1"/>
          </a:p>
        </p:txBody>
      </p:sp>
      <p:pic>
        <p:nvPicPr>
          <p:cNvPr id="147" name="Graphic 146" descr="Checkbox Checked">
            <a:extLst>
              <a:ext uri="{FF2B5EF4-FFF2-40B4-BE49-F238E27FC236}">
                <a16:creationId xmlns:a16="http://schemas.microsoft.com/office/drawing/2014/main" id="{D40C4B6B-F1E4-4F12-BED3-4CD5DC30DB2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87885" y="3018261"/>
            <a:ext cx="914400" cy="914400"/>
          </a:xfrm>
          <a:prstGeom prst="rect">
            <a:avLst/>
          </a:prstGeom>
        </p:spPr>
      </p:pic>
      <p:pic>
        <p:nvPicPr>
          <p:cNvPr id="149" name="Graphic 148" descr="Checkbox Crossed">
            <a:extLst>
              <a:ext uri="{FF2B5EF4-FFF2-40B4-BE49-F238E27FC236}">
                <a16:creationId xmlns:a16="http://schemas.microsoft.com/office/drawing/2014/main" id="{F8DAF5DF-12B6-41C4-A800-7264BE0B7BC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75674" y="3848561"/>
            <a:ext cx="914400" cy="914400"/>
          </a:xfrm>
          <a:prstGeom prst="rect">
            <a:avLst/>
          </a:prstGeom>
        </p:spPr>
      </p:pic>
      <p:sp>
        <p:nvSpPr>
          <p:cNvPr id="3" name="TextBox 2">
            <a:extLst>
              <a:ext uri="{FF2B5EF4-FFF2-40B4-BE49-F238E27FC236}">
                <a16:creationId xmlns:a16="http://schemas.microsoft.com/office/drawing/2014/main" id="{4FF3AEB9-F37E-4791-A8CE-E333B4F9C879}"/>
              </a:ext>
            </a:extLst>
          </p:cNvPr>
          <p:cNvSpPr txBox="1"/>
          <p:nvPr/>
        </p:nvSpPr>
        <p:spPr>
          <a:xfrm>
            <a:off x="7617060" y="5825354"/>
            <a:ext cx="3817584" cy="646331"/>
          </a:xfrm>
          <a:prstGeom prst="rect">
            <a:avLst/>
          </a:prstGeom>
          <a:noFill/>
        </p:spPr>
        <p:txBody>
          <a:bodyPr wrap="none" rtlCol="0">
            <a:spAutoFit/>
          </a:bodyPr>
          <a:lstStyle/>
          <a:p>
            <a:r>
              <a:rPr lang="en-US"/>
              <a:t>100s of migrations verified</a:t>
            </a:r>
          </a:p>
          <a:p>
            <a:r>
              <a:rPr lang="en-US"/>
              <a:t>Dozens of </a:t>
            </a:r>
            <a:r>
              <a:rPr lang="en-US" err="1"/>
              <a:t>Sev</a:t>
            </a:r>
            <a:r>
              <a:rPr lang="en-US"/>
              <a:t> 1 &amp; 2 outages </a:t>
            </a:r>
            <a:r>
              <a:rPr lang="en-US" i="1"/>
              <a:t>prevented</a:t>
            </a:r>
          </a:p>
        </p:txBody>
      </p:sp>
      <p:pic>
        <p:nvPicPr>
          <p:cNvPr id="31" name="Picture 30">
            <a:extLst>
              <a:ext uri="{FF2B5EF4-FFF2-40B4-BE49-F238E27FC236}">
                <a16:creationId xmlns:a16="http://schemas.microsoft.com/office/drawing/2014/main" id="{C4A866F8-45AC-8B1A-F6BE-36793CF47DC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893574100"/>
      </p:ext>
    </p:extLst>
  </p:cSld>
  <p:clrMapOvr>
    <a:masterClrMapping/>
  </p:clrMapOvr>
  <p:transition spd="slow">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CF038392-85C2-4E86-8534-078E64852D8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831735"/>
            <a:ext cx="2538690" cy="1482871"/>
          </a:xfrm>
          <a:prstGeom prst="rect">
            <a:avLst/>
          </a:prstGeom>
        </p:spPr>
      </p:pic>
      <p:sp>
        <p:nvSpPr>
          <p:cNvPr id="4" name="TextBox 3">
            <a:extLst>
              <a:ext uri="{FF2B5EF4-FFF2-40B4-BE49-F238E27FC236}">
                <a16:creationId xmlns:a16="http://schemas.microsoft.com/office/drawing/2014/main" id="{816F7392-E17E-4960-B405-5DE2EDCC370E}"/>
              </a:ext>
            </a:extLst>
          </p:cNvPr>
          <p:cNvSpPr txBox="1"/>
          <p:nvPr/>
        </p:nvSpPr>
        <p:spPr>
          <a:xfrm>
            <a:off x="103576" y="1792311"/>
            <a:ext cx="2637069" cy="738664"/>
          </a:xfrm>
          <a:prstGeom prst="rect">
            <a:avLst/>
          </a:prstGeom>
          <a:noFill/>
        </p:spPr>
        <p:txBody>
          <a:bodyPr wrap="none" rtlCol="0">
            <a:spAutoFit/>
          </a:bodyPr>
          <a:lstStyle/>
          <a:p>
            <a:r>
              <a:rPr lang="en-US" sz="2400">
                <a:solidFill>
                  <a:schemeClr val="accent6"/>
                </a:solidFill>
                <a:latin typeface="+mj-lt"/>
              </a:rPr>
              <a:t>Virtual deployment</a:t>
            </a:r>
          </a:p>
          <a:p>
            <a:r>
              <a:rPr lang="en-US">
                <a:latin typeface="+mj-lt"/>
              </a:rPr>
              <a:t>pulled via public REST APIs</a:t>
            </a:r>
          </a:p>
        </p:txBody>
      </p:sp>
      <p:cxnSp>
        <p:nvCxnSpPr>
          <p:cNvPr id="6" name="Straight Connector 5">
            <a:extLst>
              <a:ext uri="{FF2B5EF4-FFF2-40B4-BE49-F238E27FC236}">
                <a16:creationId xmlns:a16="http://schemas.microsoft.com/office/drawing/2014/main" id="{BB160326-AAA5-42DD-A77B-C01D73F7EDC6}"/>
              </a:ext>
            </a:extLst>
          </p:cNvPr>
          <p:cNvCxnSpPr>
            <a:cxnSpLocks/>
          </p:cNvCxnSpPr>
          <p:nvPr/>
        </p:nvCxnSpPr>
        <p:spPr>
          <a:xfrm>
            <a:off x="1271730" y="2574175"/>
            <a:ext cx="0" cy="914146"/>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A966F461-8AB5-4A4E-AFED-9608CDA89418}"/>
              </a:ext>
            </a:extLst>
          </p:cNvPr>
          <p:cNvSpPr/>
          <p:nvPr/>
        </p:nvSpPr>
        <p:spPr>
          <a:xfrm rot="16200000">
            <a:off x="2732520" y="4233662"/>
            <a:ext cx="357508" cy="51271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Plus Sign 24">
            <a:extLst>
              <a:ext uri="{FF2B5EF4-FFF2-40B4-BE49-F238E27FC236}">
                <a16:creationId xmlns:a16="http://schemas.microsoft.com/office/drawing/2014/main" id="{710A8633-1EFD-49D1-ABE9-188630D62806}"/>
              </a:ext>
            </a:extLst>
          </p:cNvPr>
          <p:cNvSpPr/>
          <p:nvPr/>
        </p:nvSpPr>
        <p:spPr>
          <a:xfrm>
            <a:off x="6288489" y="4246508"/>
            <a:ext cx="636182" cy="642269"/>
          </a:xfrm>
          <a:prstGeom prst="mathPlus">
            <a:avLst>
              <a:gd name="adj1" fmla="val 949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F0EC1E6-1938-47A3-955C-B53BAAF7F200}"/>
              </a:ext>
            </a:extLst>
          </p:cNvPr>
          <p:cNvGrpSpPr/>
          <p:nvPr/>
        </p:nvGrpSpPr>
        <p:grpSpPr>
          <a:xfrm>
            <a:off x="6923685" y="1792311"/>
            <a:ext cx="2591998" cy="3443486"/>
            <a:chOff x="7072757" y="2026886"/>
            <a:chExt cx="2591998" cy="3443486"/>
          </a:xfrm>
        </p:grpSpPr>
        <p:grpSp>
          <p:nvGrpSpPr>
            <p:cNvPr id="103" name="Group 102">
              <a:extLst>
                <a:ext uri="{FF2B5EF4-FFF2-40B4-BE49-F238E27FC236}">
                  <a16:creationId xmlns:a16="http://schemas.microsoft.com/office/drawing/2014/main" id="{1C7BA619-F719-48D8-AEAE-B087D6A63DBE}"/>
                </a:ext>
              </a:extLst>
            </p:cNvPr>
            <p:cNvGrpSpPr/>
            <p:nvPr/>
          </p:nvGrpSpPr>
          <p:grpSpPr>
            <a:xfrm>
              <a:off x="7185881" y="3375232"/>
              <a:ext cx="2478874" cy="2095140"/>
              <a:chOff x="8902940" y="963374"/>
              <a:chExt cx="2478874" cy="2095140"/>
            </a:xfrm>
          </p:grpSpPr>
          <p:sp>
            <p:nvSpPr>
              <p:cNvPr id="102" name="Freeform: Shape 101">
                <a:extLst>
                  <a:ext uri="{FF2B5EF4-FFF2-40B4-BE49-F238E27FC236}">
                    <a16:creationId xmlns:a16="http://schemas.microsoft.com/office/drawing/2014/main" id="{CAA23954-F37E-4C30-90DA-07FD310C66A9}"/>
                  </a:ext>
                </a:extLst>
              </p:cNvPr>
              <p:cNvSpPr/>
              <p:nvPr/>
            </p:nvSpPr>
            <p:spPr>
              <a:xfrm>
                <a:off x="8902940" y="963374"/>
                <a:ext cx="2478874" cy="2095140"/>
              </a:xfrm>
              <a:custGeom>
                <a:avLst/>
                <a:gdLst>
                  <a:gd name="connsiteX0" fmla="*/ 0 w 3657600"/>
                  <a:gd name="connsiteY0" fmla="*/ 1923393 h 2743200"/>
                  <a:gd name="connsiteX1" fmla="*/ 0 w 3657600"/>
                  <a:gd name="connsiteY1" fmla="*/ 2743200 h 2743200"/>
                  <a:gd name="connsiteX2" fmla="*/ 3657600 w 3657600"/>
                  <a:gd name="connsiteY2" fmla="*/ 2743200 h 2743200"/>
                  <a:gd name="connsiteX3" fmla="*/ 3657600 w 3657600"/>
                  <a:gd name="connsiteY3" fmla="*/ 0 h 2743200"/>
                  <a:gd name="connsiteX4" fmla="*/ 987973 w 3657600"/>
                  <a:gd name="connsiteY4" fmla="*/ 0 h 2743200"/>
                  <a:gd name="connsiteX5" fmla="*/ 0 w 3657600"/>
                  <a:gd name="connsiteY5" fmla="*/ 1923393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2743200">
                    <a:moveTo>
                      <a:pt x="0" y="1923393"/>
                    </a:moveTo>
                    <a:lnTo>
                      <a:pt x="0" y="2743200"/>
                    </a:lnTo>
                    <a:lnTo>
                      <a:pt x="3657600" y="2743200"/>
                    </a:lnTo>
                    <a:lnTo>
                      <a:pt x="3657600" y="0"/>
                    </a:lnTo>
                    <a:lnTo>
                      <a:pt x="987973" y="0"/>
                    </a:lnTo>
                    <a:lnTo>
                      <a:pt x="0" y="1923393"/>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598E15A4-90D0-4A36-BB5D-85B9F01A0CD7}"/>
                  </a:ext>
                </a:extLst>
              </p:cNvPr>
              <p:cNvGrpSpPr/>
              <p:nvPr/>
            </p:nvGrpSpPr>
            <p:grpSpPr>
              <a:xfrm>
                <a:off x="9197741" y="1135862"/>
                <a:ext cx="2184072" cy="1827843"/>
                <a:chOff x="8896308" y="2049793"/>
                <a:chExt cx="3238772" cy="3730827"/>
              </a:xfrm>
            </p:grpSpPr>
            <p:sp>
              <p:nvSpPr>
                <p:cNvPr id="71" name="Rectangle: Rounded Corners 70">
                  <a:extLst>
                    <a:ext uri="{FF2B5EF4-FFF2-40B4-BE49-F238E27FC236}">
                      <a16:creationId xmlns:a16="http://schemas.microsoft.com/office/drawing/2014/main" id="{368AD85C-A24B-4308-B57C-4165937EEAFF}"/>
                    </a:ext>
                  </a:extLst>
                </p:cNvPr>
                <p:cNvSpPr/>
                <p:nvPr/>
              </p:nvSpPr>
              <p:spPr>
                <a:xfrm>
                  <a:off x="10508256" y="2049793"/>
                  <a:ext cx="590801"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a:solidFill>
                        <a:srgbClr val="000000"/>
                      </a:solidFill>
                      <a:latin typeface="Consolas" panose="020B0609020204030204" pitchFamily="49" charset="0"/>
                    </a:rPr>
                    <a:t>If</a:t>
                  </a:r>
                  <a:endParaRPr lang="en-US" sz="800" b="1"/>
                </a:p>
              </p:txBody>
            </p:sp>
            <p:sp>
              <p:nvSpPr>
                <p:cNvPr id="72" name="Rectangle: Rounded Corners 71">
                  <a:extLst>
                    <a:ext uri="{FF2B5EF4-FFF2-40B4-BE49-F238E27FC236}">
                      <a16:creationId xmlns:a16="http://schemas.microsoft.com/office/drawing/2014/main" id="{8598610F-EE90-45B8-ADAB-AA73BD6047A6}"/>
                    </a:ext>
                  </a:extLst>
                </p:cNvPr>
                <p:cNvSpPr/>
                <p:nvPr/>
              </p:nvSpPr>
              <p:spPr>
                <a:xfrm>
                  <a:off x="9344043" y="3080769"/>
                  <a:ext cx="830894"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a:solidFill>
                        <a:srgbClr val="000000"/>
                      </a:solidFill>
                      <a:latin typeface="Consolas" panose="020B0609020204030204" pitchFamily="49" charset="0"/>
                    </a:rPr>
                    <a:t>&amp;&amp;</a:t>
                  </a:r>
                  <a:endParaRPr lang="en-US" sz="800" b="1"/>
                </a:p>
              </p:txBody>
            </p:sp>
            <p:sp>
              <p:nvSpPr>
                <p:cNvPr id="73" name="Rectangle: Rounded Corners 72">
                  <a:extLst>
                    <a:ext uri="{FF2B5EF4-FFF2-40B4-BE49-F238E27FC236}">
                      <a16:creationId xmlns:a16="http://schemas.microsoft.com/office/drawing/2014/main" id="{11FE5469-3510-400C-B5A6-C2DF90D5899D}"/>
                    </a:ext>
                  </a:extLst>
                </p:cNvPr>
                <p:cNvSpPr/>
                <p:nvPr/>
              </p:nvSpPr>
              <p:spPr>
                <a:xfrm>
                  <a:off x="10394472" y="3080769"/>
                  <a:ext cx="830894"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000000"/>
                      </a:solidFill>
                      <a:latin typeface="Consolas" panose="020B0609020204030204" pitchFamily="49" charset="0"/>
                    </a:rPr>
                    <a:t>false</a:t>
                  </a:r>
                  <a:endParaRPr lang="en-US" sz="800"/>
                </a:p>
              </p:txBody>
            </p:sp>
            <p:sp>
              <p:nvSpPr>
                <p:cNvPr id="74" name="Rectangle: Rounded Corners 73">
                  <a:extLst>
                    <a:ext uri="{FF2B5EF4-FFF2-40B4-BE49-F238E27FC236}">
                      <a16:creationId xmlns:a16="http://schemas.microsoft.com/office/drawing/2014/main" id="{7C638C29-8221-42B4-88D7-8377C1D2D0C2}"/>
                    </a:ext>
                  </a:extLst>
                </p:cNvPr>
                <p:cNvSpPr/>
                <p:nvPr/>
              </p:nvSpPr>
              <p:spPr>
                <a:xfrm>
                  <a:off x="8898044" y="3789201"/>
                  <a:ext cx="830894"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a:solidFill>
                        <a:srgbClr val="000000"/>
                      </a:solidFill>
                      <a:latin typeface="Consolas" panose="020B0609020204030204" pitchFamily="49" charset="0"/>
                    </a:rPr>
                    <a:t>==</a:t>
                  </a:r>
                  <a:endParaRPr lang="en-US" sz="800" b="1"/>
                </a:p>
              </p:txBody>
            </p:sp>
            <p:sp>
              <p:nvSpPr>
                <p:cNvPr id="75" name="TextBox 82">
                  <a:extLst>
                    <a:ext uri="{FF2B5EF4-FFF2-40B4-BE49-F238E27FC236}">
                      <a16:creationId xmlns:a16="http://schemas.microsoft.com/office/drawing/2014/main" id="{8255F6C6-055A-4150-B39C-3178B7A7E7C8}"/>
                    </a:ext>
                  </a:extLst>
                </p:cNvPr>
                <p:cNvSpPr txBox="1"/>
                <p:nvPr/>
              </p:nvSpPr>
              <p:spPr>
                <a:xfrm>
                  <a:off x="11569496" y="3117031"/>
                  <a:ext cx="565584" cy="471154"/>
                </a:xfrm>
                <a:prstGeom prst="rect">
                  <a:avLst/>
                </a:prstGeom>
                <a:noFill/>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000000"/>
                      </a:solidFill>
                      <a:latin typeface="Consolas" panose="020B0609020204030204" pitchFamily="49" charset="0"/>
                    </a:rPr>
                    <a:t>...</a:t>
                  </a:r>
                  <a:endParaRPr lang="en-US" sz="900"/>
                </a:p>
              </p:txBody>
            </p:sp>
            <p:cxnSp>
              <p:nvCxnSpPr>
                <p:cNvPr id="76" name="Straight Arrow Connector 75">
                  <a:extLst>
                    <a:ext uri="{FF2B5EF4-FFF2-40B4-BE49-F238E27FC236}">
                      <a16:creationId xmlns:a16="http://schemas.microsoft.com/office/drawing/2014/main" id="{F2CA8A7F-C589-4609-A8BD-219EF5C36105}"/>
                    </a:ext>
                  </a:extLst>
                </p:cNvPr>
                <p:cNvCxnSpPr>
                  <a:cxnSpLocks/>
                  <a:stCxn id="71" idx="2"/>
                  <a:endCxn id="72" idx="0"/>
                </p:cNvCxnSpPr>
                <p:nvPr/>
              </p:nvCxnSpPr>
              <p:spPr>
                <a:xfrm flipH="1">
                  <a:off x="9759490" y="2532621"/>
                  <a:ext cx="1044167" cy="548148"/>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3722088-D251-49BC-9614-85EB53FA45BE}"/>
                    </a:ext>
                  </a:extLst>
                </p:cNvPr>
                <p:cNvCxnSpPr>
                  <a:cxnSpLocks/>
                  <a:stCxn id="71" idx="2"/>
                  <a:endCxn id="73" idx="0"/>
                </p:cNvCxnSpPr>
                <p:nvPr/>
              </p:nvCxnSpPr>
              <p:spPr>
                <a:xfrm>
                  <a:off x="10803657" y="2532621"/>
                  <a:ext cx="6262" cy="548148"/>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67442DC-E7EE-404E-8E11-AFCC9E5F1AE1}"/>
                    </a:ext>
                  </a:extLst>
                </p:cNvPr>
                <p:cNvCxnSpPr>
                  <a:cxnSpLocks/>
                  <a:stCxn id="71" idx="2"/>
                  <a:endCxn id="75" idx="0"/>
                </p:cNvCxnSpPr>
                <p:nvPr/>
              </p:nvCxnSpPr>
              <p:spPr>
                <a:xfrm>
                  <a:off x="10803656" y="2532621"/>
                  <a:ext cx="1048632" cy="584408"/>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56D92E6-E4B8-4DCA-B9FB-CAD06D317E86}"/>
                    </a:ext>
                  </a:extLst>
                </p:cNvPr>
                <p:cNvCxnSpPr>
                  <a:cxnSpLocks/>
                  <a:stCxn id="72" idx="2"/>
                  <a:endCxn id="74" idx="0"/>
                </p:cNvCxnSpPr>
                <p:nvPr/>
              </p:nvCxnSpPr>
              <p:spPr>
                <a:xfrm flipH="1">
                  <a:off x="9313491" y="3563597"/>
                  <a:ext cx="445999" cy="225604"/>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99">
                  <a:extLst>
                    <a:ext uri="{FF2B5EF4-FFF2-40B4-BE49-F238E27FC236}">
                      <a16:creationId xmlns:a16="http://schemas.microsoft.com/office/drawing/2014/main" id="{3DD33F8D-7B49-41C4-88F2-AFEA5794701B}"/>
                    </a:ext>
                  </a:extLst>
                </p:cNvPr>
                <p:cNvSpPr txBox="1"/>
                <p:nvPr/>
              </p:nvSpPr>
              <p:spPr>
                <a:xfrm>
                  <a:off x="9379824" y="2521613"/>
                  <a:ext cx="906015" cy="439745"/>
                </a:xfrm>
                <a:prstGeom prst="rect">
                  <a:avLst/>
                </a:prstGeom>
                <a:noFill/>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a:solidFill>
                        <a:srgbClr val="000000"/>
                      </a:solidFill>
                      <a:latin typeface="Consolas" panose="020B0609020204030204" pitchFamily="49" charset="0"/>
                    </a:rPr>
                    <a:t>guard</a:t>
                  </a:r>
                </a:p>
              </p:txBody>
            </p:sp>
            <p:sp>
              <p:nvSpPr>
                <p:cNvPr id="81" name="TextBox 100">
                  <a:extLst>
                    <a:ext uri="{FF2B5EF4-FFF2-40B4-BE49-F238E27FC236}">
                      <a16:creationId xmlns:a16="http://schemas.microsoft.com/office/drawing/2014/main" id="{60A0F500-6C49-48A7-B25F-9C6C066F51B9}"/>
                    </a:ext>
                  </a:extLst>
                </p:cNvPr>
                <p:cNvSpPr txBox="1"/>
                <p:nvPr/>
              </p:nvSpPr>
              <p:spPr>
                <a:xfrm>
                  <a:off x="11181524" y="2574459"/>
                  <a:ext cx="906015" cy="439745"/>
                </a:xfrm>
                <a:prstGeom prst="rect">
                  <a:avLst/>
                </a:prstGeom>
                <a:noFill/>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a:solidFill>
                        <a:srgbClr val="000000"/>
                      </a:solidFill>
                      <a:latin typeface="Consolas" panose="020B0609020204030204" pitchFamily="49" charset="0"/>
                    </a:rPr>
                    <a:t>else</a:t>
                  </a:r>
                </a:p>
              </p:txBody>
            </p:sp>
            <p:sp>
              <p:nvSpPr>
                <p:cNvPr id="82" name="TextBox 102">
                  <a:extLst>
                    <a:ext uri="{FF2B5EF4-FFF2-40B4-BE49-F238E27FC236}">
                      <a16:creationId xmlns:a16="http://schemas.microsoft.com/office/drawing/2014/main" id="{9163A727-DCBB-4F78-AF77-C686EB4D24ED}"/>
                    </a:ext>
                  </a:extLst>
                </p:cNvPr>
                <p:cNvSpPr txBox="1"/>
                <p:nvPr/>
              </p:nvSpPr>
              <p:spPr>
                <a:xfrm>
                  <a:off x="10151231" y="2698816"/>
                  <a:ext cx="761278" cy="439745"/>
                </a:xfrm>
                <a:prstGeom prst="rect">
                  <a:avLst/>
                </a:prstGeom>
                <a:noFill/>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a:solidFill>
                        <a:srgbClr val="000000"/>
                      </a:solidFill>
                      <a:latin typeface="Consolas" panose="020B0609020204030204" pitchFamily="49" charset="0"/>
                    </a:rPr>
                    <a:t>then</a:t>
                  </a:r>
                </a:p>
              </p:txBody>
            </p:sp>
            <p:sp>
              <p:nvSpPr>
                <p:cNvPr id="83" name="TextBox 108">
                  <a:extLst>
                    <a:ext uri="{FF2B5EF4-FFF2-40B4-BE49-F238E27FC236}">
                      <a16:creationId xmlns:a16="http://schemas.microsoft.com/office/drawing/2014/main" id="{5C6BE4F7-76AD-447C-BF3D-798911CF978F}"/>
                    </a:ext>
                  </a:extLst>
                </p:cNvPr>
                <p:cNvSpPr txBox="1"/>
                <p:nvPr/>
              </p:nvSpPr>
              <p:spPr>
                <a:xfrm>
                  <a:off x="9966286" y="3789203"/>
                  <a:ext cx="565584" cy="471154"/>
                </a:xfrm>
                <a:prstGeom prst="rect">
                  <a:avLst/>
                </a:prstGeom>
                <a:noFill/>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solidFill>
                        <a:srgbClr val="000000"/>
                      </a:solidFill>
                      <a:latin typeface="Consolas" panose="020B0609020204030204" pitchFamily="49" charset="0"/>
                    </a:rPr>
                    <a:t>...</a:t>
                  </a:r>
                  <a:endParaRPr lang="en-US" sz="900"/>
                </a:p>
              </p:txBody>
            </p:sp>
            <p:cxnSp>
              <p:nvCxnSpPr>
                <p:cNvPr id="84" name="Straight Arrow Connector 83">
                  <a:extLst>
                    <a:ext uri="{FF2B5EF4-FFF2-40B4-BE49-F238E27FC236}">
                      <a16:creationId xmlns:a16="http://schemas.microsoft.com/office/drawing/2014/main" id="{309CF944-5D20-413C-B756-6E95EEF8622C}"/>
                    </a:ext>
                  </a:extLst>
                </p:cNvPr>
                <p:cNvCxnSpPr>
                  <a:cxnSpLocks/>
                  <a:stCxn id="72" idx="2"/>
                  <a:endCxn id="83" idx="0"/>
                </p:cNvCxnSpPr>
                <p:nvPr/>
              </p:nvCxnSpPr>
              <p:spPr>
                <a:xfrm>
                  <a:off x="9759491" y="3563598"/>
                  <a:ext cx="489589" cy="225604"/>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69A0B7EE-241A-44A5-85A3-0E84581C4F6D}"/>
                    </a:ext>
                  </a:extLst>
                </p:cNvPr>
                <p:cNvSpPr/>
                <p:nvPr/>
              </p:nvSpPr>
              <p:spPr>
                <a:xfrm>
                  <a:off x="9934163" y="4564308"/>
                  <a:ext cx="1148185"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000000"/>
                      </a:solidFill>
                      <a:latin typeface="Consolas" panose="020B0609020204030204" pitchFamily="49" charset="0"/>
                    </a:rPr>
                    <a:t>10.0.*.*</a:t>
                  </a:r>
                  <a:endParaRPr lang="en-US" sz="800"/>
                </a:p>
              </p:txBody>
            </p:sp>
            <p:sp>
              <p:nvSpPr>
                <p:cNvPr id="86" name="Rectangle: Rounded Corners 85">
                  <a:extLst>
                    <a:ext uri="{FF2B5EF4-FFF2-40B4-BE49-F238E27FC236}">
                      <a16:creationId xmlns:a16="http://schemas.microsoft.com/office/drawing/2014/main" id="{ABA7CBE4-1B26-4DD5-88C2-C6AFBB16E1FB}"/>
                    </a:ext>
                  </a:extLst>
                </p:cNvPr>
                <p:cNvSpPr/>
                <p:nvPr/>
              </p:nvSpPr>
              <p:spPr>
                <a:xfrm>
                  <a:off x="8897280" y="4571707"/>
                  <a:ext cx="830895"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a:solidFill>
                        <a:srgbClr val="000000"/>
                      </a:solidFill>
                      <a:latin typeface="Consolas" panose="020B0609020204030204" pitchFamily="49" charset="0"/>
                    </a:rPr>
                    <a:t>Field</a:t>
                  </a:r>
                  <a:endParaRPr lang="en-US" sz="800" b="1"/>
                </a:p>
              </p:txBody>
            </p:sp>
            <p:cxnSp>
              <p:nvCxnSpPr>
                <p:cNvPr id="87" name="Straight Arrow Connector 86">
                  <a:extLst>
                    <a:ext uri="{FF2B5EF4-FFF2-40B4-BE49-F238E27FC236}">
                      <a16:creationId xmlns:a16="http://schemas.microsoft.com/office/drawing/2014/main" id="{879B824E-5785-422B-B119-E9B1673A49E5}"/>
                    </a:ext>
                  </a:extLst>
                </p:cNvPr>
                <p:cNvCxnSpPr>
                  <a:cxnSpLocks/>
                  <a:stCxn id="74" idx="2"/>
                  <a:endCxn id="86" idx="0"/>
                </p:cNvCxnSpPr>
                <p:nvPr/>
              </p:nvCxnSpPr>
              <p:spPr>
                <a:xfrm flipH="1">
                  <a:off x="9312728" y="4272029"/>
                  <a:ext cx="763" cy="299678"/>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ABE8BA9-75E3-4FF8-B697-DD52AB2ABE0F}"/>
                    </a:ext>
                  </a:extLst>
                </p:cNvPr>
                <p:cNvCxnSpPr>
                  <a:cxnSpLocks/>
                  <a:stCxn id="74" idx="2"/>
                  <a:endCxn id="85" idx="0"/>
                </p:cNvCxnSpPr>
                <p:nvPr/>
              </p:nvCxnSpPr>
              <p:spPr>
                <a:xfrm>
                  <a:off x="9313491" y="4272029"/>
                  <a:ext cx="1194765" cy="292279"/>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AB0854DE-CA43-48CE-BBFD-05070A5E4B8E}"/>
                    </a:ext>
                  </a:extLst>
                </p:cNvPr>
                <p:cNvSpPr/>
                <p:nvPr/>
              </p:nvSpPr>
              <p:spPr>
                <a:xfrm>
                  <a:off x="8896308" y="5297792"/>
                  <a:ext cx="830895" cy="482828"/>
                </a:xfrm>
                <a:prstGeom prst="roundRect">
                  <a:avLst/>
                </a:prstGeom>
                <a:solidFill>
                  <a:srgbClr val="D6EDBD"/>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000000"/>
                      </a:solidFill>
                      <a:latin typeface="Consolas" panose="020B0609020204030204" pitchFamily="49" charset="0"/>
                    </a:rPr>
                    <a:t>DstIp</a:t>
                  </a:r>
                  <a:endParaRPr lang="en-US" sz="800"/>
                </a:p>
              </p:txBody>
            </p:sp>
            <p:cxnSp>
              <p:nvCxnSpPr>
                <p:cNvPr id="90" name="Straight Arrow Connector 89">
                  <a:extLst>
                    <a:ext uri="{FF2B5EF4-FFF2-40B4-BE49-F238E27FC236}">
                      <a16:creationId xmlns:a16="http://schemas.microsoft.com/office/drawing/2014/main" id="{78385795-90DE-45AF-81FE-C0EF8CE07EF2}"/>
                    </a:ext>
                  </a:extLst>
                </p:cNvPr>
                <p:cNvCxnSpPr>
                  <a:cxnSpLocks/>
                  <a:stCxn id="86" idx="2"/>
                  <a:endCxn id="89" idx="0"/>
                </p:cNvCxnSpPr>
                <p:nvPr/>
              </p:nvCxnSpPr>
              <p:spPr>
                <a:xfrm flipH="1">
                  <a:off x="9311756" y="5054535"/>
                  <a:ext cx="972" cy="243257"/>
                </a:xfrm>
                <a:prstGeom prst="straightConnector1">
                  <a:avLst/>
                </a:prstGeom>
                <a:ln w="254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6" name="TextBox 25">
              <a:extLst>
                <a:ext uri="{FF2B5EF4-FFF2-40B4-BE49-F238E27FC236}">
                  <a16:creationId xmlns:a16="http://schemas.microsoft.com/office/drawing/2014/main" id="{30FA1BF3-1A53-4715-A4E5-E95BB215D972}"/>
                </a:ext>
              </a:extLst>
            </p:cNvPr>
            <p:cNvSpPr txBox="1"/>
            <p:nvPr/>
          </p:nvSpPr>
          <p:spPr>
            <a:xfrm>
              <a:off x="7072757" y="2026886"/>
              <a:ext cx="2559290" cy="738664"/>
            </a:xfrm>
            <a:prstGeom prst="rect">
              <a:avLst/>
            </a:prstGeom>
            <a:noFill/>
          </p:spPr>
          <p:txBody>
            <a:bodyPr wrap="none" rtlCol="0">
              <a:spAutoFit/>
            </a:bodyPr>
            <a:lstStyle/>
            <a:p>
              <a:r>
                <a:rPr lang="en-US" sz="2400">
                  <a:solidFill>
                    <a:schemeClr val="accent6"/>
                  </a:solidFill>
                  <a:latin typeface="+mj-lt"/>
                </a:rPr>
                <a:t>Virtual policy IR </a:t>
              </a:r>
            </a:p>
            <a:p>
              <a:r>
                <a:rPr lang="en-US">
                  <a:latin typeface="+mj-lt"/>
                </a:rPr>
                <a:t>captures policy semantics</a:t>
              </a:r>
            </a:p>
          </p:txBody>
        </p:sp>
        <p:cxnSp>
          <p:nvCxnSpPr>
            <p:cNvPr id="28" name="Straight Connector 27">
              <a:extLst>
                <a:ext uri="{FF2B5EF4-FFF2-40B4-BE49-F238E27FC236}">
                  <a16:creationId xmlns:a16="http://schemas.microsoft.com/office/drawing/2014/main" id="{22F9FD50-34B0-4278-B355-66B372E5A5E5}"/>
                </a:ext>
              </a:extLst>
            </p:cNvPr>
            <p:cNvCxnSpPr>
              <a:cxnSpLocks/>
            </p:cNvCxnSpPr>
            <p:nvPr/>
          </p:nvCxnSpPr>
          <p:spPr>
            <a:xfrm>
              <a:off x="8481974" y="2808750"/>
              <a:ext cx="0" cy="423051"/>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D2AEBBB-0DC5-410A-ACF1-F47BDBC14E6E}"/>
              </a:ext>
            </a:extLst>
          </p:cNvPr>
          <p:cNvGrpSpPr/>
          <p:nvPr/>
        </p:nvGrpSpPr>
        <p:grpSpPr>
          <a:xfrm>
            <a:off x="3184176" y="1792311"/>
            <a:ext cx="3216843" cy="3462557"/>
            <a:chOff x="3333248" y="2026886"/>
            <a:chExt cx="3216843" cy="3462557"/>
          </a:xfrm>
        </p:grpSpPr>
        <p:grpSp>
          <p:nvGrpSpPr>
            <p:cNvPr id="91" name="Group 90">
              <a:extLst>
                <a:ext uri="{FF2B5EF4-FFF2-40B4-BE49-F238E27FC236}">
                  <a16:creationId xmlns:a16="http://schemas.microsoft.com/office/drawing/2014/main" id="{1FCDBBD4-05E4-4B63-ADAB-13AE046755D3}"/>
                </a:ext>
              </a:extLst>
            </p:cNvPr>
            <p:cNvGrpSpPr>
              <a:grpSpLocks noChangeAspect="1"/>
            </p:cNvGrpSpPr>
            <p:nvPr/>
          </p:nvGrpSpPr>
          <p:grpSpPr>
            <a:xfrm>
              <a:off x="3572391" y="4163880"/>
              <a:ext cx="2753032" cy="1325563"/>
              <a:chOff x="4555529" y="2899723"/>
              <a:chExt cx="5008611" cy="2446640"/>
            </a:xfrm>
          </p:grpSpPr>
          <p:grpSp>
            <p:nvGrpSpPr>
              <p:cNvPr id="92" name="Group 91">
                <a:extLst>
                  <a:ext uri="{FF2B5EF4-FFF2-40B4-BE49-F238E27FC236}">
                    <a16:creationId xmlns:a16="http://schemas.microsoft.com/office/drawing/2014/main" id="{D59D3DD2-A7C8-4527-8721-8538AE5BBCA5}"/>
                  </a:ext>
                </a:extLst>
              </p:cNvPr>
              <p:cNvGrpSpPr/>
              <p:nvPr/>
            </p:nvGrpSpPr>
            <p:grpSpPr>
              <a:xfrm>
                <a:off x="4724354" y="3077129"/>
                <a:ext cx="676933" cy="527588"/>
                <a:chOff x="2135395" y="2813336"/>
                <a:chExt cx="676933" cy="527588"/>
              </a:xfrm>
            </p:grpSpPr>
            <p:sp>
              <p:nvSpPr>
                <p:cNvPr id="121" name="Rectangle: Rounded Corners 120">
                  <a:extLst>
                    <a:ext uri="{FF2B5EF4-FFF2-40B4-BE49-F238E27FC236}">
                      <a16:creationId xmlns:a16="http://schemas.microsoft.com/office/drawing/2014/main" id="{04FD773D-3627-4CF5-9490-41A8C5DC6BD5}"/>
                    </a:ext>
                  </a:extLst>
                </p:cNvPr>
                <p:cNvSpPr/>
                <p:nvPr/>
              </p:nvSpPr>
              <p:spPr>
                <a:xfrm>
                  <a:off x="2135395" y="2813336"/>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22" name="Picture 121" descr="Icon&#10;&#10;Description automatically generated">
                  <a:extLst>
                    <a:ext uri="{FF2B5EF4-FFF2-40B4-BE49-F238E27FC236}">
                      <a16:creationId xmlns:a16="http://schemas.microsoft.com/office/drawing/2014/main" id="{44E11CDF-A29A-41E7-9ABC-EA74005ED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8046" y="2871042"/>
                  <a:ext cx="412176" cy="412176"/>
                </a:xfrm>
                <a:prstGeom prst="rect">
                  <a:avLst/>
                </a:prstGeom>
              </p:spPr>
            </p:pic>
          </p:grpSp>
          <p:grpSp>
            <p:nvGrpSpPr>
              <p:cNvPr id="93" name="Group 92">
                <a:extLst>
                  <a:ext uri="{FF2B5EF4-FFF2-40B4-BE49-F238E27FC236}">
                    <a16:creationId xmlns:a16="http://schemas.microsoft.com/office/drawing/2014/main" id="{062FAE04-E3DB-4175-8353-BD8739C0F74C}"/>
                  </a:ext>
                </a:extLst>
              </p:cNvPr>
              <p:cNvGrpSpPr/>
              <p:nvPr/>
            </p:nvGrpSpPr>
            <p:grpSpPr>
              <a:xfrm>
                <a:off x="4708953" y="4632339"/>
                <a:ext cx="676933" cy="527588"/>
                <a:chOff x="4708953" y="4632339"/>
                <a:chExt cx="676933" cy="527588"/>
              </a:xfrm>
            </p:grpSpPr>
            <p:sp>
              <p:nvSpPr>
                <p:cNvPr id="119" name="Rectangle: Rounded Corners 118">
                  <a:extLst>
                    <a:ext uri="{FF2B5EF4-FFF2-40B4-BE49-F238E27FC236}">
                      <a16:creationId xmlns:a16="http://schemas.microsoft.com/office/drawing/2014/main" id="{1CC95EA3-8C57-4691-81ED-765A3C12D7D1}"/>
                    </a:ext>
                  </a:extLst>
                </p:cNvPr>
                <p:cNvSpPr/>
                <p:nvPr/>
              </p:nvSpPr>
              <p:spPr>
                <a:xfrm>
                  <a:off x="4708953" y="4632339"/>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20" name="Picture 119" descr="Icon&#10;&#10;Description automatically generated">
                  <a:extLst>
                    <a:ext uri="{FF2B5EF4-FFF2-40B4-BE49-F238E27FC236}">
                      <a16:creationId xmlns:a16="http://schemas.microsoft.com/office/drawing/2014/main" id="{8C8D6548-B5F1-44BC-A869-766DEEAADD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1605" y="4690045"/>
                  <a:ext cx="412176" cy="412176"/>
                </a:xfrm>
                <a:prstGeom prst="rect">
                  <a:avLst/>
                </a:prstGeom>
              </p:spPr>
            </p:pic>
          </p:grpSp>
          <p:grpSp>
            <p:nvGrpSpPr>
              <p:cNvPr id="94" name="Group 93">
                <a:extLst>
                  <a:ext uri="{FF2B5EF4-FFF2-40B4-BE49-F238E27FC236}">
                    <a16:creationId xmlns:a16="http://schemas.microsoft.com/office/drawing/2014/main" id="{D491B59E-4D47-4410-BB9B-F9C67857A793}"/>
                  </a:ext>
                </a:extLst>
              </p:cNvPr>
              <p:cNvGrpSpPr/>
              <p:nvPr/>
            </p:nvGrpSpPr>
            <p:grpSpPr>
              <a:xfrm>
                <a:off x="7406012" y="4632339"/>
                <a:ext cx="676933" cy="527588"/>
                <a:chOff x="7406012" y="5027759"/>
                <a:chExt cx="676933" cy="527588"/>
              </a:xfrm>
            </p:grpSpPr>
            <p:sp>
              <p:nvSpPr>
                <p:cNvPr id="117" name="Rectangle: Rounded Corners 116">
                  <a:extLst>
                    <a:ext uri="{FF2B5EF4-FFF2-40B4-BE49-F238E27FC236}">
                      <a16:creationId xmlns:a16="http://schemas.microsoft.com/office/drawing/2014/main" id="{41C491B0-4749-4921-9F1B-F981893C5321}"/>
                    </a:ext>
                  </a:extLst>
                </p:cNvPr>
                <p:cNvSpPr/>
                <p:nvPr/>
              </p:nvSpPr>
              <p:spPr>
                <a:xfrm>
                  <a:off x="7406012" y="5027759"/>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18" name="Picture 117" descr="Icon&#10;&#10;Description automatically generated">
                  <a:extLst>
                    <a:ext uri="{FF2B5EF4-FFF2-40B4-BE49-F238E27FC236}">
                      <a16:creationId xmlns:a16="http://schemas.microsoft.com/office/drawing/2014/main" id="{D1BD3E1F-AAC3-4E8F-90C2-F5F6A39443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2727" y="5069802"/>
                  <a:ext cx="443501" cy="443501"/>
                </a:xfrm>
                <a:prstGeom prst="rect">
                  <a:avLst/>
                </a:prstGeom>
              </p:spPr>
            </p:pic>
          </p:grpSp>
          <p:grpSp>
            <p:nvGrpSpPr>
              <p:cNvPr id="95" name="Group 94">
                <a:extLst>
                  <a:ext uri="{FF2B5EF4-FFF2-40B4-BE49-F238E27FC236}">
                    <a16:creationId xmlns:a16="http://schemas.microsoft.com/office/drawing/2014/main" id="{1F1F2B87-455E-4BAD-AD75-9E5F5322CF7A}"/>
                  </a:ext>
                </a:extLst>
              </p:cNvPr>
              <p:cNvGrpSpPr/>
              <p:nvPr/>
            </p:nvGrpSpPr>
            <p:grpSpPr>
              <a:xfrm>
                <a:off x="8753870" y="3904623"/>
                <a:ext cx="676933" cy="527588"/>
                <a:chOff x="8753870" y="3904623"/>
                <a:chExt cx="676933" cy="527588"/>
              </a:xfrm>
            </p:grpSpPr>
            <p:sp>
              <p:nvSpPr>
                <p:cNvPr id="115" name="Rectangle: Rounded Corners 114">
                  <a:extLst>
                    <a:ext uri="{FF2B5EF4-FFF2-40B4-BE49-F238E27FC236}">
                      <a16:creationId xmlns:a16="http://schemas.microsoft.com/office/drawing/2014/main" id="{522A2B91-D296-4643-8B1D-9354BBF6261C}"/>
                    </a:ext>
                  </a:extLst>
                </p:cNvPr>
                <p:cNvSpPr/>
                <p:nvPr/>
              </p:nvSpPr>
              <p:spPr>
                <a:xfrm>
                  <a:off x="8753870" y="3904623"/>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16" name="Picture 115" descr="Icon&#10;&#10;Description automatically generated">
                  <a:extLst>
                    <a:ext uri="{FF2B5EF4-FFF2-40B4-BE49-F238E27FC236}">
                      <a16:creationId xmlns:a16="http://schemas.microsoft.com/office/drawing/2014/main" id="{CCC80C61-2668-43FD-B5E0-5E8D5243E9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4728" y="3940809"/>
                  <a:ext cx="455215" cy="455215"/>
                </a:xfrm>
                <a:prstGeom prst="rect">
                  <a:avLst/>
                </a:prstGeom>
              </p:spPr>
            </p:pic>
          </p:grpSp>
          <p:cxnSp>
            <p:nvCxnSpPr>
              <p:cNvPr id="96" name="Straight Connector 95">
                <a:extLst>
                  <a:ext uri="{FF2B5EF4-FFF2-40B4-BE49-F238E27FC236}">
                    <a16:creationId xmlns:a16="http://schemas.microsoft.com/office/drawing/2014/main" id="{1B7F07F1-62A4-4FBA-BB76-5FA3D67A39EA}"/>
                  </a:ext>
                </a:extLst>
              </p:cNvPr>
              <p:cNvCxnSpPr>
                <a:cxnSpLocks/>
                <a:stCxn id="111" idx="3"/>
              </p:cNvCxnSpPr>
              <p:nvPr/>
            </p:nvCxnSpPr>
            <p:spPr>
              <a:xfrm>
                <a:off x="8082945" y="3340924"/>
                <a:ext cx="640152" cy="562369"/>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84E49A6-5869-41FA-9CCD-E37CEF8E7DF1}"/>
                  </a:ext>
                </a:extLst>
              </p:cNvPr>
              <p:cNvCxnSpPr>
                <a:cxnSpLocks/>
                <a:endCxn id="117" idx="3"/>
              </p:cNvCxnSpPr>
              <p:nvPr/>
            </p:nvCxnSpPr>
            <p:spPr>
              <a:xfrm flipH="1">
                <a:off x="8082945" y="4445170"/>
                <a:ext cx="624492" cy="450963"/>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84AD44FF-A1AF-4AFC-AA06-7508D3A5C23A}"/>
                  </a:ext>
                </a:extLst>
              </p:cNvPr>
              <p:cNvSpPr/>
              <p:nvPr/>
            </p:nvSpPr>
            <p:spPr>
              <a:xfrm>
                <a:off x="4555524" y="2899720"/>
                <a:ext cx="5008606" cy="2446638"/>
              </a:xfrm>
              <a:prstGeom prst="roundRect">
                <a:avLst>
                  <a:gd name="adj" fmla="val 7447"/>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B69DB1B-653A-4897-97AB-ED9D96D914B0}"/>
                  </a:ext>
                </a:extLst>
              </p:cNvPr>
              <p:cNvGrpSpPr/>
              <p:nvPr/>
            </p:nvGrpSpPr>
            <p:grpSpPr>
              <a:xfrm>
                <a:off x="6010378" y="4635579"/>
                <a:ext cx="676933" cy="527588"/>
                <a:chOff x="5363264" y="5014523"/>
                <a:chExt cx="676933" cy="527588"/>
              </a:xfrm>
            </p:grpSpPr>
            <p:sp>
              <p:nvSpPr>
                <p:cNvPr id="113" name="Rectangle: Rounded Corners 112">
                  <a:extLst>
                    <a:ext uri="{FF2B5EF4-FFF2-40B4-BE49-F238E27FC236}">
                      <a16:creationId xmlns:a16="http://schemas.microsoft.com/office/drawing/2014/main" id="{5F4C907F-800A-48F9-8A47-E9A22F7A9E90}"/>
                    </a:ext>
                  </a:extLst>
                </p:cNvPr>
                <p:cNvSpPr/>
                <p:nvPr/>
              </p:nvSpPr>
              <p:spPr>
                <a:xfrm>
                  <a:off x="5363264" y="5014523"/>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14" name="Picture 113" descr="Logo&#10;&#10;Description automatically generated">
                  <a:extLst>
                    <a:ext uri="{FF2B5EF4-FFF2-40B4-BE49-F238E27FC236}">
                      <a16:creationId xmlns:a16="http://schemas.microsoft.com/office/drawing/2014/main" id="{B278EACC-247C-4ECC-9F02-8A081A923D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7348" y="5056374"/>
                  <a:ext cx="442267" cy="442267"/>
                </a:xfrm>
                <a:prstGeom prst="rect">
                  <a:avLst/>
                </a:prstGeom>
              </p:spPr>
            </p:pic>
          </p:grpSp>
          <p:cxnSp>
            <p:nvCxnSpPr>
              <p:cNvPr id="100" name="Straight Connector 99">
                <a:extLst>
                  <a:ext uri="{FF2B5EF4-FFF2-40B4-BE49-F238E27FC236}">
                    <a16:creationId xmlns:a16="http://schemas.microsoft.com/office/drawing/2014/main" id="{1C7853FA-68EB-4B75-90AA-EECDB517EF0B}"/>
                  </a:ext>
                </a:extLst>
              </p:cNvPr>
              <p:cNvCxnSpPr>
                <a:cxnSpLocks/>
                <a:stCxn id="117" idx="1"/>
                <a:endCxn id="113" idx="3"/>
              </p:cNvCxnSpPr>
              <p:nvPr/>
            </p:nvCxnSpPr>
            <p:spPr>
              <a:xfrm flipH="1">
                <a:off x="6687311" y="4896133"/>
                <a:ext cx="718701" cy="3240"/>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6D89E474-AA30-453F-8513-6434E18F6A15}"/>
                  </a:ext>
                </a:extLst>
              </p:cNvPr>
              <p:cNvGrpSpPr/>
              <p:nvPr/>
            </p:nvGrpSpPr>
            <p:grpSpPr>
              <a:xfrm>
                <a:off x="7406012" y="3077130"/>
                <a:ext cx="676933" cy="527588"/>
                <a:chOff x="7406012" y="5027759"/>
                <a:chExt cx="676933" cy="527588"/>
              </a:xfrm>
            </p:grpSpPr>
            <p:sp>
              <p:nvSpPr>
                <p:cNvPr id="111" name="Rectangle: Rounded Corners 110">
                  <a:extLst>
                    <a:ext uri="{FF2B5EF4-FFF2-40B4-BE49-F238E27FC236}">
                      <a16:creationId xmlns:a16="http://schemas.microsoft.com/office/drawing/2014/main" id="{5734312C-8BB5-4942-AF39-3C05C609B892}"/>
                    </a:ext>
                  </a:extLst>
                </p:cNvPr>
                <p:cNvSpPr/>
                <p:nvPr/>
              </p:nvSpPr>
              <p:spPr>
                <a:xfrm>
                  <a:off x="7406012" y="5027759"/>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12" name="Picture 111" descr="Icon&#10;&#10;Description automatically generated">
                  <a:extLst>
                    <a:ext uri="{FF2B5EF4-FFF2-40B4-BE49-F238E27FC236}">
                      <a16:creationId xmlns:a16="http://schemas.microsoft.com/office/drawing/2014/main" id="{2261FA39-8057-49F9-961B-41FE45D21B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2727" y="5069802"/>
                  <a:ext cx="443501" cy="443501"/>
                </a:xfrm>
                <a:prstGeom prst="rect">
                  <a:avLst/>
                </a:prstGeom>
              </p:spPr>
            </p:pic>
          </p:grpSp>
          <p:grpSp>
            <p:nvGrpSpPr>
              <p:cNvPr id="105" name="Group 104">
                <a:extLst>
                  <a:ext uri="{FF2B5EF4-FFF2-40B4-BE49-F238E27FC236}">
                    <a16:creationId xmlns:a16="http://schemas.microsoft.com/office/drawing/2014/main" id="{7937DA7F-1891-47B3-849C-5B386E433FCB}"/>
                  </a:ext>
                </a:extLst>
              </p:cNvPr>
              <p:cNvGrpSpPr/>
              <p:nvPr/>
            </p:nvGrpSpPr>
            <p:grpSpPr>
              <a:xfrm>
                <a:off x="6010378" y="3080370"/>
                <a:ext cx="676933" cy="527588"/>
                <a:chOff x="5363264" y="5014523"/>
                <a:chExt cx="676933" cy="527588"/>
              </a:xfrm>
            </p:grpSpPr>
            <p:sp>
              <p:nvSpPr>
                <p:cNvPr id="109" name="Rectangle: Rounded Corners 108">
                  <a:extLst>
                    <a:ext uri="{FF2B5EF4-FFF2-40B4-BE49-F238E27FC236}">
                      <a16:creationId xmlns:a16="http://schemas.microsoft.com/office/drawing/2014/main" id="{27DFC49A-E6C3-4415-9FD7-15D8F320E620}"/>
                    </a:ext>
                  </a:extLst>
                </p:cNvPr>
                <p:cNvSpPr/>
                <p:nvPr/>
              </p:nvSpPr>
              <p:spPr>
                <a:xfrm>
                  <a:off x="5363264" y="5014523"/>
                  <a:ext cx="676933" cy="527588"/>
                </a:xfrm>
                <a:prstGeom prst="roundRect">
                  <a:avLst>
                    <a:gd name="adj" fmla="val 8767"/>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10" name="Picture 109" descr="Logo&#10;&#10;Description automatically generated">
                  <a:extLst>
                    <a:ext uri="{FF2B5EF4-FFF2-40B4-BE49-F238E27FC236}">
                      <a16:creationId xmlns:a16="http://schemas.microsoft.com/office/drawing/2014/main" id="{BD7C71B2-5981-4748-AAF9-84DF7F70F9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7348" y="5056374"/>
                  <a:ext cx="442267" cy="442267"/>
                </a:xfrm>
                <a:prstGeom prst="rect">
                  <a:avLst/>
                </a:prstGeom>
              </p:spPr>
            </p:pic>
          </p:grpSp>
          <p:cxnSp>
            <p:nvCxnSpPr>
              <p:cNvPr id="106" name="Straight Connector 105">
                <a:extLst>
                  <a:ext uri="{FF2B5EF4-FFF2-40B4-BE49-F238E27FC236}">
                    <a16:creationId xmlns:a16="http://schemas.microsoft.com/office/drawing/2014/main" id="{AB9C09DF-4E6D-4EEC-BD3B-782AA082AC1B}"/>
                  </a:ext>
                </a:extLst>
              </p:cNvPr>
              <p:cNvCxnSpPr>
                <a:cxnSpLocks/>
                <a:stCxn id="111" idx="1"/>
                <a:endCxn id="109" idx="3"/>
              </p:cNvCxnSpPr>
              <p:nvPr/>
            </p:nvCxnSpPr>
            <p:spPr>
              <a:xfrm flipH="1">
                <a:off x="6687311" y="3340924"/>
                <a:ext cx="718701" cy="3240"/>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C2EC479-7E32-4CB2-9D0B-DF8314BF892A}"/>
                  </a:ext>
                </a:extLst>
              </p:cNvPr>
              <p:cNvCxnSpPr>
                <a:cxnSpLocks/>
                <a:stCxn id="113" idx="1"/>
                <a:endCxn id="119" idx="3"/>
              </p:cNvCxnSpPr>
              <p:nvPr/>
            </p:nvCxnSpPr>
            <p:spPr>
              <a:xfrm flipH="1" flipV="1">
                <a:off x="5385886" y="4896133"/>
                <a:ext cx="624492" cy="3240"/>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B01F3C1-6CC0-486C-A7D0-B08DAF731E1A}"/>
                  </a:ext>
                </a:extLst>
              </p:cNvPr>
              <p:cNvCxnSpPr>
                <a:cxnSpLocks/>
                <a:stCxn id="109" idx="1"/>
                <a:endCxn id="121" idx="3"/>
              </p:cNvCxnSpPr>
              <p:nvPr/>
            </p:nvCxnSpPr>
            <p:spPr>
              <a:xfrm flipH="1" flipV="1">
                <a:off x="5401286" y="3340923"/>
                <a:ext cx="609092" cy="3241"/>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98314A09-BE25-4A26-BE1B-6C6FC7612B22}"/>
                </a:ext>
              </a:extLst>
            </p:cNvPr>
            <p:cNvSpPr txBox="1"/>
            <p:nvPr/>
          </p:nvSpPr>
          <p:spPr>
            <a:xfrm>
              <a:off x="3333248" y="2026886"/>
              <a:ext cx="3216843" cy="738664"/>
            </a:xfrm>
            <a:prstGeom prst="rect">
              <a:avLst/>
            </a:prstGeom>
            <a:noFill/>
          </p:spPr>
          <p:txBody>
            <a:bodyPr wrap="none" rtlCol="0">
              <a:spAutoFit/>
            </a:bodyPr>
            <a:lstStyle/>
            <a:p>
              <a:r>
                <a:rPr lang="en-US" sz="2400">
                  <a:solidFill>
                    <a:schemeClr val="accent6"/>
                  </a:solidFill>
                  <a:latin typeface="+mj-lt"/>
                </a:rPr>
                <a:t>Abstract network graph</a:t>
              </a:r>
            </a:p>
            <a:p>
              <a:r>
                <a:rPr lang="en-US">
                  <a:latin typeface="+mj-lt"/>
                </a:rPr>
                <a:t>represents topology connectivity</a:t>
              </a:r>
            </a:p>
          </p:txBody>
        </p:sp>
        <p:cxnSp>
          <p:nvCxnSpPr>
            <p:cNvPr id="33" name="Straight Connector 32">
              <a:extLst>
                <a:ext uri="{FF2B5EF4-FFF2-40B4-BE49-F238E27FC236}">
                  <a16:creationId xmlns:a16="http://schemas.microsoft.com/office/drawing/2014/main" id="{551562CE-56F4-4E83-BA52-33754567DFAD}"/>
                </a:ext>
              </a:extLst>
            </p:cNvPr>
            <p:cNvCxnSpPr>
              <a:cxnSpLocks/>
            </p:cNvCxnSpPr>
            <p:nvPr/>
          </p:nvCxnSpPr>
          <p:spPr>
            <a:xfrm>
              <a:off x="4941669" y="2808750"/>
              <a:ext cx="0" cy="914146"/>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sp>
        <p:nvSpPr>
          <p:cNvPr id="34" name="Arrow: Down 33">
            <a:extLst>
              <a:ext uri="{FF2B5EF4-FFF2-40B4-BE49-F238E27FC236}">
                <a16:creationId xmlns:a16="http://schemas.microsoft.com/office/drawing/2014/main" id="{996C1CF1-30E4-4CCD-9A08-8F1BF342BF5E}"/>
              </a:ext>
            </a:extLst>
          </p:cNvPr>
          <p:cNvSpPr/>
          <p:nvPr/>
        </p:nvSpPr>
        <p:spPr>
          <a:xfrm rot="16200000">
            <a:off x="9758627" y="4228247"/>
            <a:ext cx="357508" cy="51271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07A23388-067E-4888-B8F2-9611F33998F8}"/>
              </a:ext>
            </a:extLst>
          </p:cNvPr>
          <p:cNvGrpSpPr/>
          <p:nvPr/>
        </p:nvGrpSpPr>
        <p:grpSpPr>
          <a:xfrm>
            <a:off x="9915405" y="1792311"/>
            <a:ext cx="2024208" cy="3434180"/>
            <a:chOff x="10064477" y="2026886"/>
            <a:chExt cx="2024208" cy="3434180"/>
          </a:xfrm>
        </p:grpSpPr>
        <p:grpSp>
          <p:nvGrpSpPr>
            <p:cNvPr id="61" name="Group 60">
              <a:extLst>
                <a:ext uri="{FF2B5EF4-FFF2-40B4-BE49-F238E27FC236}">
                  <a16:creationId xmlns:a16="http://schemas.microsoft.com/office/drawing/2014/main" id="{53875096-856C-4A28-93B6-12554956D07F}"/>
                </a:ext>
              </a:extLst>
            </p:cNvPr>
            <p:cNvGrpSpPr/>
            <p:nvPr/>
          </p:nvGrpSpPr>
          <p:grpSpPr>
            <a:xfrm>
              <a:off x="10750257" y="3375232"/>
              <a:ext cx="1108738" cy="2085834"/>
              <a:chOff x="625341" y="4359992"/>
              <a:chExt cx="1108738" cy="2085834"/>
            </a:xfrm>
          </p:grpSpPr>
          <p:pic>
            <p:nvPicPr>
              <p:cNvPr id="62" name="Picture 61" descr="Releases · Z3Prover/z3 · GitHub">
                <a:extLst>
                  <a:ext uri="{FF2B5EF4-FFF2-40B4-BE49-F238E27FC236}">
                    <a16:creationId xmlns:a16="http://schemas.microsoft.com/office/drawing/2014/main" id="{1A3D00F6-3850-4C1B-B476-E175F2DD5B8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341" y="4359992"/>
                <a:ext cx="1108738" cy="1108738"/>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5F913E8C-898B-4E88-B71C-7C404BABAE45}"/>
                  </a:ext>
                </a:extLst>
              </p:cNvPr>
              <p:cNvGrpSpPr/>
              <p:nvPr/>
            </p:nvGrpSpPr>
            <p:grpSpPr>
              <a:xfrm>
                <a:off x="769288" y="5581763"/>
                <a:ext cx="749376" cy="864063"/>
                <a:chOff x="9698792" y="3047649"/>
                <a:chExt cx="749376" cy="864063"/>
              </a:xfrm>
            </p:grpSpPr>
            <p:sp>
              <p:nvSpPr>
                <p:cNvPr id="64" name="Oval 63">
                  <a:extLst>
                    <a:ext uri="{FF2B5EF4-FFF2-40B4-BE49-F238E27FC236}">
                      <a16:creationId xmlns:a16="http://schemas.microsoft.com/office/drawing/2014/main" id="{14AE401C-637C-49F9-878D-8C8343A70602}"/>
                    </a:ext>
                  </a:extLst>
                </p:cNvPr>
                <p:cNvSpPr/>
                <p:nvPr/>
              </p:nvSpPr>
              <p:spPr>
                <a:xfrm>
                  <a:off x="9698792" y="3667346"/>
                  <a:ext cx="236482" cy="24436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z</a:t>
                  </a:r>
                </a:p>
              </p:txBody>
            </p:sp>
            <p:sp>
              <p:nvSpPr>
                <p:cNvPr id="65" name="Freeform: Shape 64">
                  <a:extLst>
                    <a:ext uri="{FF2B5EF4-FFF2-40B4-BE49-F238E27FC236}">
                      <a16:creationId xmlns:a16="http://schemas.microsoft.com/office/drawing/2014/main" id="{4DB55DCE-6ECA-4A62-B049-E354E50C5B27}"/>
                    </a:ext>
                  </a:extLst>
                </p:cNvPr>
                <p:cNvSpPr/>
                <p:nvPr/>
              </p:nvSpPr>
              <p:spPr>
                <a:xfrm>
                  <a:off x="10056762" y="3195519"/>
                  <a:ext cx="286948" cy="198398"/>
                </a:xfrm>
                <a:custGeom>
                  <a:avLst/>
                  <a:gdLst>
                    <a:gd name="connsiteX0" fmla="*/ 0 w 447095"/>
                    <a:gd name="connsiteY0" fmla="*/ 0 h 677635"/>
                    <a:gd name="connsiteX1" fmla="*/ 416378 w 447095"/>
                    <a:gd name="connsiteY1" fmla="*/ 293914 h 677635"/>
                    <a:gd name="connsiteX2" fmla="*/ 383721 w 447095"/>
                    <a:gd name="connsiteY2" fmla="*/ 677635 h 677635"/>
                    <a:gd name="connsiteX0" fmla="*/ 0 w 514663"/>
                    <a:gd name="connsiteY0" fmla="*/ 0 h 580367"/>
                    <a:gd name="connsiteX1" fmla="*/ 416378 w 514663"/>
                    <a:gd name="connsiteY1" fmla="*/ 293914 h 580367"/>
                    <a:gd name="connsiteX2" fmla="*/ 498027 w 514663"/>
                    <a:gd name="connsiteY2" fmla="*/ 580367 h 580367"/>
                  </a:gdLst>
                  <a:ahLst/>
                  <a:cxnLst>
                    <a:cxn ang="0">
                      <a:pos x="connsiteX0" y="connsiteY0"/>
                    </a:cxn>
                    <a:cxn ang="0">
                      <a:pos x="connsiteX1" y="connsiteY1"/>
                    </a:cxn>
                    <a:cxn ang="0">
                      <a:pos x="connsiteX2" y="connsiteY2"/>
                    </a:cxn>
                  </a:cxnLst>
                  <a:rect l="l" t="t" r="r" b="b"/>
                  <a:pathLst>
                    <a:path w="514663" h="580367">
                      <a:moveTo>
                        <a:pt x="0" y="0"/>
                      </a:moveTo>
                      <a:cubicBezTo>
                        <a:pt x="176212" y="90487"/>
                        <a:pt x="352425" y="180975"/>
                        <a:pt x="416378" y="293914"/>
                      </a:cubicBezTo>
                      <a:cubicBezTo>
                        <a:pt x="480332" y="406853"/>
                        <a:pt x="546332" y="444976"/>
                        <a:pt x="498027" y="580367"/>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02A5EB4D-7B03-435C-89A8-12F65FC78D07}"/>
                    </a:ext>
                  </a:extLst>
                </p:cNvPr>
                <p:cNvSpPr/>
                <p:nvPr/>
              </p:nvSpPr>
              <p:spPr>
                <a:xfrm flipH="1">
                  <a:off x="9785138" y="3201870"/>
                  <a:ext cx="134986" cy="465476"/>
                </a:xfrm>
                <a:custGeom>
                  <a:avLst/>
                  <a:gdLst>
                    <a:gd name="connsiteX0" fmla="*/ 0 w 447095"/>
                    <a:gd name="connsiteY0" fmla="*/ 0 h 677635"/>
                    <a:gd name="connsiteX1" fmla="*/ 416378 w 447095"/>
                    <a:gd name="connsiteY1" fmla="*/ 293914 h 677635"/>
                    <a:gd name="connsiteX2" fmla="*/ 383721 w 447095"/>
                    <a:gd name="connsiteY2" fmla="*/ 677635 h 677635"/>
                    <a:gd name="connsiteX0" fmla="*/ 0 w 514663"/>
                    <a:gd name="connsiteY0" fmla="*/ 0 h 580367"/>
                    <a:gd name="connsiteX1" fmla="*/ 416378 w 514663"/>
                    <a:gd name="connsiteY1" fmla="*/ 293914 h 580367"/>
                    <a:gd name="connsiteX2" fmla="*/ 498027 w 514663"/>
                    <a:gd name="connsiteY2" fmla="*/ 580367 h 580367"/>
                  </a:gdLst>
                  <a:ahLst/>
                  <a:cxnLst>
                    <a:cxn ang="0">
                      <a:pos x="connsiteX0" y="connsiteY0"/>
                    </a:cxn>
                    <a:cxn ang="0">
                      <a:pos x="connsiteX1" y="connsiteY1"/>
                    </a:cxn>
                    <a:cxn ang="0">
                      <a:pos x="connsiteX2" y="connsiteY2"/>
                    </a:cxn>
                  </a:cxnLst>
                  <a:rect l="l" t="t" r="r" b="b"/>
                  <a:pathLst>
                    <a:path w="514663" h="580367">
                      <a:moveTo>
                        <a:pt x="0" y="0"/>
                      </a:moveTo>
                      <a:cubicBezTo>
                        <a:pt x="176212" y="90487"/>
                        <a:pt x="352425" y="180975"/>
                        <a:pt x="416378" y="293914"/>
                      </a:cubicBezTo>
                      <a:cubicBezTo>
                        <a:pt x="480332" y="406853"/>
                        <a:pt x="546332" y="444976"/>
                        <a:pt x="498027" y="580367"/>
                      </a:cubicBezTo>
                    </a:path>
                  </a:pathLst>
                </a:custGeom>
                <a:noFill/>
                <a:ln w="25400">
                  <a:solidFill>
                    <a:schemeClr val="tx1"/>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Oval 66">
                  <a:extLst>
                    <a:ext uri="{FF2B5EF4-FFF2-40B4-BE49-F238E27FC236}">
                      <a16:creationId xmlns:a16="http://schemas.microsoft.com/office/drawing/2014/main" id="{B5BBA378-8330-4017-9C4C-27FE59787AC0}"/>
                    </a:ext>
                  </a:extLst>
                </p:cNvPr>
                <p:cNvSpPr/>
                <p:nvPr/>
              </p:nvSpPr>
              <p:spPr>
                <a:xfrm>
                  <a:off x="9875437" y="3047649"/>
                  <a:ext cx="252650" cy="24436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x</a:t>
                  </a:r>
                </a:p>
              </p:txBody>
            </p:sp>
            <p:sp>
              <p:nvSpPr>
                <p:cNvPr id="68" name="Freeform: Shape 67">
                  <a:extLst>
                    <a:ext uri="{FF2B5EF4-FFF2-40B4-BE49-F238E27FC236}">
                      <a16:creationId xmlns:a16="http://schemas.microsoft.com/office/drawing/2014/main" id="{FD814651-8DF1-4779-83DB-6943914E6B6D}"/>
                    </a:ext>
                  </a:extLst>
                </p:cNvPr>
                <p:cNvSpPr/>
                <p:nvPr/>
              </p:nvSpPr>
              <p:spPr>
                <a:xfrm flipH="1">
                  <a:off x="9916410" y="3542447"/>
                  <a:ext cx="350434" cy="179130"/>
                </a:xfrm>
                <a:custGeom>
                  <a:avLst/>
                  <a:gdLst>
                    <a:gd name="connsiteX0" fmla="*/ 0 w 447095"/>
                    <a:gd name="connsiteY0" fmla="*/ 0 h 677635"/>
                    <a:gd name="connsiteX1" fmla="*/ 416378 w 447095"/>
                    <a:gd name="connsiteY1" fmla="*/ 293914 h 677635"/>
                    <a:gd name="connsiteX2" fmla="*/ 383721 w 447095"/>
                    <a:gd name="connsiteY2" fmla="*/ 677635 h 677635"/>
                    <a:gd name="connsiteX0" fmla="*/ 0 w 514663"/>
                    <a:gd name="connsiteY0" fmla="*/ 0 h 580367"/>
                    <a:gd name="connsiteX1" fmla="*/ 416378 w 514663"/>
                    <a:gd name="connsiteY1" fmla="*/ 293914 h 580367"/>
                    <a:gd name="connsiteX2" fmla="*/ 498027 w 514663"/>
                    <a:gd name="connsiteY2" fmla="*/ 580367 h 580367"/>
                    <a:gd name="connsiteX0" fmla="*/ 0 w 549078"/>
                    <a:gd name="connsiteY0" fmla="*/ 0 h 639741"/>
                    <a:gd name="connsiteX1" fmla="*/ 416378 w 549078"/>
                    <a:gd name="connsiteY1" fmla="*/ 293914 h 639741"/>
                    <a:gd name="connsiteX2" fmla="*/ 536735 w 549078"/>
                    <a:gd name="connsiteY2" fmla="*/ 639741 h 639741"/>
                    <a:gd name="connsiteX0" fmla="*/ 0 w 543943"/>
                    <a:gd name="connsiteY0" fmla="*/ 0 h 639741"/>
                    <a:gd name="connsiteX1" fmla="*/ 313153 w 543943"/>
                    <a:gd name="connsiteY1" fmla="*/ 462147 h 639741"/>
                    <a:gd name="connsiteX2" fmla="*/ 536735 w 543943"/>
                    <a:gd name="connsiteY2" fmla="*/ 639741 h 639741"/>
                  </a:gdLst>
                  <a:ahLst/>
                  <a:cxnLst>
                    <a:cxn ang="0">
                      <a:pos x="connsiteX0" y="connsiteY0"/>
                    </a:cxn>
                    <a:cxn ang="0">
                      <a:pos x="connsiteX1" y="connsiteY1"/>
                    </a:cxn>
                    <a:cxn ang="0">
                      <a:pos x="connsiteX2" y="connsiteY2"/>
                    </a:cxn>
                  </a:cxnLst>
                  <a:rect l="l" t="t" r="r" b="b"/>
                  <a:pathLst>
                    <a:path w="543943" h="639741">
                      <a:moveTo>
                        <a:pt x="0" y="0"/>
                      </a:moveTo>
                      <a:cubicBezTo>
                        <a:pt x="176212" y="90487"/>
                        <a:pt x="249200" y="349208"/>
                        <a:pt x="313153" y="462147"/>
                      </a:cubicBezTo>
                      <a:cubicBezTo>
                        <a:pt x="377107" y="575086"/>
                        <a:pt x="585040" y="504350"/>
                        <a:pt x="536735" y="639741"/>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Oval 68">
                  <a:extLst>
                    <a:ext uri="{FF2B5EF4-FFF2-40B4-BE49-F238E27FC236}">
                      <a16:creationId xmlns:a16="http://schemas.microsoft.com/office/drawing/2014/main" id="{14FD68BF-03D9-4121-AA2D-84B99734DC15}"/>
                    </a:ext>
                  </a:extLst>
                </p:cNvPr>
                <p:cNvSpPr/>
                <p:nvPr/>
              </p:nvSpPr>
              <p:spPr>
                <a:xfrm>
                  <a:off x="10204643" y="3387439"/>
                  <a:ext cx="243525" cy="25420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y</a:t>
                  </a:r>
                </a:p>
              </p:txBody>
            </p:sp>
          </p:grpSp>
        </p:grpSp>
        <p:sp>
          <p:nvSpPr>
            <p:cNvPr id="35" name="TextBox 34">
              <a:extLst>
                <a:ext uri="{FF2B5EF4-FFF2-40B4-BE49-F238E27FC236}">
                  <a16:creationId xmlns:a16="http://schemas.microsoft.com/office/drawing/2014/main" id="{546AC0BA-8E7C-4EBE-85A5-2772431A8A80}"/>
                </a:ext>
              </a:extLst>
            </p:cNvPr>
            <p:cNvSpPr txBox="1"/>
            <p:nvPr/>
          </p:nvSpPr>
          <p:spPr>
            <a:xfrm>
              <a:off x="10064477" y="2026886"/>
              <a:ext cx="2024208" cy="738664"/>
            </a:xfrm>
            <a:prstGeom prst="rect">
              <a:avLst/>
            </a:prstGeom>
            <a:noFill/>
          </p:spPr>
          <p:txBody>
            <a:bodyPr wrap="none" rtlCol="0">
              <a:spAutoFit/>
            </a:bodyPr>
            <a:lstStyle/>
            <a:p>
              <a:r>
                <a:rPr lang="en-US" sz="2400">
                  <a:solidFill>
                    <a:schemeClr val="accent6"/>
                  </a:solidFill>
                  <a:latin typeface="+mj-lt"/>
                </a:rPr>
                <a:t>Backend solver</a:t>
              </a:r>
            </a:p>
            <a:p>
              <a:r>
                <a:rPr lang="en-US">
                  <a:latin typeface="+mj-lt"/>
                </a:rPr>
                <a:t>SMT, </a:t>
              </a:r>
              <a:r>
                <a:rPr lang="en-US" b="1">
                  <a:latin typeface="+mj-lt"/>
                </a:rPr>
                <a:t>BDDs</a:t>
              </a:r>
              <a:r>
                <a:rPr lang="en-US">
                  <a:latin typeface="+mj-lt"/>
                </a:rPr>
                <a:t>, etc.</a:t>
              </a:r>
            </a:p>
          </p:txBody>
        </p:sp>
        <p:cxnSp>
          <p:nvCxnSpPr>
            <p:cNvPr id="36" name="Straight Connector 35">
              <a:extLst>
                <a:ext uri="{FF2B5EF4-FFF2-40B4-BE49-F238E27FC236}">
                  <a16:creationId xmlns:a16="http://schemas.microsoft.com/office/drawing/2014/main" id="{F1CC78E2-4C60-4EA0-9ADC-B68110F0BB46}"/>
                </a:ext>
              </a:extLst>
            </p:cNvPr>
            <p:cNvCxnSpPr>
              <a:cxnSpLocks/>
            </p:cNvCxnSpPr>
            <p:nvPr/>
          </p:nvCxnSpPr>
          <p:spPr>
            <a:xfrm>
              <a:off x="11032710" y="2808749"/>
              <a:ext cx="0" cy="423051"/>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grpSp>
      <p:sp>
        <p:nvSpPr>
          <p:cNvPr id="37" name="Rectangle 24">
            <a:extLst>
              <a:ext uri="{FF2B5EF4-FFF2-40B4-BE49-F238E27FC236}">
                <a16:creationId xmlns:a16="http://schemas.microsoft.com/office/drawing/2014/main" id="{39B782F1-5315-4814-9E02-636139A81C6C}"/>
              </a:ext>
            </a:extLst>
          </p:cNvPr>
          <p:cNvSpPr>
            <a:spLocks noChangeArrowheads="1"/>
          </p:cNvSpPr>
          <p:nvPr/>
        </p:nvSpPr>
        <p:spPr bwMode="auto">
          <a:xfrm>
            <a:off x="522497" y="386373"/>
            <a:ext cx="84964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800" err="1">
                <a:solidFill>
                  <a:srgbClr val="FF0000"/>
                </a:solidFill>
                <a:latin typeface="+mj-lt"/>
                <a:ea typeface="Open Sans" panose="020B0606030504020204" pitchFamily="34" charset="0"/>
                <a:cs typeface="Open Sans" panose="020B0606030504020204" pitchFamily="34" charset="0"/>
              </a:rPr>
              <a:t>ZenGuru</a:t>
            </a:r>
            <a:r>
              <a:rPr lang="en-US" altLang="ru-RU" sz="3800">
                <a:latin typeface="+mj-lt"/>
                <a:ea typeface="Open Sans" panose="020B0606030504020204" pitchFamily="34" charset="0"/>
                <a:cs typeface="Open Sans" panose="020B0606030504020204" pitchFamily="34" charset="0"/>
              </a:rPr>
              <a:t> - Virtual Network Verifier internals</a:t>
            </a:r>
          </a:p>
        </p:txBody>
      </p:sp>
      <p:sp>
        <p:nvSpPr>
          <p:cNvPr id="31" name="Rectangle 30">
            <a:extLst>
              <a:ext uri="{FF2B5EF4-FFF2-40B4-BE49-F238E27FC236}">
                <a16:creationId xmlns:a16="http://schemas.microsoft.com/office/drawing/2014/main" id="{1A3EB3DB-7808-4786-B680-7E326FF9247D}"/>
              </a:ext>
            </a:extLst>
          </p:cNvPr>
          <p:cNvSpPr/>
          <p:nvPr/>
        </p:nvSpPr>
        <p:spPr>
          <a:xfrm>
            <a:off x="10297130" y="5948407"/>
            <a:ext cx="1754593" cy="523220"/>
          </a:xfrm>
          <a:prstGeom prst="rect">
            <a:avLst/>
          </a:prstGeom>
        </p:spPr>
        <p:txBody>
          <a:bodyPr wrap="square">
            <a:spAutoFit/>
          </a:bodyPr>
          <a:lstStyle/>
          <a:p>
            <a:r>
              <a:rPr lang="en-US" sz="2800">
                <a:ea typeface="Open Sans" panose="020B0606030504020204" pitchFamily="34" charset="0"/>
                <a:cs typeface="Open Sans" panose="020B0606030504020204" pitchFamily="34" charset="0"/>
              </a:rPr>
              <a:t>Backends</a:t>
            </a:r>
          </a:p>
        </p:txBody>
      </p:sp>
      <p:pic>
        <p:nvPicPr>
          <p:cNvPr id="10" name="Picture 9">
            <a:extLst>
              <a:ext uri="{FF2B5EF4-FFF2-40B4-BE49-F238E27FC236}">
                <a16:creationId xmlns:a16="http://schemas.microsoft.com/office/drawing/2014/main" id="{F679969C-A2E1-FFB9-C275-EC3914C29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335932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5" grpId="0" animBg="1"/>
      <p:bldP spid="3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drawing&#10;&#10;Description automatically generated">
            <a:extLst>
              <a:ext uri="{FF2B5EF4-FFF2-40B4-BE49-F238E27FC236}">
                <a16:creationId xmlns:a16="http://schemas.microsoft.com/office/drawing/2014/main" id="{F3F7D231-2928-49AC-9A65-E9CA351862C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92501" y="4126685"/>
            <a:ext cx="1133397" cy="1133397"/>
          </a:xfrm>
          <a:prstGeom prst="rect">
            <a:avLst/>
          </a:prstGeom>
        </p:spPr>
      </p:pic>
      <p:sp>
        <p:nvSpPr>
          <p:cNvPr id="5" name="Rectangle: Rounded Corners 4">
            <a:extLst>
              <a:ext uri="{FF2B5EF4-FFF2-40B4-BE49-F238E27FC236}">
                <a16:creationId xmlns:a16="http://schemas.microsoft.com/office/drawing/2014/main" id="{4A10916D-95AA-48CE-8A60-BDF5B1993E23}"/>
              </a:ext>
            </a:extLst>
          </p:cNvPr>
          <p:cNvSpPr/>
          <p:nvPr/>
        </p:nvSpPr>
        <p:spPr>
          <a:xfrm>
            <a:off x="6926013" y="2641081"/>
            <a:ext cx="1827668" cy="2035483"/>
          </a:xfrm>
          <a:prstGeom prst="roundRect">
            <a:avLst>
              <a:gd name="adj" fmla="val 4419"/>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ea typeface="Open Sans" panose="020B0606030504020204" pitchFamily="34" charset="0"/>
                <a:cs typeface="Open Sans" panose="020B0606030504020204" pitchFamily="34" charset="0"/>
              </a:rPr>
              <a:t>Zen Library</a:t>
            </a:r>
          </a:p>
        </p:txBody>
      </p:sp>
      <p:sp>
        <p:nvSpPr>
          <p:cNvPr id="37" name="Rectangle 36">
            <a:extLst>
              <a:ext uri="{FF2B5EF4-FFF2-40B4-BE49-F238E27FC236}">
                <a16:creationId xmlns:a16="http://schemas.microsoft.com/office/drawing/2014/main" id="{D504D1CD-95B5-4114-A75E-0FAD720C9F2C}"/>
              </a:ext>
            </a:extLst>
          </p:cNvPr>
          <p:cNvSpPr/>
          <p:nvPr/>
        </p:nvSpPr>
        <p:spPr>
          <a:xfrm>
            <a:off x="269300" y="2620279"/>
            <a:ext cx="5886174" cy="2062103"/>
          </a:xfrm>
          <a:prstGeom prst="rect">
            <a:avLst/>
          </a:prstGeom>
          <a:ln w="12700">
            <a:solidFill>
              <a:schemeClr val="tx2"/>
            </a:solidFill>
            <a:prstDash val="solid"/>
          </a:ln>
        </p:spPr>
        <p:txBody>
          <a:bodyPr wrap="square">
            <a:spAutoFit/>
          </a:bodyPr>
          <a:lstStyle/>
          <a:p>
            <a:r>
              <a:rPr lang="en-US" sz="1600">
                <a:solidFill>
                  <a:schemeClr val="accent5">
                    <a:lumMod val="60000"/>
                    <a:lumOff val="40000"/>
                  </a:schemeClr>
                </a:solidFill>
                <a:latin typeface="Consolas" panose="020B0609020204030204" pitchFamily="49" charset="0"/>
              </a:rPr>
              <a:t>Zen</a:t>
            </a:r>
            <a:r>
              <a:rPr lang="en-US" sz="1600">
                <a:solidFill>
                  <a:srgbClr val="000000"/>
                </a:solidFill>
                <a:latin typeface="Consolas" panose="020B0609020204030204" pitchFamily="49" charset="0"/>
              </a:rPr>
              <a:t>&lt;</a:t>
            </a: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&gt; Allow(Nsg </a:t>
            </a:r>
            <a:r>
              <a:rPr lang="en-US" sz="1600" err="1">
                <a:solidFill>
                  <a:srgbClr val="000000"/>
                </a:solidFill>
                <a:latin typeface="Consolas" panose="020B0609020204030204" pitchFamily="49" charset="0"/>
              </a:rPr>
              <a:t>nsg</a:t>
            </a:r>
            <a:r>
              <a:rPr lang="en-US" sz="1600">
                <a:solidFill>
                  <a:srgbClr val="000000"/>
                </a:solidFill>
                <a:latin typeface="Consolas" panose="020B0609020204030204" pitchFamily="49" charset="0"/>
              </a:rPr>
              <a:t>, </a:t>
            </a:r>
            <a:r>
              <a:rPr lang="en-US" sz="1600">
                <a:solidFill>
                  <a:schemeClr val="accent5">
                    <a:lumMod val="60000"/>
                    <a:lumOff val="40000"/>
                  </a:schemeClr>
                </a:solidFill>
                <a:latin typeface="Consolas" panose="020B0609020204030204" pitchFamily="49" charset="0"/>
              </a:rPr>
              <a:t>Zen</a:t>
            </a:r>
            <a:r>
              <a:rPr lang="en-US" sz="1600">
                <a:solidFill>
                  <a:srgbClr val="000000"/>
                </a:solidFill>
                <a:latin typeface="Consolas" panose="020B0609020204030204" pitchFamily="49" charset="0"/>
              </a:rPr>
              <a:t>&lt;Packet&gt; pkt,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i) {</a:t>
            </a:r>
            <a:endParaRPr lang="en-US" sz="1600">
              <a:solidFill>
                <a:srgbClr val="0000FF"/>
              </a:solidFill>
              <a:latin typeface="Consolas" panose="020B0609020204030204" pitchFamily="49" charset="0"/>
            </a:endParaRPr>
          </a:p>
          <a:p>
            <a:r>
              <a:rPr lang="en-US" sz="1600">
                <a:solidFill>
                  <a:srgbClr val="0000FF"/>
                </a:solidFill>
                <a:latin typeface="Consolas" panose="020B0609020204030204" pitchFamily="49" charset="0"/>
              </a:rPr>
              <a:t>    if</a:t>
            </a:r>
            <a:r>
              <a:rPr lang="en-US" sz="1600">
                <a:solidFill>
                  <a:srgbClr val="000000"/>
                </a:solidFill>
                <a:latin typeface="Consolas" panose="020B0609020204030204" pitchFamily="49" charset="0"/>
              </a:rPr>
              <a:t> (i &gt;= nsg.Rules.Length)</a:t>
            </a: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return</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false</a:t>
            </a:r>
            <a:r>
              <a:rPr lang="en-US" sz="1600">
                <a:solidFill>
                  <a:srgbClr val="000000"/>
                </a:solidFill>
                <a:latin typeface="Consolas" panose="020B0609020204030204" pitchFamily="49" charset="0"/>
              </a:rPr>
              <a:t>;</a:t>
            </a:r>
            <a:endParaRPr lang="en-US" sz="1600">
              <a:solidFill>
                <a:srgbClr val="007635"/>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var </a:t>
            </a:r>
            <a:r>
              <a:rPr lang="en-US" sz="1600">
                <a:solidFill>
                  <a:srgbClr val="000000"/>
                </a:solidFill>
                <a:latin typeface="Consolas" panose="020B0609020204030204" pitchFamily="49" charset="0"/>
              </a:rPr>
              <a:t>rule = nsg.Rules[i];</a:t>
            </a:r>
          </a:p>
          <a:p>
            <a:r>
              <a:rPr lang="en-US" sz="1600">
                <a:solidFill>
                  <a:srgbClr val="0000FF"/>
                </a:solidFill>
                <a:latin typeface="Consolas" panose="020B0609020204030204" pitchFamily="49" charset="0"/>
              </a:rPr>
              <a:t>    return </a:t>
            </a:r>
            <a:r>
              <a:rPr lang="en-US" sz="1600">
                <a:solidFill>
                  <a:srgbClr val="000000"/>
                </a:solidFill>
                <a:latin typeface="Consolas" panose="020B0609020204030204" pitchFamily="49" charset="0"/>
              </a:rPr>
              <a:t>If(Matches(rule, pkt),</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rule.Permit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Allow(nsg, pkt, i+1)); </a:t>
            </a:r>
            <a:endParaRPr lang="en-US" sz="1600">
              <a:solidFill>
                <a:srgbClr val="2C5A28"/>
              </a:solidFill>
              <a:latin typeface="Consolas" panose="020B0609020204030204" pitchFamily="49" charset="0"/>
            </a:endParaRPr>
          </a:p>
          <a:p>
            <a:r>
              <a:rPr lang="en-US" sz="1600">
                <a:solidFill>
                  <a:srgbClr val="000000"/>
                </a:solidFill>
                <a:latin typeface="Consolas" panose="020B0609020204030204" pitchFamily="49" charset="0"/>
              </a:rPr>
              <a:t>}</a:t>
            </a:r>
          </a:p>
        </p:txBody>
      </p:sp>
      <p:sp>
        <p:nvSpPr>
          <p:cNvPr id="41" name="Rectangle 40">
            <a:extLst>
              <a:ext uri="{FF2B5EF4-FFF2-40B4-BE49-F238E27FC236}">
                <a16:creationId xmlns:a16="http://schemas.microsoft.com/office/drawing/2014/main" id="{E9D785E7-AC3A-4163-9D83-7C6CD5BE59F4}"/>
              </a:ext>
            </a:extLst>
          </p:cNvPr>
          <p:cNvSpPr/>
          <p:nvPr/>
        </p:nvSpPr>
        <p:spPr>
          <a:xfrm>
            <a:off x="269300" y="5364866"/>
            <a:ext cx="5986575" cy="461665"/>
          </a:xfrm>
          <a:prstGeom prst="rect">
            <a:avLst/>
          </a:prstGeom>
        </p:spPr>
        <p:txBody>
          <a:bodyPr wrap="none">
            <a:spAutoFit/>
          </a:bodyPr>
          <a:lstStyle/>
          <a:p>
            <a:r>
              <a:rPr lang="en-US" sz="2400"/>
              <a:t>Embedded Domain-Specific Language in C# [1]</a:t>
            </a:r>
          </a:p>
        </p:txBody>
      </p:sp>
      <p:sp>
        <p:nvSpPr>
          <p:cNvPr id="45" name="Rectangle: Rounded Corners 44">
            <a:extLst>
              <a:ext uri="{FF2B5EF4-FFF2-40B4-BE49-F238E27FC236}">
                <a16:creationId xmlns:a16="http://schemas.microsoft.com/office/drawing/2014/main" id="{0C3C15FF-D1A2-44AB-8E19-8D3BD2DE51B4}"/>
              </a:ext>
            </a:extLst>
          </p:cNvPr>
          <p:cNvSpPr/>
          <p:nvPr/>
        </p:nvSpPr>
        <p:spPr>
          <a:xfrm>
            <a:off x="9446007" y="1799232"/>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SMT solver</a:t>
            </a:r>
          </a:p>
        </p:txBody>
      </p:sp>
      <p:sp>
        <p:nvSpPr>
          <p:cNvPr id="47" name="Rectangle: Rounded Corners 46">
            <a:extLst>
              <a:ext uri="{FF2B5EF4-FFF2-40B4-BE49-F238E27FC236}">
                <a16:creationId xmlns:a16="http://schemas.microsoft.com/office/drawing/2014/main" id="{106CF944-D708-43A6-92D0-C97DC8748391}"/>
              </a:ext>
            </a:extLst>
          </p:cNvPr>
          <p:cNvSpPr/>
          <p:nvPr/>
        </p:nvSpPr>
        <p:spPr>
          <a:xfrm>
            <a:off x="9448426" y="2675850"/>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BDD engine</a:t>
            </a:r>
          </a:p>
        </p:txBody>
      </p:sp>
      <p:sp>
        <p:nvSpPr>
          <p:cNvPr id="49" name="Rectangle: Rounded Corners 48">
            <a:extLst>
              <a:ext uri="{FF2B5EF4-FFF2-40B4-BE49-F238E27FC236}">
                <a16:creationId xmlns:a16="http://schemas.microsoft.com/office/drawing/2014/main" id="{8016291C-49C6-4655-A7DD-873618833CFF}"/>
              </a:ext>
            </a:extLst>
          </p:cNvPr>
          <p:cNvSpPr/>
          <p:nvPr/>
        </p:nvSpPr>
        <p:spPr>
          <a:xfrm>
            <a:off x="9446008" y="3552468"/>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Interpreter</a:t>
            </a:r>
          </a:p>
        </p:txBody>
      </p:sp>
      <p:sp>
        <p:nvSpPr>
          <p:cNvPr id="51" name="Rectangle: Rounded Corners 50">
            <a:extLst>
              <a:ext uri="{FF2B5EF4-FFF2-40B4-BE49-F238E27FC236}">
                <a16:creationId xmlns:a16="http://schemas.microsoft.com/office/drawing/2014/main" id="{C20F6861-1ADC-4022-BEE8-BFD850635CE6}"/>
              </a:ext>
            </a:extLst>
          </p:cNvPr>
          <p:cNvSpPr/>
          <p:nvPr/>
        </p:nvSpPr>
        <p:spPr>
          <a:xfrm>
            <a:off x="9446008" y="4429085"/>
            <a:ext cx="2422829" cy="830997"/>
          </a:xfrm>
          <a:prstGeom prst="roundRect">
            <a:avLst/>
          </a:prstGeom>
          <a:solidFill>
            <a:srgbClr val="75A6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Test generator</a:t>
            </a:r>
          </a:p>
        </p:txBody>
      </p:sp>
      <p:sp>
        <p:nvSpPr>
          <p:cNvPr id="53" name="Arrow: Left-Right 52">
            <a:extLst>
              <a:ext uri="{FF2B5EF4-FFF2-40B4-BE49-F238E27FC236}">
                <a16:creationId xmlns:a16="http://schemas.microsoft.com/office/drawing/2014/main" id="{39FE5238-D8A3-4B1B-AA84-B44E257995C6}"/>
              </a:ext>
            </a:extLst>
          </p:cNvPr>
          <p:cNvSpPr/>
          <p:nvPr/>
        </p:nvSpPr>
        <p:spPr>
          <a:xfrm>
            <a:off x="8794589" y="3450633"/>
            <a:ext cx="596592" cy="416378"/>
          </a:xfrm>
          <a:prstGeom prst="leftRightArrow">
            <a:avLst/>
          </a:prstGeom>
          <a:solidFill>
            <a:srgbClr val="A6A6A6"/>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055166-17D0-458B-9498-4FB260C1466C}"/>
              </a:ext>
            </a:extLst>
          </p:cNvPr>
          <p:cNvSpPr/>
          <p:nvPr/>
        </p:nvSpPr>
        <p:spPr>
          <a:xfrm>
            <a:off x="9825686" y="5502937"/>
            <a:ext cx="1553310" cy="523220"/>
          </a:xfrm>
          <a:prstGeom prst="rect">
            <a:avLst/>
          </a:prstGeom>
        </p:spPr>
        <p:txBody>
          <a:bodyPr wrap="none">
            <a:spAutoFit/>
          </a:bodyPr>
          <a:lstStyle/>
          <a:p>
            <a:r>
              <a:rPr lang="en-US" sz="2800">
                <a:ea typeface="Open Sans" panose="020B0606030504020204" pitchFamily="34" charset="0"/>
                <a:cs typeface="Open Sans" panose="020B0606030504020204" pitchFamily="34" charset="0"/>
              </a:rPr>
              <a:t>Backends</a:t>
            </a:r>
          </a:p>
        </p:txBody>
      </p:sp>
      <p:sp>
        <p:nvSpPr>
          <p:cNvPr id="57" name="Arrow: Left-Right 56">
            <a:extLst>
              <a:ext uri="{FF2B5EF4-FFF2-40B4-BE49-F238E27FC236}">
                <a16:creationId xmlns:a16="http://schemas.microsoft.com/office/drawing/2014/main" id="{0A5F70FC-EE10-4A39-B46E-AC37643A462A}"/>
              </a:ext>
            </a:extLst>
          </p:cNvPr>
          <p:cNvSpPr/>
          <p:nvPr/>
        </p:nvSpPr>
        <p:spPr>
          <a:xfrm>
            <a:off x="6242444" y="3450633"/>
            <a:ext cx="596592" cy="416378"/>
          </a:xfrm>
          <a:prstGeom prst="leftRightArrow">
            <a:avLst/>
          </a:prstGeom>
          <a:solidFill>
            <a:srgbClr val="A6A6A6"/>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9E9661E-38F1-46BD-88C4-63BD8FB5267F}"/>
              </a:ext>
            </a:extLst>
          </p:cNvPr>
          <p:cNvSpPr/>
          <p:nvPr/>
        </p:nvSpPr>
        <p:spPr>
          <a:xfrm>
            <a:off x="269300" y="5700482"/>
            <a:ext cx="5721519" cy="461665"/>
          </a:xfrm>
          <a:prstGeom prst="rect">
            <a:avLst/>
          </a:prstGeom>
        </p:spPr>
        <p:txBody>
          <a:bodyPr wrap="square">
            <a:spAutoFit/>
          </a:bodyPr>
          <a:lstStyle/>
          <a:p>
            <a:r>
              <a:rPr lang="en-US" sz="2400">
                <a:solidFill>
                  <a:schemeClr val="accent4">
                    <a:lumMod val="75000"/>
                  </a:schemeClr>
                </a:solidFill>
                <a:hlinkClick r:id="rId5">
                  <a:extLst>
                    <a:ext uri="{A12FA001-AC4F-418D-AE19-62706E023703}">
                      <ahyp:hlinkClr xmlns:ahyp="http://schemas.microsoft.com/office/drawing/2018/hyperlinkcolor" val="tx"/>
                    </a:ext>
                  </a:extLst>
                </a:hlinkClick>
              </a:rPr>
              <a:t>https://github.com/microsoft/zen</a:t>
            </a:r>
            <a:endParaRPr lang="en-US" sz="2400">
              <a:solidFill>
                <a:schemeClr val="accent4">
                  <a:lumMod val="75000"/>
                </a:schemeClr>
              </a:solidFill>
            </a:endParaRPr>
          </a:p>
        </p:txBody>
      </p:sp>
      <p:sp>
        <p:nvSpPr>
          <p:cNvPr id="3" name="Rectangle 24">
            <a:extLst>
              <a:ext uri="{FF2B5EF4-FFF2-40B4-BE49-F238E27FC236}">
                <a16:creationId xmlns:a16="http://schemas.microsoft.com/office/drawing/2014/main" id="{09FE06E1-86B7-4530-AF3F-4E7B4E5A182B}"/>
              </a:ext>
            </a:extLst>
          </p:cNvPr>
          <p:cNvSpPr>
            <a:spLocks noChangeArrowheads="1"/>
          </p:cNvSpPr>
          <p:nvPr/>
        </p:nvSpPr>
        <p:spPr bwMode="auto">
          <a:xfrm>
            <a:off x="522497" y="386373"/>
            <a:ext cx="83251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800">
                <a:solidFill>
                  <a:srgbClr val="FF0000"/>
                </a:solidFill>
                <a:latin typeface="+mj-lt"/>
                <a:ea typeface="Open Sans" panose="020B0606030504020204" pitchFamily="34" charset="0"/>
                <a:cs typeface="Open Sans" panose="020B0606030504020204" pitchFamily="34" charset="0"/>
              </a:rPr>
              <a:t>Zen</a:t>
            </a:r>
            <a:r>
              <a:rPr lang="en-US" altLang="ru-RU" sz="3800">
                <a:latin typeface="+mj-lt"/>
                <a:ea typeface="Open Sans" panose="020B0606030504020204" pitchFamily="34" charset="0"/>
                <a:cs typeface="Open Sans" panose="020B0606030504020204" pitchFamily="34" charset="0"/>
              </a:rPr>
              <a:t>: an intermediate policy representation</a:t>
            </a:r>
          </a:p>
        </p:txBody>
      </p:sp>
      <p:sp>
        <p:nvSpPr>
          <p:cNvPr id="4" name="Rectangle 3">
            <a:extLst>
              <a:ext uri="{FF2B5EF4-FFF2-40B4-BE49-F238E27FC236}">
                <a16:creationId xmlns:a16="http://schemas.microsoft.com/office/drawing/2014/main" id="{A5C3A0DB-C023-458E-9354-B4C2074DBDFA}"/>
              </a:ext>
            </a:extLst>
          </p:cNvPr>
          <p:cNvSpPr/>
          <p:nvPr/>
        </p:nvSpPr>
        <p:spPr>
          <a:xfrm>
            <a:off x="269300" y="6355126"/>
            <a:ext cx="7543732" cy="307777"/>
          </a:xfrm>
          <a:prstGeom prst="rect">
            <a:avLst/>
          </a:prstGeom>
        </p:spPr>
        <p:txBody>
          <a:bodyPr wrap="none">
            <a:spAutoFit/>
          </a:bodyPr>
          <a:lstStyle/>
          <a:p>
            <a:r>
              <a:rPr lang="en-US" sz="1400"/>
              <a:t>[1] A General Framework for Compositional Network Modeling, R. Beckett, R. Mahajan, HotNets 2020</a:t>
            </a:r>
          </a:p>
        </p:txBody>
      </p:sp>
      <p:pic>
        <p:nvPicPr>
          <p:cNvPr id="7" name="Picture 6">
            <a:extLst>
              <a:ext uri="{FF2B5EF4-FFF2-40B4-BE49-F238E27FC236}">
                <a16:creationId xmlns:a16="http://schemas.microsoft.com/office/drawing/2014/main" id="{730F1D12-2FA5-6AFA-3139-879FA5AAA2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2313918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A0DD97-0592-2E22-6C7E-76BF3B182F30}"/>
              </a:ext>
            </a:extLst>
          </p:cNvPr>
          <p:cNvSpPr/>
          <p:nvPr/>
        </p:nvSpPr>
        <p:spPr>
          <a:xfrm>
            <a:off x="530680" y="1748607"/>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NSGs</a:t>
            </a:r>
          </a:p>
        </p:txBody>
      </p:sp>
      <p:sp>
        <p:nvSpPr>
          <p:cNvPr id="6" name="Rectangle 5">
            <a:extLst>
              <a:ext uri="{FF2B5EF4-FFF2-40B4-BE49-F238E27FC236}">
                <a16:creationId xmlns:a16="http://schemas.microsoft.com/office/drawing/2014/main" id="{20644B14-0738-FFE2-54D5-D89EC98ED8CD}"/>
              </a:ext>
            </a:extLst>
          </p:cNvPr>
          <p:cNvSpPr/>
          <p:nvPr/>
        </p:nvSpPr>
        <p:spPr>
          <a:xfrm>
            <a:off x="532676" y="2220880"/>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Route Tables</a:t>
            </a:r>
          </a:p>
        </p:txBody>
      </p:sp>
      <p:sp>
        <p:nvSpPr>
          <p:cNvPr id="7" name="Rectangle 6">
            <a:extLst>
              <a:ext uri="{FF2B5EF4-FFF2-40B4-BE49-F238E27FC236}">
                <a16:creationId xmlns:a16="http://schemas.microsoft.com/office/drawing/2014/main" id="{7A0E371C-08DE-46B7-AACD-13D9B51112EB}"/>
              </a:ext>
            </a:extLst>
          </p:cNvPr>
          <p:cNvSpPr/>
          <p:nvPr/>
        </p:nvSpPr>
        <p:spPr>
          <a:xfrm>
            <a:off x="9696556" y="2220880"/>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VNets</a:t>
            </a:r>
          </a:p>
        </p:txBody>
      </p:sp>
      <p:sp>
        <p:nvSpPr>
          <p:cNvPr id="8" name="Rectangle 7">
            <a:extLst>
              <a:ext uri="{FF2B5EF4-FFF2-40B4-BE49-F238E27FC236}">
                <a16:creationId xmlns:a16="http://schemas.microsoft.com/office/drawing/2014/main" id="{25F97AA0-A01D-D9E1-04BE-9460969B4B5F}"/>
              </a:ext>
            </a:extLst>
          </p:cNvPr>
          <p:cNvSpPr/>
          <p:nvPr/>
        </p:nvSpPr>
        <p:spPr>
          <a:xfrm>
            <a:off x="9696556" y="1748607"/>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Firewalls</a:t>
            </a:r>
          </a:p>
        </p:txBody>
      </p:sp>
      <p:sp>
        <p:nvSpPr>
          <p:cNvPr id="9" name="Rectangle 8">
            <a:extLst>
              <a:ext uri="{FF2B5EF4-FFF2-40B4-BE49-F238E27FC236}">
                <a16:creationId xmlns:a16="http://schemas.microsoft.com/office/drawing/2014/main" id="{E6DB0F83-7EFE-AE91-0D72-33CDE0585C0A}"/>
              </a:ext>
            </a:extLst>
          </p:cNvPr>
          <p:cNvSpPr/>
          <p:nvPr/>
        </p:nvSpPr>
        <p:spPr>
          <a:xfrm>
            <a:off x="7398042" y="1748607"/>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Service Endpoints</a:t>
            </a:r>
          </a:p>
        </p:txBody>
      </p:sp>
      <p:sp>
        <p:nvSpPr>
          <p:cNvPr id="10" name="Rectangle 9">
            <a:extLst>
              <a:ext uri="{FF2B5EF4-FFF2-40B4-BE49-F238E27FC236}">
                <a16:creationId xmlns:a16="http://schemas.microsoft.com/office/drawing/2014/main" id="{C4580560-D4C2-C65B-17B7-DD7A6A2F96D9}"/>
              </a:ext>
            </a:extLst>
          </p:cNvPr>
          <p:cNvSpPr/>
          <p:nvPr/>
        </p:nvSpPr>
        <p:spPr>
          <a:xfrm>
            <a:off x="740558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Private Endpoints</a:t>
            </a:r>
          </a:p>
        </p:txBody>
      </p:sp>
      <p:sp>
        <p:nvSpPr>
          <p:cNvPr id="11" name="Rectangle 10">
            <a:extLst>
              <a:ext uri="{FF2B5EF4-FFF2-40B4-BE49-F238E27FC236}">
                <a16:creationId xmlns:a16="http://schemas.microsoft.com/office/drawing/2014/main" id="{B3B88136-F732-05E9-ABC2-3D88D6EB890D}"/>
              </a:ext>
            </a:extLst>
          </p:cNvPr>
          <p:cNvSpPr/>
          <p:nvPr/>
        </p:nvSpPr>
        <p:spPr>
          <a:xfrm>
            <a:off x="5114616" y="1748607"/>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Service Firewalls</a:t>
            </a:r>
          </a:p>
        </p:txBody>
      </p:sp>
      <p:sp>
        <p:nvSpPr>
          <p:cNvPr id="12" name="Rectangle 11">
            <a:extLst>
              <a:ext uri="{FF2B5EF4-FFF2-40B4-BE49-F238E27FC236}">
                <a16:creationId xmlns:a16="http://schemas.microsoft.com/office/drawing/2014/main" id="{BA60F771-011F-6A77-0CBA-D1D113121670}"/>
              </a:ext>
            </a:extLst>
          </p:cNvPr>
          <p:cNvSpPr/>
          <p:nvPr/>
        </p:nvSpPr>
        <p:spPr>
          <a:xfrm>
            <a:off x="511461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ASGs</a:t>
            </a:r>
          </a:p>
        </p:txBody>
      </p:sp>
      <p:sp>
        <p:nvSpPr>
          <p:cNvPr id="13" name="Rectangle 12">
            <a:extLst>
              <a:ext uri="{FF2B5EF4-FFF2-40B4-BE49-F238E27FC236}">
                <a16:creationId xmlns:a16="http://schemas.microsoft.com/office/drawing/2014/main" id="{AEFF6936-6889-96F7-981F-8085324B794A}"/>
              </a:ext>
            </a:extLst>
          </p:cNvPr>
          <p:cNvSpPr/>
          <p:nvPr/>
        </p:nvSpPr>
        <p:spPr>
          <a:xfrm>
            <a:off x="2823646" y="1748609"/>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Virtual WAN</a:t>
            </a:r>
          </a:p>
        </p:txBody>
      </p:sp>
      <p:sp>
        <p:nvSpPr>
          <p:cNvPr id="14" name="Rectangle 13">
            <a:extLst>
              <a:ext uri="{FF2B5EF4-FFF2-40B4-BE49-F238E27FC236}">
                <a16:creationId xmlns:a16="http://schemas.microsoft.com/office/drawing/2014/main" id="{2586F9A5-84B7-4488-1A19-92F98F923528}"/>
              </a:ext>
            </a:extLst>
          </p:cNvPr>
          <p:cNvSpPr/>
          <p:nvPr/>
        </p:nvSpPr>
        <p:spPr>
          <a:xfrm>
            <a:off x="282364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Virtual Peering</a:t>
            </a:r>
          </a:p>
        </p:txBody>
      </p:sp>
      <p:cxnSp>
        <p:nvCxnSpPr>
          <p:cNvPr id="59" name="Straight Arrow Connector 58">
            <a:extLst>
              <a:ext uri="{FF2B5EF4-FFF2-40B4-BE49-F238E27FC236}">
                <a16:creationId xmlns:a16="http://schemas.microsoft.com/office/drawing/2014/main" id="{52ADB451-3115-C20C-43F2-7CCAFC102B84}"/>
              </a:ext>
            </a:extLst>
          </p:cNvPr>
          <p:cNvCxnSpPr>
            <a:cxnSpLocks/>
          </p:cNvCxnSpPr>
          <p:nvPr/>
        </p:nvCxnSpPr>
        <p:spPr>
          <a:xfrm>
            <a:off x="1549400" y="2641600"/>
            <a:ext cx="3236396" cy="19050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B35A21A-5462-2740-640C-09D48EF626F7}"/>
              </a:ext>
            </a:extLst>
          </p:cNvPr>
          <p:cNvCxnSpPr>
            <a:cxnSpLocks/>
          </p:cNvCxnSpPr>
          <p:nvPr/>
        </p:nvCxnSpPr>
        <p:spPr>
          <a:xfrm>
            <a:off x="3741227" y="2641600"/>
            <a:ext cx="1707073" cy="19050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35D29E-1EA8-5B48-2F01-E1A8723AD14D}"/>
              </a:ext>
            </a:extLst>
          </p:cNvPr>
          <p:cNvCxnSpPr>
            <a:cxnSpLocks/>
          </p:cNvCxnSpPr>
          <p:nvPr/>
        </p:nvCxnSpPr>
        <p:spPr>
          <a:xfrm>
            <a:off x="6096000" y="2641600"/>
            <a:ext cx="0" cy="19050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0394446-76B5-6FD4-8C3B-A77002D56798}"/>
              </a:ext>
            </a:extLst>
          </p:cNvPr>
          <p:cNvCxnSpPr>
            <a:cxnSpLocks/>
          </p:cNvCxnSpPr>
          <p:nvPr/>
        </p:nvCxnSpPr>
        <p:spPr>
          <a:xfrm flipH="1">
            <a:off x="6705600" y="2641600"/>
            <a:ext cx="1708624" cy="19050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E1B3D80-29F2-2C34-9B04-CC40E2734175}"/>
              </a:ext>
            </a:extLst>
          </p:cNvPr>
          <p:cNvCxnSpPr>
            <a:cxnSpLocks/>
          </p:cNvCxnSpPr>
          <p:nvPr/>
        </p:nvCxnSpPr>
        <p:spPr>
          <a:xfrm flipH="1">
            <a:off x="7398042" y="2641600"/>
            <a:ext cx="3244558" cy="19050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3C565D5-1287-9BEE-A23C-4245FB705D7C}"/>
              </a:ext>
            </a:extLst>
          </p:cNvPr>
          <p:cNvGrpSpPr/>
          <p:nvPr/>
        </p:nvGrpSpPr>
        <p:grpSpPr>
          <a:xfrm>
            <a:off x="585997" y="4637120"/>
            <a:ext cx="10985381" cy="1686817"/>
            <a:chOff x="522497" y="5030820"/>
            <a:chExt cx="10985381" cy="1686817"/>
          </a:xfrm>
        </p:grpSpPr>
        <p:sp>
          <p:nvSpPr>
            <p:cNvPr id="84" name="Rectangle: Rounded Corners 83">
              <a:extLst>
                <a:ext uri="{FF2B5EF4-FFF2-40B4-BE49-F238E27FC236}">
                  <a16:creationId xmlns:a16="http://schemas.microsoft.com/office/drawing/2014/main" id="{4664A94E-175B-DB6D-CE26-87AE745EA791}"/>
                </a:ext>
              </a:extLst>
            </p:cNvPr>
            <p:cNvSpPr/>
            <p:nvPr/>
          </p:nvSpPr>
          <p:spPr>
            <a:xfrm>
              <a:off x="522497" y="5030820"/>
              <a:ext cx="10985381" cy="1686817"/>
            </a:xfrm>
            <a:prstGeom prst="roundRect">
              <a:avLst>
                <a:gd name="adj" fmla="val 2399"/>
              </a:avLst>
            </a:prstGeom>
            <a:solidFill>
              <a:srgbClr val="F9F9F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Shape">
              <a:extLst>
                <a:ext uri="{FF2B5EF4-FFF2-40B4-BE49-F238E27FC236}">
                  <a16:creationId xmlns:a16="http://schemas.microsoft.com/office/drawing/2014/main" id="{10DC0131-8EB9-0795-5E52-A47140F463DF}"/>
                </a:ext>
              </a:extLst>
            </p:cNvPr>
            <p:cNvSpPr/>
            <p:nvPr/>
          </p:nvSpPr>
          <p:spPr>
            <a:xfrm rot="16200000">
              <a:off x="3783981" y="5586574"/>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grpSp>
          <p:nvGrpSpPr>
            <p:cNvPr id="86" name="Group 85">
              <a:extLst>
                <a:ext uri="{FF2B5EF4-FFF2-40B4-BE49-F238E27FC236}">
                  <a16:creationId xmlns:a16="http://schemas.microsoft.com/office/drawing/2014/main" id="{87414585-BCCB-006A-5D8D-2A0F76DEA8D8}"/>
                </a:ext>
              </a:extLst>
            </p:cNvPr>
            <p:cNvGrpSpPr/>
            <p:nvPr/>
          </p:nvGrpSpPr>
          <p:grpSpPr>
            <a:xfrm>
              <a:off x="4406552" y="5226268"/>
              <a:ext cx="3238257" cy="902447"/>
              <a:chOff x="6447955" y="4931019"/>
              <a:chExt cx="3238257" cy="902447"/>
            </a:xfrm>
          </p:grpSpPr>
          <p:sp>
            <p:nvSpPr>
              <p:cNvPr id="103" name="Rectangle: Rounded Corners 102">
                <a:extLst>
                  <a:ext uri="{FF2B5EF4-FFF2-40B4-BE49-F238E27FC236}">
                    <a16:creationId xmlns:a16="http://schemas.microsoft.com/office/drawing/2014/main" id="{DC6D4149-C320-6430-6025-A999DFD23FA2}"/>
                  </a:ext>
                </a:extLst>
              </p:cNvPr>
              <p:cNvSpPr/>
              <p:nvPr/>
            </p:nvSpPr>
            <p:spPr>
              <a:xfrm>
                <a:off x="6447955" y="4931019"/>
                <a:ext cx="3238257" cy="902447"/>
              </a:xfrm>
              <a:prstGeom prst="round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5E35EF5-D537-5B5F-14FA-27DB212A75CB}"/>
                      </a:ext>
                    </a:extLst>
                  </p:cNvPr>
                  <p:cNvSpPr txBox="1"/>
                  <p:nvPr/>
                </p:nvSpPr>
                <p:spPr>
                  <a:xfrm>
                    <a:off x="6659108" y="5079960"/>
                    <a:ext cx="2627707"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m:rPr>
                                  <m:sty m:val="p"/>
                                </m:rPr>
                                <a:rPr lang="en-US" b="0" i="0" smtClean="0">
                                  <a:latin typeface="Cambria Math" panose="02040503050406030204" pitchFamily="18" charset="0"/>
                                </a:rPr>
                                <m:t>b</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4</m:t>
                              </m:r>
                            </m:sub>
                          </m:sSub>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i="0">
                                  <a:latin typeface="Cambria Math" panose="02040503050406030204" pitchFamily="18" charset="0"/>
                                </a:rPr>
                                <m:t>b</m:t>
                              </m:r>
                            </m:e>
                            <m:sub>
                              <m:r>
                                <a:rPr lang="en-US" b="0" i="0" smtClean="0">
                                  <a:latin typeface="Cambria Math" panose="02040503050406030204" pitchFamily="18" charset="0"/>
                                </a:rPr>
                                <m:t>7</m:t>
                              </m:r>
                            </m:sub>
                          </m:sSub>
                        </m:oMath>
                      </m:oMathPara>
                    </a14:m>
                    <a:endParaRPr lang="en-US"/>
                  </a:p>
                </p:txBody>
              </p:sp>
            </mc:Choice>
            <mc:Fallback xmlns="">
              <p:sp>
                <p:nvSpPr>
                  <p:cNvPr id="104" name="TextBox 103">
                    <a:extLst>
                      <a:ext uri="{FF2B5EF4-FFF2-40B4-BE49-F238E27FC236}">
                        <a16:creationId xmlns:a16="http://schemas.microsoft.com/office/drawing/2014/main" id="{05E35EF5-D537-5B5F-14FA-27DB212A75CB}"/>
                      </a:ext>
                    </a:extLst>
                  </p:cNvPr>
                  <p:cNvSpPr txBox="1">
                    <a:spLocks noRot="1" noChangeAspect="1" noMove="1" noResize="1" noEditPoints="1" noAdjustHandles="1" noChangeArrowheads="1" noChangeShapeType="1" noTextEdit="1"/>
                  </p:cNvSpPr>
                  <p:nvPr/>
                </p:nvSpPr>
                <p:spPr>
                  <a:xfrm>
                    <a:off x="6659108" y="5079960"/>
                    <a:ext cx="2627707" cy="300788"/>
                  </a:xfrm>
                  <a:prstGeom prst="rect">
                    <a:avLst/>
                  </a:prstGeom>
                  <a:blipFill>
                    <a:blip r:embed="rId3"/>
                    <a:stretch>
                      <a:fillRect l="-1856" r="-464"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50366E7-B85D-B9F2-9571-C5BA865D3C0E}"/>
                      </a:ext>
                    </a:extLst>
                  </p:cNvPr>
                  <p:cNvSpPr txBox="1"/>
                  <p:nvPr/>
                </p:nvSpPr>
                <p:spPr>
                  <a:xfrm>
                    <a:off x="6659108" y="5394770"/>
                    <a:ext cx="2662587"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r>
                                <m:rPr>
                                  <m:sty m:val="p"/>
                                </m:rPr>
                                <a:rPr lang="en-US" b="0" i="0" smtClean="0">
                                  <a:latin typeface="Cambria Math" panose="02040503050406030204" pitchFamily="18" charset="0"/>
                                </a:rPr>
                                <m:t>b</m:t>
                              </m:r>
                            </m:e>
                            <m:sub>
                              <m:r>
                                <a:rPr lang="en-US" b="0" i="0" smtClean="0">
                                  <a:latin typeface="Cambria Math" panose="02040503050406030204" pitchFamily="18" charset="0"/>
                                </a:rPr>
                                <m:t>16</m:t>
                              </m:r>
                            </m:sub>
                          </m:sSub>
                        </m:oMath>
                      </m:oMathPara>
                    </a14:m>
                    <a:endParaRPr lang="en-US"/>
                  </a:p>
                </p:txBody>
              </p:sp>
            </mc:Choice>
            <mc:Fallback xmlns="">
              <p:sp>
                <p:nvSpPr>
                  <p:cNvPr id="105" name="TextBox 104">
                    <a:extLst>
                      <a:ext uri="{FF2B5EF4-FFF2-40B4-BE49-F238E27FC236}">
                        <a16:creationId xmlns:a16="http://schemas.microsoft.com/office/drawing/2014/main" id="{D50366E7-B85D-B9F2-9571-C5BA865D3C0E}"/>
                      </a:ext>
                    </a:extLst>
                  </p:cNvPr>
                  <p:cNvSpPr txBox="1">
                    <a:spLocks noRot="1" noChangeAspect="1" noMove="1" noResize="1" noEditPoints="1" noAdjustHandles="1" noChangeArrowheads="1" noChangeShapeType="1" noTextEdit="1"/>
                  </p:cNvSpPr>
                  <p:nvPr/>
                </p:nvSpPr>
                <p:spPr>
                  <a:xfrm>
                    <a:off x="6659108" y="5394770"/>
                    <a:ext cx="2662587" cy="300788"/>
                  </a:xfrm>
                  <a:prstGeom prst="rect">
                    <a:avLst/>
                  </a:prstGeom>
                  <a:blipFill>
                    <a:blip r:embed="rId4"/>
                    <a:stretch>
                      <a:fillRect l="-1831" r="-229" b="-16327"/>
                    </a:stretch>
                  </a:blipFill>
                </p:spPr>
                <p:txBody>
                  <a:bodyPr/>
                  <a:lstStyle/>
                  <a:p>
                    <a:r>
                      <a:rPr lang="en-US">
                        <a:noFill/>
                      </a:rPr>
                      <a:t> </a:t>
                    </a:r>
                  </a:p>
                </p:txBody>
              </p:sp>
            </mc:Fallback>
          </mc:AlternateContent>
        </p:grpSp>
        <p:grpSp>
          <p:nvGrpSpPr>
            <p:cNvPr id="87" name="Group 86">
              <a:extLst>
                <a:ext uri="{FF2B5EF4-FFF2-40B4-BE49-F238E27FC236}">
                  <a16:creationId xmlns:a16="http://schemas.microsoft.com/office/drawing/2014/main" id="{619DC34E-0306-21D7-EA3E-8953B9C113C6}"/>
                </a:ext>
              </a:extLst>
            </p:cNvPr>
            <p:cNvGrpSpPr/>
            <p:nvPr/>
          </p:nvGrpSpPr>
          <p:grpSpPr>
            <a:xfrm>
              <a:off x="602378" y="5601366"/>
              <a:ext cx="3179925" cy="300727"/>
              <a:chOff x="1698372" y="5191850"/>
              <a:chExt cx="3179925" cy="300727"/>
            </a:xfrm>
          </p:grpSpPr>
          <p:sp>
            <p:nvSpPr>
              <p:cNvPr id="101" name="Rectangle: Rounded Corners 100">
                <a:extLst>
                  <a:ext uri="{FF2B5EF4-FFF2-40B4-BE49-F238E27FC236}">
                    <a16:creationId xmlns:a16="http://schemas.microsoft.com/office/drawing/2014/main" id="{968E1E05-A24B-E36F-FFC5-C17461917825}"/>
                  </a:ext>
                </a:extLst>
              </p:cNvPr>
              <p:cNvSpPr/>
              <p:nvPr/>
            </p:nvSpPr>
            <p:spPr>
              <a:xfrm>
                <a:off x="1698372" y="5191850"/>
                <a:ext cx="3179925" cy="3007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246D3D23-98E6-9A15-E9F6-1DF91CC39920}"/>
                      </a:ext>
                    </a:extLst>
                  </p:cNvPr>
                  <p:cNvSpPr txBox="1"/>
                  <p:nvPr/>
                </p:nvSpPr>
                <p:spPr>
                  <a:xfrm>
                    <a:off x="1771510" y="5215578"/>
                    <a:ext cx="3065711"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1</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2</m:t>
                                  </m:r>
                                </m:sub>
                              </m:sSub>
                              <m:r>
                                <a:rPr lang="en-US" b="0" i="0" smtClean="0">
                                  <a:latin typeface="Cambria Math" panose="02040503050406030204" pitchFamily="18" charset="0"/>
                                </a:rPr>
                                <m:t> </m:t>
                              </m:r>
                            </m:e>
                          </m:d>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3</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4</m:t>
                                  </m:r>
                                </m:sub>
                              </m:sSub>
                              <m:r>
                                <a:rPr lang="en-US" b="0" i="0"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 </m:t>
                              </m:r>
                              <m:r>
                                <m:rPr>
                                  <m:sty m:val="p"/>
                                </m:rPr>
                                <a:rPr lang="en-US" b="0" i="0" smtClean="0">
                                  <a:latin typeface="Cambria Math" panose="02040503050406030204" pitchFamily="18" charset="0"/>
                                </a:rPr>
                                <m:t>b</m:t>
                              </m:r>
                            </m:e>
                            <m:sub>
                              <m:r>
                                <a:rPr lang="en-US" b="0" i="0" smtClean="0">
                                  <a:latin typeface="Cambria Math" panose="02040503050406030204" pitchFamily="18" charset="0"/>
                                </a:rPr>
                                <m:t>5</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6</m:t>
                                  </m:r>
                                </m:sub>
                              </m:sSub>
                              <m:r>
                                <a:rPr lang="en-US" b="0" i="0" smtClean="0">
                                  <a:latin typeface="Cambria Math" panose="02040503050406030204" pitchFamily="18" charset="0"/>
                                </a:rPr>
                                <m:t> </m:t>
                              </m:r>
                            </m:e>
                          </m:d>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7</m:t>
                              </m:r>
                            </m:sub>
                          </m:sSub>
                          <m:r>
                            <a:rPr lang="en-US" b="0" i="0" smtClean="0">
                              <a:latin typeface="Cambria Math" panose="02040503050406030204" pitchFamily="18" charset="0"/>
                            </a:rPr>
                            <m:t> </m:t>
                          </m:r>
                          <m:r>
                            <a:rPr lang="en-US" b="0" i="1" smtClean="0">
                              <a:latin typeface="Cambria Math" panose="02040503050406030204" pitchFamily="18" charset="0"/>
                            </a:rPr>
                            <m:t>|</m:t>
                          </m:r>
                          <m:r>
                            <a:rPr lang="en-US" b="0" i="0" smtClean="0">
                              <a:latin typeface="Cambria Math" panose="02040503050406030204" pitchFamily="18" charset="0"/>
                            </a:rPr>
                            <m:t>…</m:t>
                          </m:r>
                        </m:oMath>
                      </m:oMathPara>
                    </a14:m>
                    <a:endParaRPr lang="en-US"/>
                  </a:p>
                </p:txBody>
              </p:sp>
            </mc:Choice>
            <mc:Fallback xmlns="">
              <p:sp>
                <p:nvSpPr>
                  <p:cNvPr id="102" name="TextBox 101">
                    <a:extLst>
                      <a:ext uri="{FF2B5EF4-FFF2-40B4-BE49-F238E27FC236}">
                        <a16:creationId xmlns:a16="http://schemas.microsoft.com/office/drawing/2014/main" id="{246D3D23-98E6-9A15-E9F6-1DF91CC39920}"/>
                      </a:ext>
                    </a:extLst>
                  </p:cNvPr>
                  <p:cNvSpPr txBox="1">
                    <a:spLocks noRot="1" noChangeAspect="1" noMove="1" noResize="1" noEditPoints="1" noAdjustHandles="1" noChangeArrowheads="1" noChangeShapeType="1" noTextEdit="1"/>
                  </p:cNvSpPr>
                  <p:nvPr/>
                </p:nvSpPr>
                <p:spPr>
                  <a:xfrm>
                    <a:off x="1771510" y="5215578"/>
                    <a:ext cx="3065711" cy="276999"/>
                  </a:xfrm>
                  <a:prstGeom prst="rect">
                    <a:avLst/>
                  </a:prstGeom>
                  <a:blipFill>
                    <a:blip r:embed="rId5"/>
                    <a:stretch>
                      <a:fillRect l="-1590" t="-2174" b="-32609"/>
                    </a:stretch>
                  </a:blipFill>
                </p:spPr>
                <p:txBody>
                  <a:bodyPr/>
                  <a:lstStyle/>
                  <a:p>
                    <a:r>
                      <a:rPr lang="en-US">
                        <a:noFill/>
                      </a:rPr>
                      <a:t> </a:t>
                    </a:r>
                  </a:p>
                </p:txBody>
              </p:sp>
            </mc:Fallback>
          </mc:AlternateContent>
        </p:grpSp>
        <p:sp>
          <p:nvSpPr>
            <p:cNvPr id="88" name="Shape">
              <a:extLst>
                <a:ext uri="{FF2B5EF4-FFF2-40B4-BE49-F238E27FC236}">
                  <a16:creationId xmlns:a16="http://schemas.microsoft.com/office/drawing/2014/main" id="{A2D717E1-1F2B-AF2A-A5B2-4213CFBF631B}"/>
                </a:ext>
              </a:extLst>
            </p:cNvPr>
            <p:cNvSpPr/>
            <p:nvPr/>
          </p:nvSpPr>
          <p:spPr>
            <a:xfrm rot="16200000">
              <a:off x="7618330" y="5586574"/>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sp>
          <p:nvSpPr>
            <p:cNvPr id="89" name="Complexity">
              <a:extLst>
                <a:ext uri="{FF2B5EF4-FFF2-40B4-BE49-F238E27FC236}">
                  <a16:creationId xmlns:a16="http://schemas.microsoft.com/office/drawing/2014/main" id="{2B214834-695B-20AA-3F4C-422D260D6340}"/>
                </a:ext>
              </a:extLst>
            </p:cNvPr>
            <p:cNvSpPr/>
            <p:nvPr/>
          </p:nvSpPr>
          <p:spPr>
            <a:xfrm>
              <a:off x="7853502" y="6233651"/>
              <a:ext cx="1981611" cy="400091"/>
            </a:xfrm>
            <a:prstGeom prst="rect">
              <a:avLst/>
            </a:prstGeom>
            <a:ln w="12700">
              <a:miter lim="400000"/>
            </a:ln>
            <a:extLst>
              <a:ext uri="{C572A759-6A51-4108-AA02-DFA0A04FC94B}">
                <ma14:wrappingTextBoxFlag xmlns="" xmlns:ma14="http://schemas.microsoft.com/office/mac/drawingml/2011/main" val="1"/>
              </a:ext>
            </a:extLst>
          </p:spPr>
          <p:txBody>
            <a:bodyPr wrap="squar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Constraint Solver</a:t>
              </a:r>
              <a:endParaRPr sz="2000" b="0">
                <a:latin typeface="+mn-lt"/>
                <a:cs typeface="Segoe UI Semibold" panose="020B0702040204020203" pitchFamily="34" charset="0"/>
              </a:endParaRPr>
            </a:p>
          </p:txBody>
        </p:sp>
        <p:sp>
          <p:nvSpPr>
            <p:cNvPr id="90" name="Shape">
              <a:extLst>
                <a:ext uri="{FF2B5EF4-FFF2-40B4-BE49-F238E27FC236}">
                  <a16:creationId xmlns:a16="http://schemas.microsoft.com/office/drawing/2014/main" id="{7BBF7F22-EF99-3572-E64F-5A84F71760A9}"/>
                </a:ext>
              </a:extLst>
            </p:cNvPr>
            <p:cNvSpPr/>
            <p:nvPr/>
          </p:nvSpPr>
          <p:spPr>
            <a:xfrm rot="16200000">
              <a:off x="9747657" y="5573643"/>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sp>
          <p:nvSpPr>
            <p:cNvPr id="91" name="Complexity">
              <a:extLst>
                <a:ext uri="{FF2B5EF4-FFF2-40B4-BE49-F238E27FC236}">
                  <a16:creationId xmlns:a16="http://schemas.microsoft.com/office/drawing/2014/main" id="{855D2D17-23C1-A199-94AF-ADB9AF514F49}"/>
                </a:ext>
              </a:extLst>
            </p:cNvPr>
            <p:cNvSpPr/>
            <p:nvPr/>
          </p:nvSpPr>
          <p:spPr>
            <a:xfrm>
              <a:off x="10286058" y="5326227"/>
              <a:ext cx="860025" cy="492424"/>
            </a:xfrm>
            <a:prstGeom prst="rect">
              <a:avLst/>
            </a:prstGeom>
            <a:ln w="12700">
              <a:miter lim="400000"/>
            </a:ln>
            <a:extLst>
              <a:ext uri="{C572A759-6A51-4108-AA02-DFA0A04FC94B}">
                <ma14:wrappingTextBoxFlag xmlns="" xmlns:ma14="http://schemas.microsoft.com/office/mac/drawingml/2011/main" val="1"/>
              </a:ext>
            </a:extLst>
          </p:spPr>
          <p:txBody>
            <a:bodyPr wrap="none" lIns="45711" tIns="45711" rIns="45711" bIns="45711">
              <a:spAutoFit/>
            </a:bodyPr>
            <a:lstStyle>
              <a:lvl1pPr algn="ctr">
                <a:defRPr sz="4800" b="1">
                  <a:latin typeface="Lato Bold"/>
                  <a:ea typeface="Lato Bold"/>
                  <a:cs typeface="Lato Bold"/>
                  <a:sym typeface="Lato Bold"/>
                </a:defRPr>
              </a:lvl1pPr>
            </a:lstStyle>
            <a:p>
              <a:pPr algn="l"/>
              <a:r>
                <a:rPr lang="en-US" sz="2600">
                  <a:solidFill>
                    <a:srgbClr val="C00000"/>
                  </a:solidFill>
                  <a:latin typeface="+mj-lt"/>
                  <a:cs typeface="Segoe UI Semibold" panose="020B0702040204020203" pitchFamily="34" charset="0"/>
                </a:rPr>
                <a:t>Error!</a:t>
              </a:r>
              <a:endParaRPr sz="2600">
                <a:solidFill>
                  <a:srgbClr val="C00000"/>
                </a:solidFill>
                <a:latin typeface="+mj-lt"/>
                <a:cs typeface="Segoe UI Semibold" panose="020B0702040204020203" pitchFamily="34" charset="0"/>
              </a:endParaRPr>
            </a:p>
          </p:txBody>
        </p:sp>
        <p:sp>
          <p:nvSpPr>
            <p:cNvPr id="92" name="Complexity">
              <a:extLst>
                <a:ext uri="{FF2B5EF4-FFF2-40B4-BE49-F238E27FC236}">
                  <a16:creationId xmlns:a16="http://schemas.microsoft.com/office/drawing/2014/main" id="{11507976-69EF-D7FE-0DF2-285F699C2A2D}"/>
                </a:ext>
              </a:extLst>
            </p:cNvPr>
            <p:cNvSpPr/>
            <p:nvPr/>
          </p:nvSpPr>
          <p:spPr>
            <a:xfrm>
              <a:off x="10286057" y="5702259"/>
              <a:ext cx="1211211" cy="492424"/>
            </a:xfrm>
            <a:prstGeom prst="rect">
              <a:avLst/>
            </a:prstGeom>
            <a:ln w="12700">
              <a:miter lim="400000"/>
            </a:ln>
            <a:extLst>
              <a:ext uri="{C572A759-6A51-4108-AA02-DFA0A04FC94B}">
                <ma14:wrappingTextBoxFlag xmlns="" xmlns:ma14="http://schemas.microsoft.com/office/mac/drawingml/2011/main" val="1"/>
              </a:ext>
            </a:extLst>
          </p:spPr>
          <p:txBody>
            <a:bodyPr wrap="none" lIns="45711" tIns="45711" rIns="45711" bIns="45711">
              <a:spAutoFit/>
            </a:bodyPr>
            <a:lstStyle>
              <a:lvl1pPr algn="ctr">
                <a:defRPr sz="4800" b="1">
                  <a:latin typeface="Lato Bold"/>
                  <a:ea typeface="Lato Bold"/>
                  <a:cs typeface="Lato Bold"/>
                  <a:sym typeface="Lato Bold"/>
                </a:defRPr>
              </a:lvl1pPr>
            </a:lstStyle>
            <a:p>
              <a:pPr algn="l"/>
              <a:r>
                <a:rPr lang="en-US" sz="2600">
                  <a:solidFill>
                    <a:srgbClr val="00B050"/>
                  </a:solidFill>
                  <a:latin typeface="+mj-lt"/>
                  <a:cs typeface="Segoe UI Semibold" panose="020B0702040204020203" pitchFamily="34" charset="0"/>
                </a:rPr>
                <a:t>Success!</a:t>
              </a:r>
              <a:endParaRPr sz="2600">
                <a:solidFill>
                  <a:srgbClr val="00B050"/>
                </a:solidFill>
                <a:latin typeface="+mj-lt"/>
                <a:cs typeface="Segoe UI Semibold" panose="020B0702040204020203" pitchFamily="34" charset="0"/>
              </a:endParaRPr>
            </a:p>
          </p:txBody>
        </p:sp>
        <p:sp>
          <p:nvSpPr>
            <p:cNvPr id="93" name="Complexity">
              <a:extLst>
                <a:ext uri="{FF2B5EF4-FFF2-40B4-BE49-F238E27FC236}">
                  <a16:creationId xmlns:a16="http://schemas.microsoft.com/office/drawing/2014/main" id="{7D3EA8B4-5676-7A49-87BF-9371E20B4DE1}"/>
                </a:ext>
              </a:extLst>
            </p:cNvPr>
            <p:cNvSpPr/>
            <p:nvPr/>
          </p:nvSpPr>
          <p:spPr>
            <a:xfrm>
              <a:off x="4799181" y="6233651"/>
              <a:ext cx="2412253" cy="400091"/>
            </a:xfrm>
            <a:prstGeom prst="rect">
              <a:avLst/>
            </a:prstGeom>
            <a:ln w="12700">
              <a:miter lim="400000"/>
            </a:ln>
            <a:extLst>
              <a:ext uri="{C572A759-6A51-4108-AA02-DFA0A04FC94B}">
                <ma14:wrappingTextBoxFlag xmlns="" xmlns:ma14="http://schemas.microsoft.com/office/mac/drawingml/2011/main" val="1"/>
              </a:ext>
            </a:extLst>
          </p:spPr>
          <p:txBody>
            <a:bodyPr wrap="squar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System of equations</a:t>
              </a:r>
              <a:endParaRPr sz="2000" b="0">
                <a:latin typeface="+mn-lt"/>
                <a:cs typeface="Segoe UI Semibold" panose="020B0702040204020203" pitchFamily="34" charset="0"/>
              </a:endParaRPr>
            </a:p>
          </p:txBody>
        </p:sp>
        <p:sp>
          <p:nvSpPr>
            <p:cNvPr id="94" name="Complexity">
              <a:extLst>
                <a:ext uri="{FF2B5EF4-FFF2-40B4-BE49-F238E27FC236}">
                  <a16:creationId xmlns:a16="http://schemas.microsoft.com/office/drawing/2014/main" id="{4358BCD8-0807-5F06-3555-F1E7FDF6B590}"/>
                </a:ext>
              </a:extLst>
            </p:cNvPr>
            <p:cNvSpPr/>
            <p:nvPr/>
          </p:nvSpPr>
          <p:spPr>
            <a:xfrm>
              <a:off x="1172777" y="6233651"/>
              <a:ext cx="1811183" cy="400091"/>
            </a:xfrm>
            <a:prstGeom prst="rect">
              <a:avLst/>
            </a:prstGeom>
            <a:ln w="12700">
              <a:miter lim="400000"/>
            </a:ln>
            <a:extLst>
              <a:ext uri="{C572A759-6A51-4108-AA02-DFA0A04FC94B}">
                <ma14:wrappingTextBoxFlag xmlns="" xmlns:ma14="http://schemas.microsoft.com/office/mac/drawingml/2011/main" val="1"/>
              </a:ext>
            </a:extLst>
          </p:spPr>
          <p:txBody>
            <a:bodyPr wrap="non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Symbolic packet</a:t>
              </a:r>
              <a:endParaRPr sz="2000" b="0">
                <a:latin typeface="+mn-lt"/>
                <a:cs typeface="Segoe UI Semibold" panose="020B0702040204020203" pitchFamily="34" charset="0"/>
              </a:endParaRPr>
            </a:p>
          </p:txBody>
        </p:sp>
        <p:grpSp>
          <p:nvGrpSpPr>
            <p:cNvPr id="95" name="Group 94">
              <a:extLst>
                <a:ext uri="{FF2B5EF4-FFF2-40B4-BE49-F238E27FC236}">
                  <a16:creationId xmlns:a16="http://schemas.microsoft.com/office/drawing/2014/main" id="{CE037F42-294E-BBAE-11F2-799654AB2D95}"/>
                </a:ext>
              </a:extLst>
            </p:cNvPr>
            <p:cNvGrpSpPr/>
            <p:nvPr/>
          </p:nvGrpSpPr>
          <p:grpSpPr>
            <a:xfrm>
              <a:off x="8128429" y="5202612"/>
              <a:ext cx="1593877" cy="1157453"/>
              <a:chOff x="8097310" y="5301726"/>
              <a:chExt cx="1593877" cy="1157453"/>
            </a:xfrm>
          </p:grpSpPr>
          <p:pic>
            <p:nvPicPr>
              <p:cNvPr id="96" name="Graphic 95" descr="Server">
                <a:extLst>
                  <a:ext uri="{FF2B5EF4-FFF2-40B4-BE49-F238E27FC236}">
                    <a16:creationId xmlns:a16="http://schemas.microsoft.com/office/drawing/2014/main" id="{FA22B95F-3CC0-1CF1-B773-94E86F1F79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7310" y="5301726"/>
                <a:ext cx="1368519" cy="1157453"/>
              </a:xfrm>
              <a:prstGeom prst="rect">
                <a:avLst/>
              </a:prstGeom>
            </p:spPr>
          </p:pic>
          <p:pic>
            <p:nvPicPr>
              <p:cNvPr id="97" name="Picture 2">
                <a:extLst>
                  <a:ext uri="{FF2B5EF4-FFF2-40B4-BE49-F238E27FC236}">
                    <a16:creationId xmlns:a16="http://schemas.microsoft.com/office/drawing/2014/main" id="{5A8DFBDF-69A3-3561-F8CE-712A0D094322}"/>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32646" y="5512136"/>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
                <a:extLst>
                  <a:ext uri="{FF2B5EF4-FFF2-40B4-BE49-F238E27FC236}">
                    <a16:creationId xmlns:a16="http://schemas.microsoft.com/office/drawing/2014/main" id="{4BC48CAB-11BB-45FE-1B57-E904814FEDE0}"/>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28973" y="5766277"/>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2">
                <a:extLst>
                  <a:ext uri="{FF2B5EF4-FFF2-40B4-BE49-F238E27FC236}">
                    <a16:creationId xmlns:a16="http://schemas.microsoft.com/office/drawing/2014/main" id="{A278734B-B1CC-E3FD-E83A-09D060DA798F}"/>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32646" y="6006535"/>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Graphic 99" descr="Magnifying glass">
                <a:extLst>
                  <a:ext uri="{FF2B5EF4-FFF2-40B4-BE49-F238E27FC236}">
                    <a16:creationId xmlns:a16="http://schemas.microsoft.com/office/drawing/2014/main" id="{3FEC4E9A-D1C3-BE48-2E47-9B26CA6251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3105" y="5393697"/>
                <a:ext cx="974735" cy="914400"/>
              </a:xfrm>
              <a:prstGeom prst="rect">
                <a:avLst/>
              </a:prstGeom>
            </p:spPr>
          </p:pic>
        </p:grpSp>
      </p:grpSp>
      <p:sp>
        <p:nvSpPr>
          <p:cNvPr id="107" name="TextBox 106">
            <a:extLst>
              <a:ext uri="{FF2B5EF4-FFF2-40B4-BE49-F238E27FC236}">
                <a16:creationId xmlns:a16="http://schemas.microsoft.com/office/drawing/2014/main" id="{9E112780-708B-7342-4CD5-0796B3E51919}"/>
              </a:ext>
            </a:extLst>
          </p:cNvPr>
          <p:cNvSpPr txBox="1"/>
          <p:nvPr/>
        </p:nvSpPr>
        <p:spPr>
          <a:xfrm>
            <a:off x="247593" y="3553475"/>
            <a:ext cx="3557128" cy="738664"/>
          </a:xfrm>
          <a:prstGeom prst="rect">
            <a:avLst/>
          </a:prstGeom>
          <a:noFill/>
        </p:spPr>
        <p:txBody>
          <a:bodyPr wrap="none" rtlCol="0">
            <a:spAutoFit/>
          </a:bodyPr>
          <a:lstStyle/>
          <a:p>
            <a:r>
              <a:rPr lang="en-US" sz="2400">
                <a:solidFill>
                  <a:schemeClr val="accent6"/>
                </a:solidFill>
                <a:latin typeface="+mj-lt"/>
              </a:rPr>
              <a:t>Complex translations</a:t>
            </a:r>
          </a:p>
          <a:p>
            <a:r>
              <a:rPr lang="en-US">
                <a:latin typeface="+mj-lt"/>
              </a:rPr>
              <a:t>Must implement one per policy type</a:t>
            </a:r>
          </a:p>
        </p:txBody>
      </p:sp>
      <p:sp>
        <p:nvSpPr>
          <p:cNvPr id="115" name="Rectangle 24">
            <a:extLst>
              <a:ext uri="{FF2B5EF4-FFF2-40B4-BE49-F238E27FC236}">
                <a16:creationId xmlns:a16="http://schemas.microsoft.com/office/drawing/2014/main" id="{8DB74536-F1D8-0B58-0DF5-25F6D29AEF2E}"/>
              </a:ext>
            </a:extLst>
          </p:cNvPr>
          <p:cNvSpPr>
            <a:spLocks noChangeArrowheads="1"/>
          </p:cNvSpPr>
          <p:nvPr/>
        </p:nvSpPr>
        <p:spPr bwMode="auto">
          <a:xfrm>
            <a:off x="522497" y="386373"/>
            <a:ext cx="70475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400">
                <a:solidFill>
                  <a:srgbClr val="FF0000"/>
                </a:solidFill>
                <a:latin typeface="+mj-lt"/>
                <a:ea typeface="Open Sans" panose="020B0606030504020204" pitchFamily="34" charset="0"/>
                <a:cs typeface="Open Sans" panose="020B0606030504020204" pitchFamily="34" charset="0"/>
              </a:rPr>
              <a:t>Zen</a:t>
            </a:r>
            <a:r>
              <a:rPr lang="en-US" altLang="ru-RU" sz="3400">
                <a:latin typeface="+mj-lt"/>
                <a:ea typeface="Open Sans" panose="020B0606030504020204" pitchFamily="34" charset="0"/>
                <a:cs typeface="Open Sans" panose="020B0606030504020204" pitchFamily="34" charset="0"/>
              </a:rPr>
              <a:t>: an intermediate modeling language</a:t>
            </a:r>
          </a:p>
        </p:txBody>
      </p:sp>
    </p:spTree>
    <p:extLst>
      <p:ext uri="{BB962C8B-B14F-4D97-AF65-F5344CB8AC3E}">
        <p14:creationId xmlns:p14="http://schemas.microsoft.com/office/powerpoint/2010/main" val="86693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A7247E-6D3A-4709-AE3B-FAC1D36B965F}"/>
              </a:ext>
            </a:extLst>
          </p:cNvPr>
          <p:cNvSpPr txBox="1">
            <a:spLocks/>
          </p:cNvSpPr>
          <p:nvPr/>
        </p:nvSpPr>
        <p:spPr>
          <a:xfrm>
            <a:off x="1682213" y="457200"/>
            <a:ext cx="99565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gradFill>
                  <a:gsLst>
                    <a:gs pos="1250">
                      <a:srgbClr val="000000"/>
                    </a:gs>
                    <a:gs pos="100000">
                      <a:srgbClr val="000000"/>
                    </a:gs>
                  </a:gsLst>
                  <a:lin ang="5400000" scaled="0"/>
                </a:gradFill>
              </a:rPr>
              <a:t>for Software +…</a:t>
            </a:r>
            <a:endPar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pic>
        <p:nvPicPr>
          <p:cNvPr id="2" name="Picture 2" descr="Picture 2">
            <a:extLst>
              <a:ext uri="{FF2B5EF4-FFF2-40B4-BE49-F238E27FC236}">
                <a16:creationId xmlns:a16="http://schemas.microsoft.com/office/drawing/2014/main" id="{BE6A051E-6EC3-444A-9E16-02C2AEFDD327}"/>
              </a:ext>
            </a:extLst>
          </p:cNvPr>
          <p:cNvPicPr>
            <a:picLocks noChangeAspect="1"/>
          </p:cNvPicPr>
          <p:nvPr/>
        </p:nvPicPr>
        <p:blipFill>
          <a:blip r:embed="rId4"/>
          <a:stretch>
            <a:fillRect/>
          </a:stretch>
        </p:blipFill>
        <p:spPr>
          <a:xfrm>
            <a:off x="672379" y="482682"/>
            <a:ext cx="874178" cy="528516"/>
          </a:xfrm>
          <a:prstGeom prst="rect">
            <a:avLst/>
          </a:prstGeom>
          <a:ln w="12700">
            <a:miter lim="400000"/>
          </a:ln>
        </p:spPr>
      </p:pic>
      <p:sp>
        <p:nvSpPr>
          <p:cNvPr id="21" name="TextBox 20">
            <a:extLst>
              <a:ext uri="{FF2B5EF4-FFF2-40B4-BE49-F238E27FC236}">
                <a16:creationId xmlns:a16="http://schemas.microsoft.com/office/drawing/2014/main" id="{3A7ABD55-EE5C-49BF-845A-923B0B06F777}"/>
              </a:ext>
            </a:extLst>
          </p:cNvPr>
          <p:cNvSpPr txBox="1"/>
          <p:nvPr/>
        </p:nvSpPr>
        <p:spPr>
          <a:xfrm>
            <a:off x="866857" y="2414537"/>
            <a:ext cx="163071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Azure Network </a:t>
            </a:r>
          </a:p>
          <a:p>
            <a:pPr algn="ctr"/>
            <a:r>
              <a:rPr lang="en-US" sz="1400">
                <a:latin typeface="Segoe UI Semibold" panose="020B0702040204020203" pitchFamily="34" charset="0"/>
                <a:cs typeface="Segoe UI Semibold" panose="020B0702040204020203" pitchFamily="34" charset="0"/>
              </a:rPr>
              <a:t>Verification</a:t>
            </a:r>
          </a:p>
        </p:txBody>
      </p:sp>
      <p:pic>
        <p:nvPicPr>
          <p:cNvPr id="22" name="Content Placeholder 3" descr="Content Placeholder 3">
            <a:extLst>
              <a:ext uri="{FF2B5EF4-FFF2-40B4-BE49-F238E27FC236}">
                <a16:creationId xmlns:a16="http://schemas.microsoft.com/office/drawing/2014/main" id="{B50F8A8D-B207-4D73-8783-0F3E438D436A}"/>
              </a:ext>
            </a:extLst>
          </p:cNvPr>
          <p:cNvPicPr>
            <a:picLocks noChangeAspect="1"/>
          </p:cNvPicPr>
          <p:nvPr/>
        </p:nvPicPr>
        <p:blipFill>
          <a:blip r:embed="rId5"/>
          <a:stretch>
            <a:fillRect/>
          </a:stretch>
        </p:blipFill>
        <p:spPr>
          <a:xfrm>
            <a:off x="1109819" y="1691049"/>
            <a:ext cx="1144792" cy="565698"/>
          </a:xfrm>
          <a:prstGeom prst="rect">
            <a:avLst/>
          </a:prstGeom>
          <a:ln w="12700">
            <a:miter lim="400000"/>
          </a:ln>
        </p:spPr>
      </p:pic>
      <p:cxnSp>
        <p:nvCxnSpPr>
          <p:cNvPr id="4" name="Straight Connector 3">
            <a:extLst>
              <a:ext uri="{FF2B5EF4-FFF2-40B4-BE49-F238E27FC236}">
                <a16:creationId xmlns:a16="http://schemas.microsoft.com/office/drawing/2014/main" id="{2B5FB49D-FCDF-4312-B92F-18313524D493}"/>
              </a:ext>
            </a:extLst>
          </p:cNvPr>
          <p:cNvCxnSpPr>
            <a:cxnSpLocks/>
          </p:cNvCxnSpPr>
          <p:nvPr/>
        </p:nvCxnSpPr>
        <p:spPr>
          <a:xfrm>
            <a:off x="1109819"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03AA392-09E5-4F1E-85A2-A41A655609D9}"/>
              </a:ext>
            </a:extLst>
          </p:cNvPr>
          <p:cNvSpPr txBox="1"/>
          <p:nvPr/>
        </p:nvSpPr>
        <p:spPr>
          <a:xfrm>
            <a:off x="706251" y="4010537"/>
            <a:ext cx="1951926" cy="523220"/>
          </a:xfrm>
          <a:prstGeom prst="rect">
            <a:avLst/>
          </a:prstGeom>
          <a:noFill/>
        </p:spPr>
        <p:txBody>
          <a:bodyPr wrap="square">
            <a:spAutoFit/>
          </a:bodyPr>
          <a:lstStyle/>
          <a:p>
            <a:pPr algn="ctr"/>
            <a:r>
              <a:rPr lang="en-US" sz="1400">
                <a:latin typeface="Segoe UI Semibold" panose="020B0702040204020203" pitchFamily="34" charset="0"/>
                <a:cs typeface="Segoe UI Semibold" panose="020B0702040204020203" pitchFamily="34" charset="0"/>
              </a:rPr>
              <a:t>Verified Crypto </a:t>
            </a:r>
          </a:p>
          <a:p>
            <a:pPr algn="ctr"/>
            <a:r>
              <a:rPr lang="en-US" sz="1400">
                <a:latin typeface="Segoe UI Semibold" panose="020B0702040204020203" pitchFamily="34" charset="0"/>
                <a:cs typeface="Segoe UI Semibold" panose="020B0702040204020203" pitchFamily="34" charset="0"/>
              </a:rPr>
              <a:t>Libraries &amp; Protocols</a:t>
            </a:r>
          </a:p>
        </p:txBody>
      </p:sp>
      <p:pic>
        <p:nvPicPr>
          <p:cNvPr id="7" name="Picture 14" descr="Picture 14">
            <a:extLst>
              <a:ext uri="{FF2B5EF4-FFF2-40B4-BE49-F238E27FC236}">
                <a16:creationId xmlns:a16="http://schemas.microsoft.com/office/drawing/2014/main" id="{B846C2CD-E926-4CF8-AF36-655EC3AFC509}"/>
              </a:ext>
            </a:extLst>
          </p:cNvPr>
          <p:cNvPicPr>
            <a:picLocks noChangeAspect="1"/>
          </p:cNvPicPr>
          <p:nvPr/>
        </p:nvPicPr>
        <p:blipFill>
          <a:blip r:embed="rId6"/>
          <a:stretch>
            <a:fillRect/>
          </a:stretch>
        </p:blipFill>
        <p:spPr>
          <a:xfrm>
            <a:off x="1212632" y="3204179"/>
            <a:ext cx="939166" cy="659373"/>
          </a:xfrm>
          <a:prstGeom prst="rect">
            <a:avLst/>
          </a:prstGeom>
          <a:ln w="12700">
            <a:miter lim="400000"/>
          </a:ln>
          <a:effectLst>
            <a:outerShdw blurRad="50800" dist="50800" dir="5400000" rotWithShape="0">
              <a:srgbClr val="000000">
                <a:alpha val="0"/>
              </a:srgbClr>
            </a:outerShdw>
          </a:effectLst>
        </p:spPr>
      </p:pic>
      <p:sp>
        <p:nvSpPr>
          <p:cNvPr id="31" name="TextBox 30">
            <a:extLst>
              <a:ext uri="{FF2B5EF4-FFF2-40B4-BE49-F238E27FC236}">
                <a16:creationId xmlns:a16="http://schemas.microsoft.com/office/drawing/2014/main" id="{D10F5C19-5FF9-438E-A2EE-8492339E1831}"/>
              </a:ext>
            </a:extLst>
          </p:cNvPr>
          <p:cNvSpPr txBox="1"/>
          <p:nvPr/>
        </p:nvSpPr>
        <p:spPr>
          <a:xfrm>
            <a:off x="1034222" y="5690426"/>
            <a:ext cx="126761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Security Risk Detection </a:t>
            </a:r>
          </a:p>
        </p:txBody>
      </p:sp>
      <p:pic>
        <p:nvPicPr>
          <p:cNvPr id="32" name="Picture 4" descr="Picture 4">
            <a:extLst>
              <a:ext uri="{FF2B5EF4-FFF2-40B4-BE49-F238E27FC236}">
                <a16:creationId xmlns:a16="http://schemas.microsoft.com/office/drawing/2014/main" id="{10019F2D-370E-4F02-B46E-8CC7302E5F40}"/>
              </a:ext>
            </a:extLst>
          </p:cNvPr>
          <p:cNvPicPr>
            <a:picLocks noChangeAspect="1"/>
          </p:cNvPicPr>
          <p:nvPr/>
        </p:nvPicPr>
        <p:blipFill>
          <a:blip r:embed="rId7"/>
          <a:stretch>
            <a:fillRect/>
          </a:stretch>
        </p:blipFill>
        <p:spPr>
          <a:xfrm>
            <a:off x="1312490" y="4966915"/>
            <a:ext cx="739447" cy="553998"/>
          </a:xfrm>
          <a:prstGeom prst="rect">
            <a:avLst/>
          </a:prstGeom>
          <a:ln w="12700">
            <a:miter lim="400000"/>
          </a:ln>
        </p:spPr>
      </p:pic>
      <p:cxnSp>
        <p:nvCxnSpPr>
          <p:cNvPr id="9" name="Straight Connector 8">
            <a:extLst>
              <a:ext uri="{FF2B5EF4-FFF2-40B4-BE49-F238E27FC236}">
                <a16:creationId xmlns:a16="http://schemas.microsoft.com/office/drawing/2014/main" id="{59A1BD8F-CFE5-4FFF-A919-6310EB519955}"/>
              </a:ext>
            </a:extLst>
          </p:cNvPr>
          <p:cNvCxnSpPr>
            <a:cxnSpLocks/>
          </p:cNvCxnSpPr>
          <p:nvPr/>
        </p:nvCxnSpPr>
        <p:spPr>
          <a:xfrm>
            <a:off x="1112156" y="3970113"/>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37441B-3B5A-4108-B7E0-9ED959EE4542}"/>
              </a:ext>
            </a:extLst>
          </p:cNvPr>
          <p:cNvCxnSpPr>
            <a:cxnSpLocks/>
          </p:cNvCxnSpPr>
          <p:nvPr/>
        </p:nvCxnSpPr>
        <p:spPr>
          <a:xfrm>
            <a:off x="106892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29064C-EC64-4D96-A4EC-CCD43AF26F81}"/>
              </a:ext>
            </a:extLst>
          </p:cNvPr>
          <p:cNvSpPr txBox="1"/>
          <p:nvPr/>
        </p:nvSpPr>
        <p:spPr>
          <a:xfrm>
            <a:off x="3355546" y="3990753"/>
            <a:ext cx="1485844"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Dynamics </a:t>
            </a:r>
          </a:p>
          <a:p>
            <a:pPr algn="ctr"/>
            <a:r>
              <a:rPr lang="en-US" sz="1400">
                <a:latin typeface="Segoe UI Semibold" panose="020B0702040204020203" pitchFamily="34" charset="0"/>
                <a:cs typeface="Segoe UI Semibold" panose="020B0702040204020203" pitchFamily="34" charset="0"/>
              </a:rPr>
              <a:t>AX</a:t>
            </a:r>
          </a:p>
        </p:txBody>
      </p:sp>
      <p:pic>
        <p:nvPicPr>
          <p:cNvPr id="23" name="Picture 12" descr="Picture 12">
            <a:extLst>
              <a:ext uri="{FF2B5EF4-FFF2-40B4-BE49-F238E27FC236}">
                <a16:creationId xmlns:a16="http://schemas.microsoft.com/office/drawing/2014/main" id="{72659643-A256-4756-8DF0-25D3AA663F8F}"/>
              </a:ext>
            </a:extLst>
          </p:cNvPr>
          <p:cNvPicPr>
            <a:picLocks noChangeAspect="1"/>
          </p:cNvPicPr>
          <p:nvPr/>
        </p:nvPicPr>
        <p:blipFill rotWithShape="1">
          <a:blip r:embed="rId8"/>
          <a:srcRect t="17842" b="15868"/>
          <a:stretch/>
        </p:blipFill>
        <p:spPr>
          <a:xfrm>
            <a:off x="3635089" y="3292749"/>
            <a:ext cx="939166" cy="597888"/>
          </a:xfrm>
          <a:prstGeom prst="rect">
            <a:avLst/>
          </a:prstGeom>
          <a:ln w="12700">
            <a:miter lim="400000"/>
          </a:ln>
        </p:spPr>
      </p:pic>
      <p:sp>
        <p:nvSpPr>
          <p:cNvPr id="25" name="TextBox 24">
            <a:extLst>
              <a:ext uri="{FF2B5EF4-FFF2-40B4-BE49-F238E27FC236}">
                <a16:creationId xmlns:a16="http://schemas.microsoft.com/office/drawing/2014/main" id="{EA238DDE-302F-46E6-ADA0-3BA5320125E8}"/>
              </a:ext>
            </a:extLst>
          </p:cNvPr>
          <p:cNvSpPr txBox="1"/>
          <p:nvPr/>
        </p:nvSpPr>
        <p:spPr>
          <a:xfrm>
            <a:off x="3375416" y="2414876"/>
            <a:ext cx="1346020"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Verifying C </a:t>
            </a:r>
          </a:p>
          <a:p>
            <a:pPr algn="ctr"/>
            <a:r>
              <a:rPr lang="en-US" sz="1400">
                <a:latin typeface="Segoe UI Semibold" panose="020B0702040204020203" pitchFamily="34" charset="0"/>
                <a:cs typeface="Segoe UI Semibold" panose="020B0702040204020203" pitchFamily="34" charset="0"/>
              </a:rPr>
              <a:t>Compiler</a:t>
            </a:r>
          </a:p>
        </p:txBody>
      </p:sp>
      <p:pic>
        <p:nvPicPr>
          <p:cNvPr id="30" name="Picture 2">
            <a:extLst>
              <a:ext uri="{FF2B5EF4-FFF2-40B4-BE49-F238E27FC236}">
                <a16:creationId xmlns:a16="http://schemas.microsoft.com/office/drawing/2014/main" id="{776A2075-01FE-44D3-B4B3-98C2CDFB2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964" y="4966915"/>
            <a:ext cx="547968" cy="5479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858CC3A-27C7-41EE-9F5D-1CB7B2B52EB0}"/>
              </a:ext>
            </a:extLst>
          </p:cNvPr>
          <p:cNvSpPr txBox="1"/>
          <p:nvPr/>
        </p:nvSpPr>
        <p:spPr>
          <a:xfrm>
            <a:off x="3361824" y="5690426"/>
            <a:ext cx="146424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Smart Contract </a:t>
            </a:r>
          </a:p>
          <a:p>
            <a:pPr algn="ctr"/>
            <a:r>
              <a:rPr lang="en-US" sz="1400">
                <a:latin typeface="Segoe UI Semibold" panose="020B0702040204020203" pitchFamily="34" charset="0"/>
                <a:cs typeface="Segoe UI Semibold" panose="020B0702040204020203" pitchFamily="34" charset="0"/>
              </a:rPr>
              <a:t>Verification</a:t>
            </a:r>
          </a:p>
        </p:txBody>
      </p:sp>
      <p:pic>
        <p:nvPicPr>
          <p:cNvPr id="12" name="Picture 11" descr="Text&#10;&#10;Description automatically generated">
            <a:extLst>
              <a:ext uri="{FF2B5EF4-FFF2-40B4-BE49-F238E27FC236}">
                <a16:creationId xmlns:a16="http://schemas.microsoft.com/office/drawing/2014/main" id="{C05C6C4F-DCFB-491A-B9EA-566464726F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9850" y="1755187"/>
            <a:ext cx="1621540" cy="524498"/>
          </a:xfrm>
          <a:prstGeom prst="rect">
            <a:avLst/>
          </a:prstGeom>
        </p:spPr>
      </p:pic>
      <p:cxnSp>
        <p:nvCxnSpPr>
          <p:cNvPr id="13" name="Straight Connector 12">
            <a:extLst>
              <a:ext uri="{FF2B5EF4-FFF2-40B4-BE49-F238E27FC236}">
                <a16:creationId xmlns:a16="http://schemas.microsoft.com/office/drawing/2014/main" id="{608B87F8-6C01-4F9C-893B-3552264D29BE}"/>
              </a:ext>
            </a:extLst>
          </p:cNvPr>
          <p:cNvCxnSpPr>
            <a:cxnSpLocks/>
          </p:cNvCxnSpPr>
          <p:nvPr/>
        </p:nvCxnSpPr>
        <p:spPr>
          <a:xfrm>
            <a:off x="3472967" y="2373866"/>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B8328D-6646-473B-9E01-D64787DBD226}"/>
              </a:ext>
            </a:extLst>
          </p:cNvPr>
          <p:cNvCxnSpPr>
            <a:cxnSpLocks/>
          </p:cNvCxnSpPr>
          <p:nvPr/>
        </p:nvCxnSpPr>
        <p:spPr>
          <a:xfrm>
            <a:off x="3529213" y="396686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3AFB50-E536-42B8-A79C-87EBB99BE833}"/>
              </a:ext>
            </a:extLst>
          </p:cNvPr>
          <p:cNvCxnSpPr>
            <a:cxnSpLocks/>
          </p:cNvCxnSpPr>
          <p:nvPr/>
        </p:nvCxnSpPr>
        <p:spPr>
          <a:xfrm>
            <a:off x="3459893" y="564997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8BFCC2-D139-4B81-9B1F-7C8247EF4C4F}"/>
              </a:ext>
            </a:extLst>
          </p:cNvPr>
          <p:cNvSpPr txBox="1"/>
          <p:nvPr/>
        </p:nvSpPr>
        <p:spPr>
          <a:xfrm>
            <a:off x="6326509" y="2366955"/>
            <a:ext cx="117852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Quantum </a:t>
            </a:r>
          </a:p>
          <a:p>
            <a:pPr algn="ctr"/>
            <a:r>
              <a:rPr lang="en-US" sz="1400">
                <a:latin typeface="Segoe UI Semibold" panose="020B0702040204020203" pitchFamily="34" charset="0"/>
                <a:cs typeface="Segoe UI Semibold" panose="020B0702040204020203" pitchFamily="34" charset="0"/>
              </a:rPr>
              <a:t>Compilation</a:t>
            </a:r>
          </a:p>
        </p:txBody>
      </p:sp>
      <p:pic>
        <p:nvPicPr>
          <p:cNvPr id="39" name="Picture 99" descr="Picture 99">
            <a:extLst>
              <a:ext uri="{FF2B5EF4-FFF2-40B4-BE49-F238E27FC236}">
                <a16:creationId xmlns:a16="http://schemas.microsoft.com/office/drawing/2014/main" id="{0DE723C5-0EA3-4594-9917-F7517B60A40E}"/>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a14:imgEffect>
                  </a14:imgLayer>
                </a14:imgProps>
              </a:ext>
            </a:extLst>
          </a:blip>
          <a:srcRect r="2885" b="55198"/>
          <a:stretch>
            <a:fillRect/>
          </a:stretch>
        </p:blipFill>
        <p:spPr>
          <a:xfrm>
            <a:off x="6419763" y="1664067"/>
            <a:ext cx="908182" cy="491809"/>
          </a:xfrm>
          <a:prstGeom prst="rect">
            <a:avLst/>
          </a:prstGeom>
          <a:ln w="12700">
            <a:miter lim="400000"/>
          </a:ln>
        </p:spPr>
      </p:pic>
      <p:grpSp>
        <p:nvGrpSpPr>
          <p:cNvPr id="41" name="Group 40">
            <a:extLst>
              <a:ext uri="{FF2B5EF4-FFF2-40B4-BE49-F238E27FC236}">
                <a16:creationId xmlns:a16="http://schemas.microsoft.com/office/drawing/2014/main" id="{3F698529-4ED9-4698-9CE9-43732CF4A3D1}"/>
              </a:ext>
            </a:extLst>
          </p:cNvPr>
          <p:cNvGrpSpPr/>
          <p:nvPr/>
        </p:nvGrpSpPr>
        <p:grpSpPr>
          <a:xfrm>
            <a:off x="6175069" y="4828945"/>
            <a:ext cx="1464248" cy="889429"/>
            <a:chOff x="5639076" y="4954347"/>
            <a:chExt cx="1841810" cy="1118772"/>
          </a:xfrm>
        </p:grpSpPr>
        <p:pic>
          <p:nvPicPr>
            <p:cNvPr id="43" name="Picture 2" descr="Image result for Visual STudio C compiler logo">
              <a:extLst>
                <a:ext uri="{FF2B5EF4-FFF2-40B4-BE49-F238E27FC236}">
                  <a16:creationId xmlns:a16="http://schemas.microsoft.com/office/drawing/2014/main" id="{10C210F2-4789-4FDB-977B-D3DEC5E872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6698" y="4954347"/>
              <a:ext cx="1044188" cy="11187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E838095-D540-4D2A-8629-412421571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9076" y="5113538"/>
              <a:ext cx="878970" cy="65922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985789A-BC43-403E-BAEE-D43D9AB81378}"/>
              </a:ext>
            </a:extLst>
          </p:cNvPr>
          <p:cNvSpPr txBox="1"/>
          <p:nvPr/>
        </p:nvSpPr>
        <p:spPr>
          <a:xfrm>
            <a:off x="5853703" y="5621644"/>
            <a:ext cx="2040302" cy="738664"/>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ALIVE2 </a:t>
            </a:r>
          </a:p>
          <a:p>
            <a:pPr algn="ctr"/>
            <a:r>
              <a:rPr lang="en-US" sz="1400">
                <a:latin typeface="Segoe UI Semibold" panose="020B0702040204020203" pitchFamily="34" charset="0"/>
                <a:cs typeface="Segoe UI Semibold" panose="020B0702040204020203" pitchFamily="34" charset="0"/>
              </a:rPr>
              <a:t>Translation Validation</a:t>
            </a:r>
          </a:p>
          <a:p>
            <a:pPr algn="ctr"/>
            <a:r>
              <a:rPr lang="en-US" sz="1400">
                <a:latin typeface="Segoe UI Semibold" panose="020B0702040204020203" pitchFamily="34" charset="0"/>
                <a:cs typeface="Segoe UI Semibold" panose="020B0702040204020203" pitchFamily="34" charset="0"/>
              </a:rPr>
              <a:t>for LLVM &amp; Visual C++</a:t>
            </a:r>
          </a:p>
        </p:txBody>
      </p:sp>
      <p:grpSp>
        <p:nvGrpSpPr>
          <p:cNvPr id="46" name="Group 45">
            <a:extLst>
              <a:ext uri="{FF2B5EF4-FFF2-40B4-BE49-F238E27FC236}">
                <a16:creationId xmlns:a16="http://schemas.microsoft.com/office/drawing/2014/main" id="{C45513DA-9165-4CE7-B713-F244B670318C}"/>
              </a:ext>
            </a:extLst>
          </p:cNvPr>
          <p:cNvGrpSpPr/>
          <p:nvPr/>
        </p:nvGrpSpPr>
        <p:grpSpPr>
          <a:xfrm>
            <a:off x="6505227" y="3221548"/>
            <a:ext cx="856410" cy="553998"/>
            <a:chOff x="758162" y="3108266"/>
            <a:chExt cx="1371600" cy="887266"/>
          </a:xfrm>
        </p:grpSpPr>
        <p:pic>
          <p:nvPicPr>
            <p:cNvPr id="48" name="Picture 47">
              <a:extLst>
                <a:ext uri="{FF2B5EF4-FFF2-40B4-BE49-F238E27FC236}">
                  <a16:creationId xmlns:a16="http://schemas.microsoft.com/office/drawing/2014/main" id="{82063C29-4A88-4653-B3F6-F4D75C939AC5}"/>
                </a:ext>
              </a:extLst>
            </p:cNvPr>
            <p:cNvPicPr>
              <a:picLocks noChangeAspect="1"/>
            </p:cNvPicPr>
            <p:nvPr/>
          </p:nvPicPr>
          <p:blipFill>
            <a:blip r:embed="rId15"/>
            <a:stretch>
              <a:fillRect/>
            </a:stretch>
          </p:blipFill>
          <p:spPr>
            <a:xfrm>
              <a:off x="758162" y="3108266"/>
              <a:ext cx="1371600" cy="381000"/>
            </a:xfrm>
            <a:prstGeom prst="rect">
              <a:avLst/>
            </a:prstGeom>
          </p:spPr>
        </p:pic>
        <p:pic>
          <p:nvPicPr>
            <p:cNvPr id="49" name="Picture 2" descr="See the source image">
              <a:extLst>
                <a:ext uri="{FF2B5EF4-FFF2-40B4-BE49-F238E27FC236}">
                  <a16:creationId xmlns:a16="http://schemas.microsoft.com/office/drawing/2014/main" id="{9B88104B-40DF-4192-BBB4-6B8121B54B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413" y="3509215"/>
              <a:ext cx="874671" cy="48631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08BF5D2D-74BC-44F7-BD89-A63A89810A09}"/>
              </a:ext>
            </a:extLst>
          </p:cNvPr>
          <p:cNvSpPr txBox="1"/>
          <p:nvPr/>
        </p:nvSpPr>
        <p:spPr>
          <a:xfrm>
            <a:off x="5926778" y="3922531"/>
            <a:ext cx="2013308"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SVACE </a:t>
            </a:r>
          </a:p>
          <a:p>
            <a:pPr algn="ctr"/>
            <a:r>
              <a:rPr lang="en-US" sz="1400">
                <a:latin typeface="Segoe UI Semibold" panose="020B0702040204020203" pitchFamily="34" charset="0"/>
                <a:cs typeface="Segoe UI Semibold" panose="020B0702040204020203" pitchFamily="34" charset="0"/>
              </a:rPr>
              <a:t>Static Analysis Engines</a:t>
            </a:r>
          </a:p>
        </p:txBody>
      </p:sp>
      <p:cxnSp>
        <p:nvCxnSpPr>
          <p:cNvPr id="53" name="Straight Connector 52">
            <a:extLst>
              <a:ext uri="{FF2B5EF4-FFF2-40B4-BE49-F238E27FC236}">
                <a16:creationId xmlns:a16="http://schemas.microsoft.com/office/drawing/2014/main" id="{A0A49368-815A-46B1-94C0-6F10EEED3FF0}"/>
              </a:ext>
            </a:extLst>
          </p:cNvPr>
          <p:cNvCxnSpPr>
            <a:cxnSpLocks/>
          </p:cNvCxnSpPr>
          <p:nvPr/>
        </p:nvCxnSpPr>
        <p:spPr>
          <a:xfrm>
            <a:off x="6340314" y="231416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E3481-4D16-45B7-9396-FDC4015096C6}"/>
              </a:ext>
            </a:extLst>
          </p:cNvPr>
          <p:cNvCxnSpPr>
            <a:cxnSpLocks/>
          </p:cNvCxnSpPr>
          <p:nvPr/>
        </p:nvCxnSpPr>
        <p:spPr>
          <a:xfrm>
            <a:off x="6318282" y="3882107"/>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54DF4-2F5F-49BF-B3F0-F4A84D86DD8F}"/>
              </a:ext>
            </a:extLst>
          </p:cNvPr>
          <p:cNvCxnSpPr>
            <a:cxnSpLocks/>
          </p:cNvCxnSpPr>
          <p:nvPr/>
        </p:nvCxnSpPr>
        <p:spPr>
          <a:xfrm>
            <a:off x="6226250"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C941C-9846-4F8E-9A83-DD4A63659151}"/>
              </a:ext>
            </a:extLst>
          </p:cNvPr>
          <p:cNvSpPr txBox="1"/>
          <p:nvPr/>
        </p:nvSpPr>
        <p:spPr>
          <a:xfrm>
            <a:off x="8491064" y="5690426"/>
            <a:ext cx="1048685"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Axiomatic </a:t>
            </a:r>
          </a:p>
          <a:p>
            <a:pPr algn="ctr"/>
            <a:r>
              <a:rPr lang="en-US" sz="1400">
                <a:latin typeface="Segoe UI Semibold" panose="020B0702040204020203" pitchFamily="34" charset="0"/>
                <a:cs typeface="Segoe UI Semibold" panose="020B0702040204020203" pitchFamily="34" charset="0"/>
              </a:rPr>
              <a:t>Economics</a:t>
            </a:r>
          </a:p>
        </p:txBody>
      </p:sp>
      <p:pic>
        <p:nvPicPr>
          <p:cNvPr id="60" name="Picture 3" descr="Picture 3">
            <a:extLst>
              <a:ext uri="{FF2B5EF4-FFF2-40B4-BE49-F238E27FC236}">
                <a16:creationId xmlns:a16="http://schemas.microsoft.com/office/drawing/2014/main" id="{D5496CE1-823E-4102-9E68-FF6335C00ABF}"/>
              </a:ext>
            </a:extLst>
          </p:cNvPr>
          <p:cNvPicPr>
            <a:picLocks noChangeAspect="1"/>
          </p:cNvPicPr>
          <p:nvPr/>
        </p:nvPicPr>
        <p:blipFill>
          <a:blip r:embed="rId17"/>
          <a:stretch>
            <a:fillRect/>
          </a:stretch>
        </p:blipFill>
        <p:spPr>
          <a:xfrm>
            <a:off x="8733373" y="4912861"/>
            <a:ext cx="644104" cy="573963"/>
          </a:xfrm>
          <a:prstGeom prst="rect">
            <a:avLst/>
          </a:prstGeom>
          <a:ln w="12700">
            <a:miter lim="400000"/>
          </a:ln>
        </p:spPr>
      </p:pic>
      <p:sp>
        <p:nvSpPr>
          <p:cNvPr id="62" name="TextBox 61">
            <a:extLst>
              <a:ext uri="{FF2B5EF4-FFF2-40B4-BE49-F238E27FC236}">
                <a16:creationId xmlns:a16="http://schemas.microsoft.com/office/drawing/2014/main" id="{DB5F7CDB-1FC2-4DEA-B6BB-9CC73BB351ED}"/>
              </a:ext>
            </a:extLst>
          </p:cNvPr>
          <p:cNvSpPr txBox="1"/>
          <p:nvPr/>
        </p:nvSpPr>
        <p:spPr>
          <a:xfrm>
            <a:off x="10275479" y="5690426"/>
            <a:ext cx="144302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Assembly Line </a:t>
            </a:r>
          </a:p>
          <a:p>
            <a:pPr algn="ctr"/>
            <a:r>
              <a:rPr lang="en-US" sz="1400">
                <a:latin typeface="Segoe UI Semibold" panose="020B0702040204020203" pitchFamily="34" charset="0"/>
                <a:cs typeface="Segoe UI Semibold" panose="020B0702040204020203" pitchFamily="34" charset="0"/>
              </a:rPr>
              <a:t>Optimization</a:t>
            </a:r>
          </a:p>
        </p:txBody>
      </p:sp>
      <p:sp>
        <p:nvSpPr>
          <p:cNvPr id="65" name="TextBox 64">
            <a:extLst>
              <a:ext uri="{FF2B5EF4-FFF2-40B4-BE49-F238E27FC236}">
                <a16:creationId xmlns:a16="http://schemas.microsoft.com/office/drawing/2014/main" id="{A3C6BA43-4C54-4580-926B-D4507BC49AED}"/>
              </a:ext>
            </a:extLst>
          </p:cNvPr>
          <p:cNvSpPr txBox="1"/>
          <p:nvPr/>
        </p:nvSpPr>
        <p:spPr>
          <a:xfrm>
            <a:off x="9296907" y="2386202"/>
            <a:ext cx="1330814" cy="523220"/>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Biological </a:t>
            </a:r>
          </a:p>
          <a:p>
            <a:pPr algn="ctr"/>
            <a:r>
              <a:rPr lang="en-US" sz="1400">
                <a:latin typeface="Segoe UI Semibold" panose="020B0702040204020203" pitchFamily="34" charset="0"/>
                <a:cs typeface="Segoe UI Semibold" panose="020B0702040204020203" pitchFamily="34" charset="0"/>
              </a:rPr>
              <a:t>Computations</a:t>
            </a:r>
          </a:p>
        </p:txBody>
      </p:sp>
      <p:pic>
        <p:nvPicPr>
          <p:cNvPr id="66" name="Picture 65">
            <a:extLst>
              <a:ext uri="{FF2B5EF4-FFF2-40B4-BE49-F238E27FC236}">
                <a16:creationId xmlns:a16="http://schemas.microsoft.com/office/drawing/2014/main" id="{85D3F2D8-6574-4D2B-B0DB-4F6F4B89B3CA}"/>
              </a:ext>
            </a:extLst>
          </p:cNvPr>
          <p:cNvPicPr>
            <a:picLocks noChangeAspect="1"/>
          </p:cNvPicPr>
          <p:nvPr/>
        </p:nvPicPr>
        <p:blipFill>
          <a:blip r:embed="rId18"/>
          <a:stretch>
            <a:fillRect/>
          </a:stretch>
        </p:blipFill>
        <p:spPr>
          <a:xfrm>
            <a:off x="9403948" y="1683314"/>
            <a:ext cx="1116732" cy="597441"/>
          </a:xfrm>
          <a:prstGeom prst="rect">
            <a:avLst/>
          </a:prstGeom>
        </p:spPr>
      </p:pic>
      <p:pic>
        <p:nvPicPr>
          <p:cNvPr id="68" name="Picture 67">
            <a:extLst>
              <a:ext uri="{FF2B5EF4-FFF2-40B4-BE49-F238E27FC236}">
                <a16:creationId xmlns:a16="http://schemas.microsoft.com/office/drawing/2014/main" id="{41119F71-9CF0-4068-B870-8A0AE0BB1011}"/>
              </a:ext>
            </a:extLst>
          </p:cNvPr>
          <p:cNvPicPr>
            <a:picLocks noChangeAspect="1"/>
          </p:cNvPicPr>
          <p:nvPr/>
        </p:nvPicPr>
        <p:blipFill>
          <a:blip r:embed="rId19"/>
          <a:stretch>
            <a:fillRect/>
          </a:stretch>
        </p:blipFill>
        <p:spPr>
          <a:xfrm>
            <a:off x="9044997" y="3171899"/>
            <a:ext cx="1854301" cy="660558"/>
          </a:xfrm>
          <a:prstGeom prst="rect">
            <a:avLst/>
          </a:prstGeom>
        </p:spPr>
      </p:pic>
      <p:sp>
        <p:nvSpPr>
          <p:cNvPr id="69" name="TextBox 68">
            <a:extLst>
              <a:ext uri="{FF2B5EF4-FFF2-40B4-BE49-F238E27FC236}">
                <a16:creationId xmlns:a16="http://schemas.microsoft.com/office/drawing/2014/main" id="{4FB5F012-20C4-4DDF-9F51-B7D153903269}"/>
              </a:ext>
            </a:extLst>
          </p:cNvPr>
          <p:cNvSpPr txBox="1"/>
          <p:nvPr/>
        </p:nvSpPr>
        <p:spPr>
          <a:xfrm>
            <a:off x="9382113" y="3935134"/>
            <a:ext cx="116643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Artificial </a:t>
            </a:r>
          </a:p>
          <a:p>
            <a:pPr algn="ctr"/>
            <a:r>
              <a:rPr lang="en-US" sz="1400">
                <a:latin typeface="Segoe UI Semibold" panose="020B0702040204020203" pitchFamily="34" charset="0"/>
                <a:cs typeface="Segoe UI Semibold" panose="020B0702040204020203" pitchFamily="34" charset="0"/>
              </a:rPr>
              <a:t>Life</a:t>
            </a:r>
          </a:p>
        </p:txBody>
      </p:sp>
      <p:cxnSp>
        <p:nvCxnSpPr>
          <p:cNvPr id="71" name="Straight Connector 70">
            <a:extLst>
              <a:ext uri="{FF2B5EF4-FFF2-40B4-BE49-F238E27FC236}">
                <a16:creationId xmlns:a16="http://schemas.microsoft.com/office/drawing/2014/main" id="{96F94FE1-25A4-4F5B-84D2-FCB824D78D9C}"/>
              </a:ext>
            </a:extLst>
          </p:cNvPr>
          <p:cNvCxnSpPr>
            <a:cxnSpLocks/>
          </p:cNvCxnSpPr>
          <p:nvPr/>
        </p:nvCxnSpPr>
        <p:spPr>
          <a:xfrm>
            <a:off x="9380036" y="2345531"/>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0A2508-6BAB-432B-A08C-64C7B62F476E}"/>
              </a:ext>
            </a:extLst>
          </p:cNvPr>
          <p:cNvCxnSpPr>
            <a:cxnSpLocks/>
          </p:cNvCxnSpPr>
          <p:nvPr/>
        </p:nvCxnSpPr>
        <p:spPr>
          <a:xfrm>
            <a:off x="9413782" y="3901238"/>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93A524-CED5-4F8E-98DC-D5F8FC7D45E8}"/>
              </a:ext>
            </a:extLst>
          </p:cNvPr>
          <p:cNvCxnSpPr>
            <a:cxnSpLocks/>
          </p:cNvCxnSpPr>
          <p:nvPr/>
        </p:nvCxnSpPr>
        <p:spPr>
          <a:xfrm>
            <a:off x="8413022" y="5621644"/>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19BB7-2C94-4627-8CDD-1201FFE9BA42}"/>
              </a:ext>
            </a:extLst>
          </p:cNvPr>
          <p:cNvCxnSpPr>
            <a:cxnSpLocks/>
          </p:cNvCxnSpPr>
          <p:nvPr/>
        </p:nvCxnSpPr>
        <p:spPr>
          <a:xfrm>
            <a:off x="10364061" y="5643629"/>
            <a:ext cx="1150918"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B1FEEF-F312-0CF2-9D92-F16B10273409}"/>
              </a:ext>
            </a:extLst>
          </p:cNvPr>
          <p:cNvPicPr>
            <a:picLocks noChangeAspect="1"/>
          </p:cNvPicPr>
          <p:nvPr/>
        </p:nvPicPr>
        <p:blipFill>
          <a:blip r:embed="rId20"/>
          <a:stretch>
            <a:fillRect/>
          </a:stretch>
        </p:blipFill>
        <p:spPr>
          <a:xfrm>
            <a:off x="10318909" y="4720530"/>
            <a:ext cx="1208958" cy="973701"/>
          </a:xfrm>
          <a:prstGeom prst="rect">
            <a:avLst/>
          </a:prstGeom>
        </p:spPr>
      </p:pic>
      <p:pic>
        <p:nvPicPr>
          <p:cNvPr id="8" name="Picture 7">
            <a:extLst>
              <a:ext uri="{FF2B5EF4-FFF2-40B4-BE49-F238E27FC236}">
                <a16:creationId xmlns:a16="http://schemas.microsoft.com/office/drawing/2014/main" id="{EF210F3B-9A58-7396-D8D9-39C7BF893F0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custDataLst>
      <p:tags r:id="rId1"/>
    </p:custDataLst>
    <p:extLst>
      <p:ext uri="{BB962C8B-B14F-4D97-AF65-F5344CB8AC3E}">
        <p14:creationId xmlns:p14="http://schemas.microsoft.com/office/powerpoint/2010/main" val="192172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4">
            <a:extLst>
              <a:ext uri="{FF2B5EF4-FFF2-40B4-BE49-F238E27FC236}">
                <a16:creationId xmlns:a16="http://schemas.microsoft.com/office/drawing/2014/main" id="{09FE06E1-86B7-4530-AF3F-4E7B4E5A182B}"/>
              </a:ext>
            </a:extLst>
          </p:cNvPr>
          <p:cNvSpPr>
            <a:spLocks noChangeArrowheads="1"/>
          </p:cNvSpPr>
          <p:nvPr/>
        </p:nvSpPr>
        <p:spPr bwMode="auto">
          <a:xfrm>
            <a:off x="522497" y="386373"/>
            <a:ext cx="70475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ru-RU" sz="3400">
                <a:solidFill>
                  <a:srgbClr val="FF0000"/>
                </a:solidFill>
                <a:latin typeface="+mj-lt"/>
                <a:ea typeface="Open Sans" panose="020B0606030504020204" pitchFamily="34" charset="0"/>
                <a:cs typeface="Open Sans" panose="020B0606030504020204" pitchFamily="34" charset="0"/>
              </a:rPr>
              <a:t>Zen</a:t>
            </a:r>
            <a:r>
              <a:rPr lang="en-US" altLang="ru-RU" sz="3400">
                <a:latin typeface="+mj-lt"/>
                <a:ea typeface="Open Sans" panose="020B0606030504020204" pitchFamily="34" charset="0"/>
                <a:cs typeface="Open Sans" panose="020B0606030504020204" pitchFamily="34" charset="0"/>
              </a:rPr>
              <a:t>: an intermediate modeling language</a:t>
            </a:r>
          </a:p>
        </p:txBody>
      </p:sp>
      <p:grpSp>
        <p:nvGrpSpPr>
          <p:cNvPr id="15" name="Group 14">
            <a:extLst>
              <a:ext uri="{FF2B5EF4-FFF2-40B4-BE49-F238E27FC236}">
                <a16:creationId xmlns:a16="http://schemas.microsoft.com/office/drawing/2014/main" id="{7BD3934E-45D6-3EFC-3F49-98CA1D3A40C4}"/>
              </a:ext>
            </a:extLst>
          </p:cNvPr>
          <p:cNvGrpSpPr/>
          <p:nvPr/>
        </p:nvGrpSpPr>
        <p:grpSpPr>
          <a:xfrm>
            <a:off x="585997" y="4637120"/>
            <a:ext cx="10985381" cy="1686817"/>
            <a:chOff x="522497" y="5030820"/>
            <a:chExt cx="10985381" cy="1686817"/>
          </a:xfrm>
        </p:grpSpPr>
        <p:sp>
          <p:nvSpPr>
            <p:cNvPr id="16" name="Rectangle: Rounded Corners 15">
              <a:extLst>
                <a:ext uri="{FF2B5EF4-FFF2-40B4-BE49-F238E27FC236}">
                  <a16:creationId xmlns:a16="http://schemas.microsoft.com/office/drawing/2014/main" id="{EA1D02DF-A156-D5D0-4260-29EDB3B500E7}"/>
                </a:ext>
              </a:extLst>
            </p:cNvPr>
            <p:cNvSpPr/>
            <p:nvPr/>
          </p:nvSpPr>
          <p:spPr>
            <a:xfrm>
              <a:off x="522497" y="5030820"/>
              <a:ext cx="10985381" cy="1686817"/>
            </a:xfrm>
            <a:prstGeom prst="roundRect">
              <a:avLst>
                <a:gd name="adj" fmla="val 2399"/>
              </a:avLst>
            </a:prstGeom>
            <a:solidFill>
              <a:srgbClr val="F9F9F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hape">
              <a:extLst>
                <a:ext uri="{FF2B5EF4-FFF2-40B4-BE49-F238E27FC236}">
                  <a16:creationId xmlns:a16="http://schemas.microsoft.com/office/drawing/2014/main" id="{E33B5F77-9672-021A-DAD0-7B0B3671883B}"/>
                </a:ext>
              </a:extLst>
            </p:cNvPr>
            <p:cNvSpPr/>
            <p:nvPr/>
          </p:nvSpPr>
          <p:spPr>
            <a:xfrm rot="16200000">
              <a:off x="3783981" y="5586574"/>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grpSp>
          <p:nvGrpSpPr>
            <p:cNvPr id="18" name="Group 17">
              <a:extLst>
                <a:ext uri="{FF2B5EF4-FFF2-40B4-BE49-F238E27FC236}">
                  <a16:creationId xmlns:a16="http://schemas.microsoft.com/office/drawing/2014/main" id="{E36C8958-59DF-B56B-9895-7B7E5D6606D8}"/>
                </a:ext>
              </a:extLst>
            </p:cNvPr>
            <p:cNvGrpSpPr/>
            <p:nvPr/>
          </p:nvGrpSpPr>
          <p:grpSpPr>
            <a:xfrm>
              <a:off x="4406552" y="5226268"/>
              <a:ext cx="3238257" cy="902447"/>
              <a:chOff x="6447955" y="4931019"/>
              <a:chExt cx="3238257" cy="902447"/>
            </a:xfrm>
          </p:grpSpPr>
          <p:sp>
            <p:nvSpPr>
              <p:cNvPr id="36" name="Rectangle: Rounded Corners 35">
                <a:extLst>
                  <a:ext uri="{FF2B5EF4-FFF2-40B4-BE49-F238E27FC236}">
                    <a16:creationId xmlns:a16="http://schemas.microsoft.com/office/drawing/2014/main" id="{EAC7E69C-AA1B-B15B-ECFB-4B39572A8698}"/>
                  </a:ext>
                </a:extLst>
              </p:cNvPr>
              <p:cNvSpPr/>
              <p:nvPr/>
            </p:nvSpPr>
            <p:spPr>
              <a:xfrm>
                <a:off x="6447955" y="4931019"/>
                <a:ext cx="3238257" cy="902447"/>
              </a:xfrm>
              <a:prstGeom prst="round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5BE1419-B032-D83D-0F6C-9E5A3F0BE3F7}"/>
                      </a:ext>
                    </a:extLst>
                  </p:cNvPr>
                  <p:cNvSpPr txBox="1"/>
                  <p:nvPr/>
                </p:nvSpPr>
                <p:spPr>
                  <a:xfrm>
                    <a:off x="6659108" y="5079960"/>
                    <a:ext cx="2627707"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m:rPr>
                                  <m:sty m:val="p"/>
                                </m:rPr>
                                <a:rPr lang="en-US" b="0" i="0" smtClean="0">
                                  <a:latin typeface="Cambria Math" panose="02040503050406030204" pitchFamily="18" charset="0"/>
                                </a:rPr>
                                <m:t>b</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4</m:t>
                              </m:r>
                            </m:sub>
                          </m:sSub>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i="0">
                                  <a:latin typeface="Cambria Math" panose="02040503050406030204" pitchFamily="18" charset="0"/>
                                </a:rPr>
                                <m:t>b</m:t>
                              </m:r>
                            </m:e>
                            <m:sub>
                              <m:r>
                                <a:rPr lang="en-US" b="0" i="0" smtClean="0">
                                  <a:latin typeface="Cambria Math" panose="02040503050406030204" pitchFamily="18" charset="0"/>
                                </a:rPr>
                                <m:t>7</m:t>
                              </m:r>
                            </m:sub>
                          </m:sSub>
                        </m:oMath>
                      </m:oMathPara>
                    </a14:m>
                    <a:endParaRPr lang="en-US"/>
                  </a:p>
                </p:txBody>
              </p:sp>
            </mc:Choice>
            <mc:Fallback xmlns="">
              <p:sp>
                <p:nvSpPr>
                  <p:cNvPr id="38" name="TextBox 37">
                    <a:extLst>
                      <a:ext uri="{FF2B5EF4-FFF2-40B4-BE49-F238E27FC236}">
                        <a16:creationId xmlns:a16="http://schemas.microsoft.com/office/drawing/2014/main" id="{E5BE1419-B032-D83D-0F6C-9E5A3F0BE3F7}"/>
                      </a:ext>
                    </a:extLst>
                  </p:cNvPr>
                  <p:cNvSpPr txBox="1">
                    <a:spLocks noRot="1" noChangeAspect="1" noMove="1" noResize="1" noEditPoints="1" noAdjustHandles="1" noChangeArrowheads="1" noChangeShapeType="1" noTextEdit="1"/>
                  </p:cNvSpPr>
                  <p:nvPr/>
                </p:nvSpPr>
                <p:spPr>
                  <a:xfrm>
                    <a:off x="6659108" y="5079960"/>
                    <a:ext cx="2627707" cy="300788"/>
                  </a:xfrm>
                  <a:prstGeom prst="rect">
                    <a:avLst/>
                  </a:prstGeom>
                  <a:blipFill>
                    <a:blip r:embed="rId3"/>
                    <a:stretch>
                      <a:fillRect l="-1856" r="-464"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CE732BD-C9F0-22E3-1681-FB0FA4144578}"/>
                      </a:ext>
                    </a:extLst>
                  </p:cNvPr>
                  <p:cNvSpPr txBox="1"/>
                  <p:nvPr/>
                </p:nvSpPr>
                <p:spPr>
                  <a:xfrm>
                    <a:off x="6659108" y="5394770"/>
                    <a:ext cx="2662587"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m:rPr>
                                  <m:sty m:val="p"/>
                                </m:rPr>
                                <a:rPr lang="en-US" b="0" i="0" smtClean="0">
                                  <a:latin typeface="Cambria Math" panose="02040503050406030204" pitchFamily="18" charset="0"/>
                                </a:rPr>
                                <m:t>fw</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a:rPr lang="en-US" b="0" i="0" smtClean="0">
                                          <a:latin typeface="Cambria Math" panose="02040503050406030204" pitchFamily="18" charset="0"/>
                                        </a:rPr>
                                        <m:t>2</m:t>
                                      </m:r>
                                    </m:sub>
                                  </m:sSub>
                                </m:sub>
                              </m:sSub>
                              <m:r>
                                <a:rPr lang="en-US" b="0" i="0" smtClean="0">
                                  <a:latin typeface="Cambria Math" panose="02040503050406030204" pitchFamily="18" charset="0"/>
                                </a:rPr>
                                <m:t>∧</m:t>
                              </m:r>
                              <m:r>
                                <m:rPr>
                                  <m:sty m:val="p"/>
                                </m:rPr>
                                <a:rPr lang="en-US" b="0" i="0" smtClean="0">
                                  <a:latin typeface="Cambria Math" panose="02040503050406030204" pitchFamily="18" charset="0"/>
                                </a:rPr>
                                <m:t>b</m:t>
                              </m:r>
                            </m:e>
                            <m:sub>
                              <m:r>
                                <a:rPr lang="en-US" b="0" i="0" smtClean="0">
                                  <a:latin typeface="Cambria Math" panose="02040503050406030204" pitchFamily="18" charset="0"/>
                                </a:rPr>
                                <m:t>16</m:t>
                              </m:r>
                            </m:sub>
                          </m:sSub>
                        </m:oMath>
                      </m:oMathPara>
                    </a14:m>
                    <a:endParaRPr lang="en-US"/>
                  </a:p>
                </p:txBody>
              </p:sp>
            </mc:Choice>
            <mc:Fallback xmlns="">
              <p:sp>
                <p:nvSpPr>
                  <p:cNvPr id="39" name="TextBox 38">
                    <a:extLst>
                      <a:ext uri="{FF2B5EF4-FFF2-40B4-BE49-F238E27FC236}">
                        <a16:creationId xmlns:a16="http://schemas.microsoft.com/office/drawing/2014/main" id="{7CE732BD-C9F0-22E3-1681-FB0FA4144578}"/>
                      </a:ext>
                    </a:extLst>
                  </p:cNvPr>
                  <p:cNvSpPr txBox="1">
                    <a:spLocks noRot="1" noChangeAspect="1" noMove="1" noResize="1" noEditPoints="1" noAdjustHandles="1" noChangeArrowheads="1" noChangeShapeType="1" noTextEdit="1"/>
                  </p:cNvSpPr>
                  <p:nvPr/>
                </p:nvSpPr>
                <p:spPr>
                  <a:xfrm>
                    <a:off x="6659108" y="5394770"/>
                    <a:ext cx="2662587" cy="300788"/>
                  </a:xfrm>
                  <a:prstGeom prst="rect">
                    <a:avLst/>
                  </a:prstGeom>
                  <a:blipFill>
                    <a:blip r:embed="rId4"/>
                    <a:stretch>
                      <a:fillRect l="-1831" r="-229" b="-16327"/>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559C1119-FE34-4FB0-9895-C03BD5A2AA67}"/>
                </a:ext>
              </a:extLst>
            </p:cNvPr>
            <p:cNvGrpSpPr/>
            <p:nvPr/>
          </p:nvGrpSpPr>
          <p:grpSpPr>
            <a:xfrm>
              <a:off x="602378" y="5601366"/>
              <a:ext cx="3179925" cy="300727"/>
              <a:chOff x="1698372" y="5191850"/>
              <a:chExt cx="3179925" cy="300727"/>
            </a:xfrm>
          </p:grpSpPr>
          <p:sp>
            <p:nvSpPr>
              <p:cNvPr id="34" name="Rectangle: Rounded Corners 33">
                <a:extLst>
                  <a:ext uri="{FF2B5EF4-FFF2-40B4-BE49-F238E27FC236}">
                    <a16:creationId xmlns:a16="http://schemas.microsoft.com/office/drawing/2014/main" id="{6F61AEDE-E641-A3BC-8A12-C97859A81A75}"/>
                  </a:ext>
                </a:extLst>
              </p:cNvPr>
              <p:cNvSpPr/>
              <p:nvPr/>
            </p:nvSpPr>
            <p:spPr>
              <a:xfrm>
                <a:off x="1698372" y="5191850"/>
                <a:ext cx="3179925" cy="3007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85FBFA-C8F2-FB0D-0AD5-197A17CD937D}"/>
                      </a:ext>
                    </a:extLst>
                  </p:cNvPr>
                  <p:cNvSpPr txBox="1"/>
                  <p:nvPr/>
                </p:nvSpPr>
                <p:spPr>
                  <a:xfrm>
                    <a:off x="1771510" y="5215578"/>
                    <a:ext cx="3065711"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1</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2</m:t>
                                  </m:r>
                                </m:sub>
                              </m:sSub>
                              <m:r>
                                <a:rPr lang="en-US" b="0" i="0" smtClean="0">
                                  <a:latin typeface="Cambria Math" panose="02040503050406030204" pitchFamily="18" charset="0"/>
                                </a:rPr>
                                <m:t> </m:t>
                              </m:r>
                            </m:e>
                          </m:d>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3</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4</m:t>
                                  </m:r>
                                </m:sub>
                              </m:sSub>
                              <m:r>
                                <a:rPr lang="en-US" b="0" i="0"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 </m:t>
                              </m:r>
                              <m:r>
                                <m:rPr>
                                  <m:sty m:val="p"/>
                                </m:rPr>
                                <a:rPr lang="en-US" b="0" i="0" smtClean="0">
                                  <a:latin typeface="Cambria Math" panose="02040503050406030204" pitchFamily="18" charset="0"/>
                                </a:rPr>
                                <m:t>b</m:t>
                              </m:r>
                            </m:e>
                            <m:sub>
                              <m:r>
                                <a:rPr lang="en-US" b="0" i="0" smtClean="0">
                                  <a:latin typeface="Cambria Math" panose="02040503050406030204" pitchFamily="18" charset="0"/>
                                </a:rPr>
                                <m:t>5</m:t>
                              </m:r>
                            </m:sub>
                          </m:sSub>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6</m:t>
                                  </m:r>
                                </m:sub>
                              </m:sSub>
                              <m:r>
                                <a:rPr lang="en-US" b="0" i="0" smtClean="0">
                                  <a:latin typeface="Cambria Math" panose="02040503050406030204" pitchFamily="18" charset="0"/>
                                </a:rPr>
                                <m:t> </m:t>
                              </m:r>
                            </m:e>
                          </m:d>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a:rPr lang="en-US" b="0" i="0" smtClean="0">
                                  <a:latin typeface="Cambria Math" panose="02040503050406030204" pitchFamily="18" charset="0"/>
                                </a:rPr>
                                <m:t>7</m:t>
                              </m:r>
                            </m:sub>
                          </m:sSub>
                          <m:r>
                            <a:rPr lang="en-US" b="0" i="0" smtClean="0">
                              <a:latin typeface="Cambria Math" panose="02040503050406030204" pitchFamily="18" charset="0"/>
                            </a:rPr>
                            <m:t> </m:t>
                          </m:r>
                          <m:r>
                            <a:rPr lang="en-US" b="0" i="1" smtClean="0">
                              <a:latin typeface="Cambria Math" panose="02040503050406030204" pitchFamily="18" charset="0"/>
                            </a:rPr>
                            <m:t>|</m:t>
                          </m:r>
                          <m:r>
                            <a:rPr lang="en-US" b="0" i="0" smtClean="0">
                              <a:latin typeface="Cambria Math" panose="02040503050406030204" pitchFamily="18" charset="0"/>
                            </a:rPr>
                            <m:t>…</m:t>
                          </m:r>
                        </m:oMath>
                      </m:oMathPara>
                    </a14:m>
                    <a:endParaRPr lang="en-US"/>
                  </a:p>
                </p:txBody>
              </p:sp>
            </mc:Choice>
            <mc:Fallback xmlns="">
              <p:sp>
                <p:nvSpPr>
                  <p:cNvPr id="35" name="TextBox 34">
                    <a:extLst>
                      <a:ext uri="{FF2B5EF4-FFF2-40B4-BE49-F238E27FC236}">
                        <a16:creationId xmlns:a16="http://schemas.microsoft.com/office/drawing/2014/main" id="{1985FBFA-C8F2-FB0D-0AD5-197A17CD937D}"/>
                      </a:ext>
                    </a:extLst>
                  </p:cNvPr>
                  <p:cNvSpPr txBox="1">
                    <a:spLocks noRot="1" noChangeAspect="1" noMove="1" noResize="1" noEditPoints="1" noAdjustHandles="1" noChangeArrowheads="1" noChangeShapeType="1" noTextEdit="1"/>
                  </p:cNvSpPr>
                  <p:nvPr/>
                </p:nvSpPr>
                <p:spPr>
                  <a:xfrm>
                    <a:off x="1771510" y="5215578"/>
                    <a:ext cx="3065711" cy="276999"/>
                  </a:xfrm>
                  <a:prstGeom prst="rect">
                    <a:avLst/>
                  </a:prstGeom>
                  <a:blipFill>
                    <a:blip r:embed="rId5"/>
                    <a:stretch>
                      <a:fillRect l="-1590" t="-2174" b="-32609"/>
                    </a:stretch>
                  </a:blipFill>
                </p:spPr>
                <p:txBody>
                  <a:bodyPr/>
                  <a:lstStyle/>
                  <a:p>
                    <a:r>
                      <a:rPr lang="en-US">
                        <a:noFill/>
                      </a:rPr>
                      <a:t> </a:t>
                    </a:r>
                  </a:p>
                </p:txBody>
              </p:sp>
            </mc:Fallback>
          </mc:AlternateContent>
        </p:grpSp>
        <p:sp>
          <p:nvSpPr>
            <p:cNvPr id="20" name="Shape">
              <a:extLst>
                <a:ext uri="{FF2B5EF4-FFF2-40B4-BE49-F238E27FC236}">
                  <a16:creationId xmlns:a16="http://schemas.microsoft.com/office/drawing/2014/main" id="{4F9A7B6D-7C8E-2106-084F-220F3CA96BF0}"/>
                </a:ext>
              </a:extLst>
            </p:cNvPr>
            <p:cNvSpPr/>
            <p:nvPr/>
          </p:nvSpPr>
          <p:spPr>
            <a:xfrm rot="16200000">
              <a:off x="7618330" y="5586574"/>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sp>
          <p:nvSpPr>
            <p:cNvPr id="21" name="Complexity">
              <a:extLst>
                <a:ext uri="{FF2B5EF4-FFF2-40B4-BE49-F238E27FC236}">
                  <a16:creationId xmlns:a16="http://schemas.microsoft.com/office/drawing/2014/main" id="{82EAFD9E-FAFF-FA5C-7679-CBCF323682BB}"/>
                </a:ext>
              </a:extLst>
            </p:cNvPr>
            <p:cNvSpPr/>
            <p:nvPr/>
          </p:nvSpPr>
          <p:spPr>
            <a:xfrm>
              <a:off x="7853502" y="6233651"/>
              <a:ext cx="1981611" cy="400091"/>
            </a:xfrm>
            <a:prstGeom prst="rect">
              <a:avLst/>
            </a:prstGeom>
            <a:ln w="12700">
              <a:miter lim="400000"/>
            </a:ln>
            <a:extLst>
              <a:ext uri="{C572A759-6A51-4108-AA02-DFA0A04FC94B}">
                <ma14:wrappingTextBoxFlag xmlns="" xmlns:ma14="http://schemas.microsoft.com/office/mac/drawingml/2011/main" val="1"/>
              </a:ext>
            </a:extLst>
          </p:spPr>
          <p:txBody>
            <a:bodyPr wrap="squar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Constraint Solver</a:t>
              </a:r>
              <a:endParaRPr sz="2000" b="0">
                <a:latin typeface="+mn-lt"/>
                <a:cs typeface="Segoe UI Semibold" panose="020B0702040204020203" pitchFamily="34" charset="0"/>
              </a:endParaRPr>
            </a:p>
          </p:txBody>
        </p:sp>
        <p:sp>
          <p:nvSpPr>
            <p:cNvPr id="22" name="Shape">
              <a:extLst>
                <a:ext uri="{FF2B5EF4-FFF2-40B4-BE49-F238E27FC236}">
                  <a16:creationId xmlns:a16="http://schemas.microsoft.com/office/drawing/2014/main" id="{CE6E6656-EFA6-6777-5DAF-8368F50838D6}"/>
                </a:ext>
              </a:extLst>
            </p:cNvPr>
            <p:cNvSpPr/>
            <p:nvPr/>
          </p:nvSpPr>
          <p:spPr>
            <a:xfrm rot="16200000">
              <a:off x="9747657" y="5573643"/>
              <a:ext cx="649051" cy="4153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BFBFBF"/>
            </a:solidFill>
            <a:ln w="12700">
              <a:miter lim="400000"/>
            </a:ln>
          </p:spPr>
          <p:txBody>
            <a:bodyPr lIns="22860" rIns="22860"/>
            <a:lstStyle/>
            <a:p>
              <a:endParaRPr sz="900"/>
            </a:p>
          </p:txBody>
        </p:sp>
        <p:sp>
          <p:nvSpPr>
            <p:cNvPr id="23" name="Complexity">
              <a:extLst>
                <a:ext uri="{FF2B5EF4-FFF2-40B4-BE49-F238E27FC236}">
                  <a16:creationId xmlns:a16="http://schemas.microsoft.com/office/drawing/2014/main" id="{26CD5E58-1AAF-B536-CC9E-513A85D0B34E}"/>
                </a:ext>
              </a:extLst>
            </p:cNvPr>
            <p:cNvSpPr/>
            <p:nvPr/>
          </p:nvSpPr>
          <p:spPr>
            <a:xfrm>
              <a:off x="10286058" y="5326227"/>
              <a:ext cx="860025" cy="492424"/>
            </a:xfrm>
            <a:prstGeom prst="rect">
              <a:avLst/>
            </a:prstGeom>
            <a:ln w="12700">
              <a:miter lim="400000"/>
            </a:ln>
            <a:extLst>
              <a:ext uri="{C572A759-6A51-4108-AA02-DFA0A04FC94B}">
                <ma14:wrappingTextBoxFlag xmlns="" xmlns:ma14="http://schemas.microsoft.com/office/mac/drawingml/2011/main" val="1"/>
              </a:ext>
            </a:extLst>
          </p:spPr>
          <p:txBody>
            <a:bodyPr wrap="none" lIns="45711" tIns="45711" rIns="45711" bIns="45711">
              <a:spAutoFit/>
            </a:bodyPr>
            <a:lstStyle>
              <a:lvl1pPr algn="ctr">
                <a:defRPr sz="4800" b="1">
                  <a:latin typeface="Lato Bold"/>
                  <a:ea typeface="Lato Bold"/>
                  <a:cs typeface="Lato Bold"/>
                  <a:sym typeface="Lato Bold"/>
                </a:defRPr>
              </a:lvl1pPr>
            </a:lstStyle>
            <a:p>
              <a:pPr algn="l"/>
              <a:r>
                <a:rPr lang="en-US" sz="2600">
                  <a:solidFill>
                    <a:srgbClr val="C00000"/>
                  </a:solidFill>
                  <a:latin typeface="+mj-lt"/>
                  <a:cs typeface="Segoe UI Semibold" panose="020B0702040204020203" pitchFamily="34" charset="0"/>
                </a:rPr>
                <a:t>Error!</a:t>
              </a:r>
              <a:endParaRPr sz="2600">
                <a:solidFill>
                  <a:srgbClr val="C00000"/>
                </a:solidFill>
                <a:latin typeface="+mj-lt"/>
                <a:cs typeface="Segoe UI Semibold" panose="020B0702040204020203" pitchFamily="34" charset="0"/>
              </a:endParaRPr>
            </a:p>
          </p:txBody>
        </p:sp>
        <p:sp>
          <p:nvSpPr>
            <p:cNvPr id="24" name="Complexity">
              <a:extLst>
                <a:ext uri="{FF2B5EF4-FFF2-40B4-BE49-F238E27FC236}">
                  <a16:creationId xmlns:a16="http://schemas.microsoft.com/office/drawing/2014/main" id="{2483C87A-3418-BCA8-313F-A13C4C44FDAF}"/>
                </a:ext>
              </a:extLst>
            </p:cNvPr>
            <p:cNvSpPr/>
            <p:nvPr/>
          </p:nvSpPr>
          <p:spPr>
            <a:xfrm>
              <a:off x="10286057" y="5702259"/>
              <a:ext cx="1211211" cy="492424"/>
            </a:xfrm>
            <a:prstGeom prst="rect">
              <a:avLst/>
            </a:prstGeom>
            <a:ln w="12700">
              <a:miter lim="400000"/>
            </a:ln>
            <a:extLst>
              <a:ext uri="{C572A759-6A51-4108-AA02-DFA0A04FC94B}">
                <ma14:wrappingTextBoxFlag xmlns="" xmlns:ma14="http://schemas.microsoft.com/office/mac/drawingml/2011/main" val="1"/>
              </a:ext>
            </a:extLst>
          </p:spPr>
          <p:txBody>
            <a:bodyPr wrap="none" lIns="45711" tIns="45711" rIns="45711" bIns="45711">
              <a:spAutoFit/>
            </a:bodyPr>
            <a:lstStyle>
              <a:lvl1pPr algn="ctr">
                <a:defRPr sz="4800" b="1">
                  <a:latin typeface="Lato Bold"/>
                  <a:ea typeface="Lato Bold"/>
                  <a:cs typeface="Lato Bold"/>
                  <a:sym typeface="Lato Bold"/>
                </a:defRPr>
              </a:lvl1pPr>
            </a:lstStyle>
            <a:p>
              <a:pPr algn="l"/>
              <a:r>
                <a:rPr lang="en-US" sz="2600">
                  <a:solidFill>
                    <a:srgbClr val="00B050"/>
                  </a:solidFill>
                  <a:latin typeface="+mj-lt"/>
                  <a:cs typeface="Segoe UI Semibold" panose="020B0702040204020203" pitchFamily="34" charset="0"/>
                </a:rPr>
                <a:t>Success!</a:t>
              </a:r>
              <a:endParaRPr sz="2600">
                <a:solidFill>
                  <a:srgbClr val="00B050"/>
                </a:solidFill>
                <a:latin typeface="+mj-lt"/>
                <a:cs typeface="Segoe UI Semibold" panose="020B0702040204020203" pitchFamily="34" charset="0"/>
              </a:endParaRPr>
            </a:p>
          </p:txBody>
        </p:sp>
        <p:sp>
          <p:nvSpPr>
            <p:cNvPr id="25" name="Complexity">
              <a:extLst>
                <a:ext uri="{FF2B5EF4-FFF2-40B4-BE49-F238E27FC236}">
                  <a16:creationId xmlns:a16="http://schemas.microsoft.com/office/drawing/2014/main" id="{6B2D5DFB-3504-DCE7-025C-7FA362F07845}"/>
                </a:ext>
              </a:extLst>
            </p:cNvPr>
            <p:cNvSpPr/>
            <p:nvPr/>
          </p:nvSpPr>
          <p:spPr>
            <a:xfrm>
              <a:off x="4799181" y="6233651"/>
              <a:ext cx="2412253" cy="400091"/>
            </a:xfrm>
            <a:prstGeom prst="rect">
              <a:avLst/>
            </a:prstGeom>
            <a:ln w="12700">
              <a:miter lim="400000"/>
            </a:ln>
            <a:extLst>
              <a:ext uri="{C572A759-6A51-4108-AA02-DFA0A04FC94B}">
                <ma14:wrappingTextBoxFlag xmlns="" xmlns:ma14="http://schemas.microsoft.com/office/mac/drawingml/2011/main" val="1"/>
              </a:ext>
            </a:extLst>
          </p:spPr>
          <p:txBody>
            <a:bodyPr wrap="squar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System of equations</a:t>
              </a:r>
              <a:endParaRPr sz="2000" b="0">
                <a:latin typeface="+mn-lt"/>
                <a:cs typeface="Segoe UI Semibold" panose="020B0702040204020203" pitchFamily="34" charset="0"/>
              </a:endParaRPr>
            </a:p>
          </p:txBody>
        </p:sp>
        <p:sp>
          <p:nvSpPr>
            <p:cNvPr id="26" name="Complexity">
              <a:extLst>
                <a:ext uri="{FF2B5EF4-FFF2-40B4-BE49-F238E27FC236}">
                  <a16:creationId xmlns:a16="http://schemas.microsoft.com/office/drawing/2014/main" id="{99F06478-A54E-C719-22D6-0845812C6AE9}"/>
                </a:ext>
              </a:extLst>
            </p:cNvPr>
            <p:cNvSpPr/>
            <p:nvPr/>
          </p:nvSpPr>
          <p:spPr>
            <a:xfrm>
              <a:off x="1172777" y="6233651"/>
              <a:ext cx="1811183" cy="400091"/>
            </a:xfrm>
            <a:prstGeom prst="rect">
              <a:avLst/>
            </a:prstGeom>
            <a:ln w="12700">
              <a:miter lim="400000"/>
            </a:ln>
            <a:extLst>
              <a:ext uri="{C572A759-6A51-4108-AA02-DFA0A04FC94B}">
                <ma14:wrappingTextBoxFlag xmlns="" xmlns:ma14="http://schemas.microsoft.com/office/mac/drawingml/2011/main" val="1"/>
              </a:ext>
            </a:extLst>
          </p:spPr>
          <p:txBody>
            <a:bodyPr wrap="none" lIns="45711" tIns="45711" rIns="45711" bIns="45711">
              <a:spAutoFit/>
            </a:bodyPr>
            <a:lstStyle>
              <a:lvl1pPr algn="ctr">
                <a:defRPr sz="4800" b="1">
                  <a:latin typeface="Lato Bold"/>
                  <a:ea typeface="Lato Bold"/>
                  <a:cs typeface="Lato Bold"/>
                  <a:sym typeface="Lato Bold"/>
                </a:defRPr>
              </a:lvl1pPr>
            </a:lstStyle>
            <a:p>
              <a:r>
                <a:rPr lang="en-US" sz="2000" b="0">
                  <a:latin typeface="+mn-lt"/>
                  <a:cs typeface="Segoe UI Semibold" panose="020B0702040204020203" pitchFamily="34" charset="0"/>
                </a:rPr>
                <a:t>Symbolic packet</a:t>
              </a:r>
              <a:endParaRPr sz="2000" b="0">
                <a:latin typeface="+mn-lt"/>
                <a:cs typeface="Segoe UI Semibold" panose="020B0702040204020203" pitchFamily="34" charset="0"/>
              </a:endParaRPr>
            </a:p>
          </p:txBody>
        </p:sp>
        <p:grpSp>
          <p:nvGrpSpPr>
            <p:cNvPr id="27" name="Group 26">
              <a:extLst>
                <a:ext uri="{FF2B5EF4-FFF2-40B4-BE49-F238E27FC236}">
                  <a16:creationId xmlns:a16="http://schemas.microsoft.com/office/drawing/2014/main" id="{3EC1A000-92D3-BD93-CABA-AA8C03D59BA1}"/>
                </a:ext>
              </a:extLst>
            </p:cNvPr>
            <p:cNvGrpSpPr/>
            <p:nvPr/>
          </p:nvGrpSpPr>
          <p:grpSpPr>
            <a:xfrm>
              <a:off x="8128429" y="5202612"/>
              <a:ext cx="1593877" cy="1157453"/>
              <a:chOff x="8097310" y="5301726"/>
              <a:chExt cx="1593877" cy="1157453"/>
            </a:xfrm>
          </p:grpSpPr>
          <p:pic>
            <p:nvPicPr>
              <p:cNvPr id="28" name="Graphic 27" descr="Server">
                <a:extLst>
                  <a:ext uri="{FF2B5EF4-FFF2-40B4-BE49-F238E27FC236}">
                    <a16:creationId xmlns:a16="http://schemas.microsoft.com/office/drawing/2014/main" id="{A17D82B9-1E77-4123-F694-65A79130ED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7310" y="5301726"/>
                <a:ext cx="1368519" cy="1157453"/>
              </a:xfrm>
              <a:prstGeom prst="rect">
                <a:avLst/>
              </a:prstGeom>
            </p:spPr>
          </p:pic>
          <p:pic>
            <p:nvPicPr>
              <p:cNvPr id="29" name="Picture 2">
                <a:extLst>
                  <a:ext uri="{FF2B5EF4-FFF2-40B4-BE49-F238E27FC236}">
                    <a16:creationId xmlns:a16="http://schemas.microsoft.com/office/drawing/2014/main" id="{F76A16D8-0E37-F44E-38DD-100F4561C895}"/>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32646" y="5512136"/>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a:extLst>
                  <a:ext uri="{FF2B5EF4-FFF2-40B4-BE49-F238E27FC236}">
                    <a16:creationId xmlns:a16="http://schemas.microsoft.com/office/drawing/2014/main" id="{CFF57730-F0B9-99D3-F50E-353745DF3104}"/>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28973" y="5766277"/>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a:extLst>
                  <a:ext uri="{FF2B5EF4-FFF2-40B4-BE49-F238E27FC236}">
                    <a16:creationId xmlns:a16="http://schemas.microsoft.com/office/drawing/2014/main" id="{B1CE6D88-D1B3-FD09-469F-7AEC9BEFA81D}"/>
                  </a:ext>
                </a:extLst>
              </p:cNvPr>
              <p:cNvPicPr>
                <a:picLocks noChangeAspect="1" noChangeArrowheads="1"/>
              </p:cNvPicPr>
              <p:nvPr/>
            </p:nvPicPr>
            <p:blipFill>
              <a:blip r:embed="rId8" cstate="print">
                <a:clrChange>
                  <a:clrFrom>
                    <a:srgbClr val="FFFFED"/>
                  </a:clrFrom>
                  <a:clrTo>
                    <a:srgbClr val="FFFFED">
                      <a:alpha val="0"/>
                    </a:srgbClr>
                  </a:clrTo>
                </a:clrChange>
                <a:extLst>
                  <a:ext uri="{28A0092B-C50C-407E-A947-70E740481C1C}">
                    <a14:useLocalDpi xmlns:a14="http://schemas.microsoft.com/office/drawing/2010/main" val="0"/>
                  </a:ext>
                </a:extLst>
              </a:blip>
              <a:srcRect/>
              <a:stretch>
                <a:fillRect/>
              </a:stretch>
            </p:blipFill>
            <p:spPr bwMode="auto">
              <a:xfrm>
                <a:off x="9332646" y="6006535"/>
                <a:ext cx="358541" cy="21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Graphic 32" descr="Magnifying glass">
                <a:extLst>
                  <a:ext uri="{FF2B5EF4-FFF2-40B4-BE49-F238E27FC236}">
                    <a16:creationId xmlns:a16="http://schemas.microsoft.com/office/drawing/2014/main" id="{447A8A41-366C-9CA0-F8BB-E4C75B3984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3105" y="5393697"/>
                <a:ext cx="974735" cy="914400"/>
              </a:xfrm>
              <a:prstGeom prst="rect">
                <a:avLst/>
              </a:prstGeom>
            </p:spPr>
          </p:pic>
        </p:grpSp>
      </p:grpSp>
      <p:sp>
        <p:nvSpPr>
          <p:cNvPr id="4" name="Rectangle 3">
            <a:extLst>
              <a:ext uri="{FF2B5EF4-FFF2-40B4-BE49-F238E27FC236}">
                <a16:creationId xmlns:a16="http://schemas.microsoft.com/office/drawing/2014/main" id="{59A0DD97-0592-2E22-6C7E-76BF3B182F30}"/>
              </a:ext>
            </a:extLst>
          </p:cNvPr>
          <p:cNvSpPr/>
          <p:nvPr/>
        </p:nvSpPr>
        <p:spPr>
          <a:xfrm>
            <a:off x="530680" y="1748607"/>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NSGs</a:t>
            </a:r>
          </a:p>
        </p:txBody>
      </p:sp>
      <p:sp>
        <p:nvSpPr>
          <p:cNvPr id="6" name="Rectangle 5">
            <a:extLst>
              <a:ext uri="{FF2B5EF4-FFF2-40B4-BE49-F238E27FC236}">
                <a16:creationId xmlns:a16="http://schemas.microsoft.com/office/drawing/2014/main" id="{20644B14-0738-FFE2-54D5-D89EC98ED8CD}"/>
              </a:ext>
            </a:extLst>
          </p:cNvPr>
          <p:cNvSpPr/>
          <p:nvPr/>
        </p:nvSpPr>
        <p:spPr>
          <a:xfrm>
            <a:off x="532676" y="2220880"/>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Route Tables</a:t>
            </a:r>
          </a:p>
        </p:txBody>
      </p:sp>
      <p:sp>
        <p:nvSpPr>
          <p:cNvPr id="7" name="Rectangle 6">
            <a:extLst>
              <a:ext uri="{FF2B5EF4-FFF2-40B4-BE49-F238E27FC236}">
                <a16:creationId xmlns:a16="http://schemas.microsoft.com/office/drawing/2014/main" id="{7A0E371C-08DE-46B7-AACD-13D9B51112EB}"/>
              </a:ext>
            </a:extLst>
          </p:cNvPr>
          <p:cNvSpPr/>
          <p:nvPr/>
        </p:nvSpPr>
        <p:spPr>
          <a:xfrm>
            <a:off x="9696556" y="2220880"/>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VNets</a:t>
            </a:r>
          </a:p>
        </p:txBody>
      </p:sp>
      <p:sp>
        <p:nvSpPr>
          <p:cNvPr id="8" name="Rectangle 7">
            <a:extLst>
              <a:ext uri="{FF2B5EF4-FFF2-40B4-BE49-F238E27FC236}">
                <a16:creationId xmlns:a16="http://schemas.microsoft.com/office/drawing/2014/main" id="{25F97AA0-A01D-D9E1-04BE-9460969B4B5F}"/>
              </a:ext>
            </a:extLst>
          </p:cNvPr>
          <p:cNvSpPr/>
          <p:nvPr/>
        </p:nvSpPr>
        <p:spPr>
          <a:xfrm>
            <a:off x="9696556" y="1748607"/>
            <a:ext cx="1962150" cy="324639"/>
          </a:xfrm>
          <a:prstGeom prst="rect">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Firewalls</a:t>
            </a:r>
          </a:p>
        </p:txBody>
      </p:sp>
      <p:sp>
        <p:nvSpPr>
          <p:cNvPr id="9" name="Rectangle 8">
            <a:extLst>
              <a:ext uri="{FF2B5EF4-FFF2-40B4-BE49-F238E27FC236}">
                <a16:creationId xmlns:a16="http://schemas.microsoft.com/office/drawing/2014/main" id="{E6DB0F83-7EFE-AE91-0D72-33CDE0585C0A}"/>
              </a:ext>
            </a:extLst>
          </p:cNvPr>
          <p:cNvSpPr/>
          <p:nvPr/>
        </p:nvSpPr>
        <p:spPr>
          <a:xfrm>
            <a:off x="7398042" y="1748607"/>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Service Endpoints</a:t>
            </a:r>
          </a:p>
        </p:txBody>
      </p:sp>
      <p:sp>
        <p:nvSpPr>
          <p:cNvPr id="10" name="Rectangle 9">
            <a:extLst>
              <a:ext uri="{FF2B5EF4-FFF2-40B4-BE49-F238E27FC236}">
                <a16:creationId xmlns:a16="http://schemas.microsoft.com/office/drawing/2014/main" id="{C4580560-D4C2-C65B-17B7-DD7A6A2F96D9}"/>
              </a:ext>
            </a:extLst>
          </p:cNvPr>
          <p:cNvSpPr/>
          <p:nvPr/>
        </p:nvSpPr>
        <p:spPr>
          <a:xfrm>
            <a:off x="740558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Private Endpoints</a:t>
            </a:r>
          </a:p>
        </p:txBody>
      </p:sp>
      <p:sp>
        <p:nvSpPr>
          <p:cNvPr id="11" name="Rectangle 10">
            <a:extLst>
              <a:ext uri="{FF2B5EF4-FFF2-40B4-BE49-F238E27FC236}">
                <a16:creationId xmlns:a16="http://schemas.microsoft.com/office/drawing/2014/main" id="{B3B88136-F732-05E9-ABC2-3D88D6EB890D}"/>
              </a:ext>
            </a:extLst>
          </p:cNvPr>
          <p:cNvSpPr/>
          <p:nvPr/>
        </p:nvSpPr>
        <p:spPr>
          <a:xfrm>
            <a:off x="5114616" y="1748607"/>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Service Firewalls</a:t>
            </a:r>
          </a:p>
        </p:txBody>
      </p:sp>
      <p:sp>
        <p:nvSpPr>
          <p:cNvPr id="12" name="Rectangle 11">
            <a:extLst>
              <a:ext uri="{FF2B5EF4-FFF2-40B4-BE49-F238E27FC236}">
                <a16:creationId xmlns:a16="http://schemas.microsoft.com/office/drawing/2014/main" id="{BA60F771-011F-6A77-0CBA-D1D113121670}"/>
              </a:ext>
            </a:extLst>
          </p:cNvPr>
          <p:cNvSpPr/>
          <p:nvPr/>
        </p:nvSpPr>
        <p:spPr>
          <a:xfrm>
            <a:off x="511461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ASGs</a:t>
            </a:r>
          </a:p>
        </p:txBody>
      </p:sp>
      <p:sp>
        <p:nvSpPr>
          <p:cNvPr id="13" name="Rectangle 12">
            <a:extLst>
              <a:ext uri="{FF2B5EF4-FFF2-40B4-BE49-F238E27FC236}">
                <a16:creationId xmlns:a16="http://schemas.microsoft.com/office/drawing/2014/main" id="{AEFF6936-6889-96F7-981F-8085324B794A}"/>
              </a:ext>
            </a:extLst>
          </p:cNvPr>
          <p:cNvSpPr/>
          <p:nvPr/>
        </p:nvSpPr>
        <p:spPr>
          <a:xfrm>
            <a:off x="2823646" y="1748609"/>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Virtual WAN</a:t>
            </a:r>
          </a:p>
        </p:txBody>
      </p:sp>
      <p:sp>
        <p:nvSpPr>
          <p:cNvPr id="14" name="Rectangle 13">
            <a:extLst>
              <a:ext uri="{FF2B5EF4-FFF2-40B4-BE49-F238E27FC236}">
                <a16:creationId xmlns:a16="http://schemas.microsoft.com/office/drawing/2014/main" id="{2586F9A5-84B7-4488-1A19-92F98F923528}"/>
              </a:ext>
            </a:extLst>
          </p:cNvPr>
          <p:cNvSpPr/>
          <p:nvPr/>
        </p:nvSpPr>
        <p:spPr>
          <a:xfrm>
            <a:off x="2823646" y="2220880"/>
            <a:ext cx="1962150" cy="324639"/>
          </a:xfrm>
          <a:prstGeom prst="rect">
            <a:avLst/>
          </a:prstGeom>
          <a:solidFill>
            <a:schemeClr val="accent5"/>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Virtual Peering</a:t>
            </a:r>
          </a:p>
        </p:txBody>
      </p:sp>
      <p:cxnSp>
        <p:nvCxnSpPr>
          <p:cNvPr id="59" name="Straight Arrow Connector 58">
            <a:extLst>
              <a:ext uri="{FF2B5EF4-FFF2-40B4-BE49-F238E27FC236}">
                <a16:creationId xmlns:a16="http://schemas.microsoft.com/office/drawing/2014/main" id="{52ADB451-3115-C20C-43F2-7CCAFC102B84}"/>
              </a:ext>
            </a:extLst>
          </p:cNvPr>
          <p:cNvCxnSpPr>
            <a:cxnSpLocks/>
          </p:cNvCxnSpPr>
          <p:nvPr/>
        </p:nvCxnSpPr>
        <p:spPr>
          <a:xfrm>
            <a:off x="1549400" y="2641600"/>
            <a:ext cx="3231767" cy="74293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B35A21A-5462-2740-640C-09D48EF626F7}"/>
              </a:ext>
            </a:extLst>
          </p:cNvPr>
          <p:cNvCxnSpPr>
            <a:cxnSpLocks/>
          </p:cNvCxnSpPr>
          <p:nvPr/>
        </p:nvCxnSpPr>
        <p:spPr>
          <a:xfrm>
            <a:off x="3741227" y="2641600"/>
            <a:ext cx="1108672" cy="4802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35D29E-1EA8-5B48-2F01-E1A8723AD14D}"/>
              </a:ext>
            </a:extLst>
          </p:cNvPr>
          <p:cNvCxnSpPr>
            <a:cxnSpLocks/>
          </p:cNvCxnSpPr>
          <p:nvPr/>
        </p:nvCxnSpPr>
        <p:spPr>
          <a:xfrm>
            <a:off x="6095691" y="2641600"/>
            <a:ext cx="0" cy="53505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0394446-76B5-6FD4-8C3B-A77002D56798}"/>
              </a:ext>
            </a:extLst>
          </p:cNvPr>
          <p:cNvCxnSpPr>
            <a:cxnSpLocks/>
          </p:cNvCxnSpPr>
          <p:nvPr/>
        </p:nvCxnSpPr>
        <p:spPr>
          <a:xfrm flipH="1">
            <a:off x="7277278" y="2641600"/>
            <a:ext cx="1136946" cy="5033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E1B3D80-29F2-2C34-9B04-CC40E2734175}"/>
              </a:ext>
            </a:extLst>
          </p:cNvPr>
          <p:cNvCxnSpPr>
            <a:cxnSpLocks/>
          </p:cNvCxnSpPr>
          <p:nvPr/>
        </p:nvCxnSpPr>
        <p:spPr>
          <a:xfrm flipH="1">
            <a:off x="7379554" y="2641600"/>
            <a:ext cx="3263046" cy="74293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A3118FC-7F00-5366-5B94-03370420A79C}"/>
              </a:ext>
            </a:extLst>
          </p:cNvPr>
          <p:cNvSpPr/>
          <p:nvPr/>
        </p:nvSpPr>
        <p:spPr>
          <a:xfrm>
            <a:off x="4928363" y="3259782"/>
            <a:ext cx="2303995" cy="777932"/>
          </a:xfrm>
          <a:prstGeom prst="roundRect">
            <a:avLst>
              <a:gd name="adj" fmla="val 6475"/>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a typeface="Open Sans" panose="020B0606030504020204" pitchFamily="34" charset="0"/>
                <a:cs typeface="Open Sans" panose="020B0606030504020204" pitchFamily="34" charset="0"/>
              </a:rPr>
              <a:t>Zen</a:t>
            </a:r>
          </a:p>
        </p:txBody>
      </p:sp>
      <p:cxnSp>
        <p:nvCxnSpPr>
          <p:cNvPr id="53" name="Straight Arrow Connector 52">
            <a:extLst>
              <a:ext uri="{FF2B5EF4-FFF2-40B4-BE49-F238E27FC236}">
                <a16:creationId xmlns:a16="http://schemas.microsoft.com/office/drawing/2014/main" id="{1B714A9D-6F11-AAB7-B470-41D327720124}"/>
              </a:ext>
            </a:extLst>
          </p:cNvPr>
          <p:cNvCxnSpPr>
            <a:cxnSpLocks/>
            <a:stCxn id="2" idx="2"/>
          </p:cNvCxnSpPr>
          <p:nvPr/>
        </p:nvCxnSpPr>
        <p:spPr>
          <a:xfrm flipH="1">
            <a:off x="6078688" y="4037714"/>
            <a:ext cx="1673" cy="59940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9DA0FB1-9FD3-2141-A4D6-B11A1F5A6B19}"/>
              </a:ext>
            </a:extLst>
          </p:cNvPr>
          <p:cNvSpPr txBox="1"/>
          <p:nvPr/>
        </p:nvSpPr>
        <p:spPr>
          <a:xfrm>
            <a:off x="995003" y="3272265"/>
            <a:ext cx="3774238" cy="738664"/>
          </a:xfrm>
          <a:prstGeom prst="rect">
            <a:avLst/>
          </a:prstGeom>
          <a:noFill/>
        </p:spPr>
        <p:txBody>
          <a:bodyPr wrap="none" rtlCol="0">
            <a:spAutoFit/>
          </a:bodyPr>
          <a:lstStyle/>
          <a:p>
            <a:r>
              <a:rPr lang="en-US" sz="2400">
                <a:solidFill>
                  <a:schemeClr val="accent6"/>
                </a:solidFill>
                <a:latin typeface="+mj-lt"/>
              </a:rPr>
              <a:t>Simple translations</a:t>
            </a:r>
          </a:p>
          <a:p>
            <a:r>
              <a:rPr lang="en-US">
                <a:latin typeface="+mj-lt"/>
              </a:rPr>
              <a:t>one translation to a high-level policy IR</a:t>
            </a:r>
          </a:p>
        </p:txBody>
      </p:sp>
    </p:spTree>
    <p:extLst>
      <p:ext uri="{BB962C8B-B14F-4D97-AF65-F5344CB8AC3E}">
        <p14:creationId xmlns:p14="http://schemas.microsoft.com/office/powerpoint/2010/main" val="2028359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66DFC58-E858-4FFF-8C12-B110C70051C1}"/>
              </a:ext>
            </a:extLst>
          </p:cNvPr>
          <p:cNvSpPr txBox="1"/>
          <p:nvPr/>
        </p:nvSpPr>
        <p:spPr>
          <a:xfrm>
            <a:off x="838200" y="2571797"/>
            <a:ext cx="5533887" cy="4062651"/>
          </a:xfrm>
          <a:prstGeom prst="rect">
            <a:avLst/>
          </a:prstGeom>
          <a:noFill/>
        </p:spPr>
        <p:txBody>
          <a:bodyPr wrap="none" rtlCol="0">
            <a:spAutoFit/>
          </a:bodyPr>
          <a:lstStyle/>
          <a:p>
            <a:r>
              <a:rPr lang="en-US" sz="2000">
                <a:solidFill>
                  <a:srgbClr val="C00000"/>
                </a:solidFill>
              </a:rPr>
              <a:t>Symmetries in Datacenter Networks</a:t>
            </a:r>
          </a:p>
          <a:p>
            <a:endParaRPr lang="en-US" sz="2000">
              <a:solidFill>
                <a:srgbClr val="C00000"/>
              </a:solidFill>
            </a:endParaRPr>
          </a:p>
          <a:p>
            <a:endParaRPr lang="en-US" sz="2000">
              <a:solidFill>
                <a:srgbClr val="C00000"/>
              </a:solidFill>
            </a:endParaRPr>
          </a:p>
          <a:p>
            <a:r>
              <a:rPr lang="en-US" sz="2000">
                <a:solidFill>
                  <a:srgbClr val="C00000"/>
                </a:solidFill>
              </a:rPr>
              <a:t>IP header space vs. Forwarding Equivalence Classes</a:t>
            </a:r>
          </a:p>
          <a:p>
            <a:endParaRPr lang="en-US" sz="2000">
              <a:solidFill>
                <a:srgbClr val="C00000"/>
              </a:solidFill>
            </a:endParaRPr>
          </a:p>
          <a:p>
            <a:endParaRPr lang="en-US" sz="2000">
              <a:solidFill>
                <a:srgbClr val="C00000"/>
              </a:solidFill>
            </a:endParaRPr>
          </a:p>
          <a:p>
            <a:r>
              <a:rPr lang="en-US" sz="2000">
                <a:solidFill>
                  <a:srgbClr val="C00000"/>
                </a:solidFill>
              </a:rPr>
              <a:t>Modularity of Forwarding Tables</a:t>
            </a:r>
          </a:p>
          <a:p>
            <a:endParaRPr lang="en-US" sz="2000">
              <a:solidFill>
                <a:srgbClr val="C00000"/>
              </a:solidFill>
            </a:endParaRPr>
          </a:p>
          <a:p>
            <a:endParaRPr lang="en-US" sz="2000">
              <a:solidFill>
                <a:srgbClr val="C00000"/>
              </a:solidFill>
            </a:endParaRPr>
          </a:p>
          <a:p>
            <a:r>
              <a:rPr lang="en-US" sz="2000">
                <a:solidFill>
                  <a:srgbClr val="C00000"/>
                </a:solidFill>
              </a:rPr>
              <a:t>BGP Synchronization </a:t>
            </a:r>
          </a:p>
          <a:p>
            <a:endParaRPr lang="en-US" sz="2000">
              <a:solidFill>
                <a:srgbClr val="C00000"/>
              </a:solidFill>
            </a:endParaRPr>
          </a:p>
          <a:p>
            <a:endParaRPr lang="en-US" sz="2000">
              <a:solidFill>
                <a:srgbClr val="C00000"/>
              </a:solidFill>
            </a:endParaRPr>
          </a:p>
          <a:p>
            <a:r>
              <a:rPr lang="en-US" sz="2000">
                <a:solidFill>
                  <a:srgbClr val="C00000"/>
                </a:solidFill>
              </a:rPr>
              <a:t>Capturing Semantics of Policies</a:t>
            </a:r>
          </a:p>
        </p:txBody>
      </p:sp>
      <p:sp>
        <p:nvSpPr>
          <p:cNvPr id="8" name="TextBox 7">
            <a:extLst>
              <a:ext uri="{FF2B5EF4-FFF2-40B4-BE49-F238E27FC236}">
                <a16:creationId xmlns:a16="http://schemas.microsoft.com/office/drawing/2014/main" id="{2FAB1C56-F685-41E7-BC9F-8B09FA7C98FA}"/>
              </a:ext>
            </a:extLst>
          </p:cNvPr>
          <p:cNvSpPr txBox="1"/>
          <p:nvPr/>
        </p:nvSpPr>
        <p:spPr>
          <a:xfrm>
            <a:off x="6837285" y="2571796"/>
            <a:ext cx="4871847" cy="4062651"/>
          </a:xfrm>
          <a:prstGeom prst="rect">
            <a:avLst/>
          </a:prstGeom>
          <a:noFill/>
        </p:spPr>
        <p:txBody>
          <a:bodyPr wrap="none" rtlCol="0">
            <a:spAutoFit/>
          </a:bodyPr>
          <a:lstStyle/>
          <a:p>
            <a:r>
              <a:rPr lang="en-US" sz="2000">
                <a:solidFill>
                  <a:srgbClr val="00B050"/>
                </a:solidFill>
              </a:rPr>
              <a:t>Bi-simulation and Congruences</a:t>
            </a:r>
          </a:p>
          <a:p>
            <a:endParaRPr lang="en-US" sz="2000">
              <a:solidFill>
                <a:srgbClr val="00B050"/>
              </a:solidFill>
            </a:endParaRPr>
          </a:p>
          <a:p>
            <a:endParaRPr lang="en-US" sz="2000">
              <a:solidFill>
                <a:srgbClr val="00B050"/>
              </a:solidFill>
            </a:endParaRPr>
          </a:p>
          <a:p>
            <a:r>
              <a:rPr lang="en-US" sz="2000">
                <a:solidFill>
                  <a:srgbClr val="00B050"/>
                </a:solidFill>
              </a:rPr>
              <a:t>Hash-tries, Header Space Algebras and BDDs</a:t>
            </a:r>
          </a:p>
          <a:p>
            <a:endParaRPr lang="en-US" sz="2000">
              <a:solidFill>
                <a:srgbClr val="00B050"/>
              </a:solidFill>
            </a:endParaRPr>
          </a:p>
          <a:p>
            <a:endParaRPr lang="en-US" sz="2000">
              <a:solidFill>
                <a:srgbClr val="00B050"/>
              </a:solidFill>
            </a:endParaRPr>
          </a:p>
          <a:p>
            <a:r>
              <a:rPr lang="en-US" sz="2000">
                <a:solidFill>
                  <a:srgbClr val="00B050"/>
                </a:solidFill>
              </a:rPr>
              <a:t>Floyd-Hoare and Rely/Guarantee Proof Rules</a:t>
            </a:r>
          </a:p>
          <a:p>
            <a:endParaRPr lang="en-US" sz="2000">
              <a:solidFill>
                <a:srgbClr val="00B050"/>
              </a:solidFill>
            </a:endParaRPr>
          </a:p>
          <a:p>
            <a:endParaRPr lang="en-US" sz="2000">
              <a:solidFill>
                <a:srgbClr val="00B050"/>
              </a:solidFill>
            </a:endParaRPr>
          </a:p>
          <a:p>
            <a:r>
              <a:rPr lang="en-US" sz="2000">
                <a:solidFill>
                  <a:srgbClr val="00B050"/>
                </a:solidFill>
              </a:rPr>
              <a:t>Abstract Dijkstra and A* </a:t>
            </a:r>
          </a:p>
          <a:p>
            <a:endParaRPr lang="en-US" sz="2000">
              <a:solidFill>
                <a:srgbClr val="00B050"/>
              </a:solidFill>
            </a:endParaRPr>
          </a:p>
          <a:p>
            <a:endParaRPr lang="en-US" sz="2000">
              <a:solidFill>
                <a:srgbClr val="00B050"/>
              </a:solidFill>
            </a:endParaRPr>
          </a:p>
          <a:p>
            <a:r>
              <a:rPr lang="en-US" sz="2000">
                <a:solidFill>
                  <a:srgbClr val="00B050"/>
                </a:solidFill>
              </a:rPr>
              <a:t>Reflection, Meta-programming</a:t>
            </a:r>
          </a:p>
        </p:txBody>
      </p:sp>
      <p:sp>
        <p:nvSpPr>
          <p:cNvPr id="9" name="TextBox 8">
            <a:extLst>
              <a:ext uri="{FF2B5EF4-FFF2-40B4-BE49-F238E27FC236}">
                <a16:creationId xmlns:a16="http://schemas.microsoft.com/office/drawing/2014/main" id="{5EA3CC66-2C3C-4224-AAFC-201C4A0D2BB8}"/>
              </a:ext>
            </a:extLst>
          </p:cNvPr>
          <p:cNvSpPr txBox="1"/>
          <p:nvPr/>
        </p:nvSpPr>
        <p:spPr>
          <a:xfrm>
            <a:off x="2334828" y="1721252"/>
            <a:ext cx="803425" cy="523220"/>
          </a:xfrm>
          <a:prstGeom prst="rect">
            <a:avLst/>
          </a:prstGeom>
          <a:noFill/>
        </p:spPr>
        <p:txBody>
          <a:bodyPr wrap="none" rtlCol="0">
            <a:spAutoFit/>
          </a:bodyPr>
          <a:lstStyle/>
          <a:p>
            <a:r>
              <a:rPr lang="en-US" sz="2800"/>
              <a:t>SDN</a:t>
            </a:r>
          </a:p>
        </p:txBody>
      </p:sp>
      <p:sp>
        <p:nvSpPr>
          <p:cNvPr id="11" name="TextBox 10">
            <a:extLst>
              <a:ext uri="{FF2B5EF4-FFF2-40B4-BE49-F238E27FC236}">
                <a16:creationId xmlns:a16="http://schemas.microsoft.com/office/drawing/2014/main" id="{2A8A2AF8-1822-463C-9CD5-5AAF2215B21C}"/>
              </a:ext>
            </a:extLst>
          </p:cNvPr>
          <p:cNvSpPr txBox="1"/>
          <p:nvPr/>
        </p:nvSpPr>
        <p:spPr>
          <a:xfrm>
            <a:off x="7133841" y="1721252"/>
            <a:ext cx="3772186" cy="523220"/>
          </a:xfrm>
          <a:prstGeom prst="rect">
            <a:avLst/>
          </a:prstGeom>
          <a:noFill/>
        </p:spPr>
        <p:txBody>
          <a:bodyPr wrap="none" rtlCol="0">
            <a:spAutoFit/>
          </a:bodyPr>
          <a:lstStyle/>
          <a:p>
            <a:r>
              <a:rPr lang="en-US" sz="2800"/>
              <a:t>Programming Languages</a:t>
            </a:r>
          </a:p>
        </p:txBody>
      </p:sp>
      <p:pic>
        <p:nvPicPr>
          <p:cNvPr id="3" name="Picture 2">
            <a:extLst>
              <a:ext uri="{FF2B5EF4-FFF2-40B4-BE49-F238E27FC236}">
                <a16:creationId xmlns:a16="http://schemas.microsoft.com/office/drawing/2014/main" id="{70E97278-AF35-82ED-6975-FA47DBE5E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
        <p:nvSpPr>
          <p:cNvPr id="7" name="Title 1">
            <a:extLst>
              <a:ext uri="{FF2B5EF4-FFF2-40B4-BE49-F238E27FC236}">
                <a16:creationId xmlns:a16="http://schemas.microsoft.com/office/drawing/2014/main" id="{696B40E1-AFE8-5073-5A4C-DBDDDAC0C7D0}"/>
              </a:ext>
            </a:extLst>
          </p:cNvPr>
          <p:cNvSpPr>
            <a:spLocks noGrp="1"/>
          </p:cNvSpPr>
          <p:nvPr>
            <p:ph type="title"/>
          </p:nvPr>
        </p:nvSpPr>
        <p:spPr>
          <a:xfrm>
            <a:off x="838200" y="365125"/>
            <a:ext cx="10515600" cy="1325563"/>
          </a:xfrm>
        </p:spPr>
        <p:txBody>
          <a:bodyPr/>
          <a:lstStyle/>
          <a:p>
            <a:pPr algn="ctr"/>
            <a:r>
              <a:rPr lang="en-US"/>
              <a:t>Confluences</a:t>
            </a:r>
          </a:p>
        </p:txBody>
      </p:sp>
    </p:spTree>
    <p:extLst>
      <p:ext uri="{BB962C8B-B14F-4D97-AF65-F5344CB8AC3E}">
        <p14:creationId xmlns:p14="http://schemas.microsoft.com/office/powerpoint/2010/main" val="2625936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5B4D-AB92-A953-3FD8-AAB4CF2AB8DF}"/>
              </a:ext>
            </a:extLst>
          </p:cNvPr>
          <p:cNvSpPr>
            <a:spLocks noGrp="1"/>
          </p:cNvSpPr>
          <p:nvPr>
            <p:ph type="title"/>
          </p:nvPr>
        </p:nvSpPr>
        <p:spPr/>
        <p:txBody>
          <a:bodyPr/>
          <a:lstStyle/>
          <a:p>
            <a:pPr algn="ctr"/>
            <a:r>
              <a:rPr lang="en-US"/>
              <a:t>Summary: Logic, Tomography and Networks</a:t>
            </a:r>
          </a:p>
        </p:txBody>
      </p:sp>
      <p:pic>
        <p:nvPicPr>
          <p:cNvPr id="5" name="Picture 4">
            <a:extLst>
              <a:ext uri="{FF2B5EF4-FFF2-40B4-BE49-F238E27FC236}">
                <a16:creationId xmlns:a16="http://schemas.microsoft.com/office/drawing/2014/main" id="{6FE3BC8C-582F-E8D5-7BE3-F19581CA4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pic>
        <p:nvPicPr>
          <p:cNvPr id="16" name="Picture 15">
            <a:extLst>
              <a:ext uri="{FF2B5EF4-FFF2-40B4-BE49-F238E27FC236}">
                <a16:creationId xmlns:a16="http://schemas.microsoft.com/office/drawing/2014/main" id="{CE56BEBB-26D4-2B39-F88A-791520641BE7}"/>
              </a:ext>
            </a:extLst>
          </p:cNvPr>
          <p:cNvPicPr>
            <a:picLocks noChangeAspect="1"/>
          </p:cNvPicPr>
          <p:nvPr/>
        </p:nvPicPr>
        <p:blipFill>
          <a:blip r:embed="rId3"/>
          <a:stretch>
            <a:fillRect/>
          </a:stretch>
        </p:blipFill>
        <p:spPr>
          <a:xfrm>
            <a:off x="8402287" y="4493941"/>
            <a:ext cx="3684604" cy="1762368"/>
          </a:xfrm>
          <a:prstGeom prst="rect">
            <a:avLst/>
          </a:prstGeom>
        </p:spPr>
      </p:pic>
      <p:pic>
        <p:nvPicPr>
          <p:cNvPr id="19" name="Picture 18">
            <a:extLst>
              <a:ext uri="{FF2B5EF4-FFF2-40B4-BE49-F238E27FC236}">
                <a16:creationId xmlns:a16="http://schemas.microsoft.com/office/drawing/2014/main" id="{6F23D267-156B-FAC9-DF53-EBAE0F74FD42}"/>
              </a:ext>
            </a:extLst>
          </p:cNvPr>
          <p:cNvPicPr>
            <a:picLocks noChangeAspect="1"/>
          </p:cNvPicPr>
          <p:nvPr/>
        </p:nvPicPr>
        <p:blipFill>
          <a:blip r:embed="rId4"/>
          <a:stretch>
            <a:fillRect/>
          </a:stretch>
        </p:blipFill>
        <p:spPr>
          <a:xfrm>
            <a:off x="4807732" y="2184782"/>
            <a:ext cx="3347223" cy="1773303"/>
          </a:xfrm>
          <a:prstGeom prst="rect">
            <a:avLst/>
          </a:prstGeom>
        </p:spPr>
      </p:pic>
      <p:pic>
        <p:nvPicPr>
          <p:cNvPr id="21" name="Picture 20">
            <a:extLst>
              <a:ext uri="{FF2B5EF4-FFF2-40B4-BE49-F238E27FC236}">
                <a16:creationId xmlns:a16="http://schemas.microsoft.com/office/drawing/2014/main" id="{4B108A82-5068-1415-E433-9F41188853D2}"/>
              </a:ext>
            </a:extLst>
          </p:cNvPr>
          <p:cNvPicPr>
            <a:picLocks noChangeAspect="1"/>
          </p:cNvPicPr>
          <p:nvPr/>
        </p:nvPicPr>
        <p:blipFill>
          <a:blip r:embed="rId5"/>
          <a:stretch>
            <a:fillRect/>
          </a:stretch>
        </p:blipFill>
        <p:spPr>
          <a:xfrm>
            <a:off x="8622438" y="2184782"/>
            <a:ext cx="3225884" cy="1863317"/>
          </a:xfrm>
          <a:prstGeom prst="rect">
            <a:avLst/>
          </a:prstGeom>
        </p:spPr>
      </p:pic>
      <p:pic>
        <p:nvPicPr>
          <p:cNvPr id="23" name="Picture 22">
            <a:extLst>
              <a:ext uri="{FF2B5EF4-FFF2-40B4-BE49-F238E27FC236}">
                <a16:creationId xmlns:a16="http://schemas.microsoft.com/office/drawing/2014/main" id="{5135F0B4-980F-C21E-0A3E-DFF08BCE3999}"/>
              </a:ext>
            </a:extLst>
          </p:cNvPr>
          <p:cNvPicPr>
            <a:picLocks noChangeAspect="1"/>
          </p:cNvPicPr>
          <p:nvPr/>
        </p:nvPicPr>
        <p:blipFill>
          <a:blip r:embed="rId6"/>
          <a:stretch>
            <a:fillRect/>
          </a:stretch>
        </p:blipFill>
        <p:spPr>
          <a:xfrm>
            <a:off x="4807732" y="4393580"/>
            <a:ext cx="3453451" cy="2022654"/>
          </a:xfrm>
          <a:prstGeom prst="rect">
            <a:avLst/>
          </a:prstGeom>
        </p:spPr>
      </p:pic>
      <p:pic>
        <p:nvPicPr>
          <p:cNvPr id="4" name="Picture 3">
            <a:extLst>
              <a:ext uri="{FF2B5EF4-FFF2-40B4-BE49-F238E27FC236}">
                <a16:creationId xmlns:a16="http://schemas.microsoft.com/office/drawing/2014/main" id="{5CCF2140-1563-0F36-E5DE-94FDAF136C0D}"/>
              </a:ext>
            </a:extLst>
          </p:cNvPr>
          <p:cNvPicPr>
            <a:picLocks noChangeAspect="1"/>
          </p:cNvPicPr>
          <p:nvPr/>
        </p:nvPicPr>
        <p:blipFill>
          <a:blip r:embed="rId7"/>
          <a:stretch>
            <a:fillRect/>
          </a:stretch>
        </p:blipFill>
        <p:spPr>
          <a:xfrm>
            <a:off x="847139" y="4393580"/>
            <a:ext cx="3475342" cy="2022655"/>
          </a:xfrm>
          <a:prstGeom prst="rect">
            <a:avLst/>
          </a:prstGeom>
        </p:spPr>
      </p:pic>
      <p:pic>
        <p:nvPicPr>
          <p:cNvPr id="8" name="Picture 7">
            <a:extLst>
              <a:ext uri="{FF2B5EF4-FFF2-40B4-BE49-F238E27FC236}">
                <a16:creationId xmlns:a16="http://schemas.microsoft.com/office/drawing/2014/main" id="{8D35BD86-605C-D086-75C1-7661509AE619}"/>
              </a:ext>
            </a:extLst>
          </p:cNvPr>
          <p:cNvPicPr>
            <a:picLocks noChangeAspect="1"/>
          </p:cNvPicPr>
          <p:nvPr/>
        </p:nvPicPr>
        <p:blipFill>
          <a:blip r:embed="rId8"/>
          <a:stretch>
            <a:fillRect/>
          </a:stretch>
        </p:blipFill>
        <p:spPr>
          <a:xfrm>
            <a:off x="911198" y="2149991"/>
            <a:ext cx="3347223" cy="1784285"/>
          </a:xfrm>
          <a:prstGeom prst="rect">
            <a:avLst/>
          </a:prstGeom>
        </p:spPr>
      </p:pic>
    </p:spTree>
    <p:extLst>
      <p:ext uri="{BB962C8B-B14F-4D97-AF65-F5344CB8AC3E}">
        <p14:creationId xmlns:p14="http://schemas.microsoft.com/office/powerpoint/2010/main" val="1487545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pic>
        <p:nvPicPr>
          <p:cNvPr id="4" name="Picture 3">
            <a:extLst>
              <a:ext uri="{FF2B5EF4-FFF2-40B4-BE49-F238E27FC236}">
                <a16:creationId xmlns:a16="http://schemas.microsoft.com/office/drawing/2014/main" id="{A8B8D6D7-2D39-2E8C-B21E-3B1D53BF2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custDataLst>
      <p:tags r:id="rId1"/>
    </p:custDataLst>
    <p:extLst>
      <p:ext uri="{BB962C8B-B14F-4D97-AF65-F5344CB8AC3E}">
        <p14:creationId xmlns:p14="http://schemas.microsoft.com/office/powerpoint/2010/main" val="117177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Tree>
    <p:extLst>
      <p:ext uri="{BB962C8B-B14F-4D97-AF65-F5344CB8AC3E}">
        <p14:creationId xmlns:p14="http://schemas.microsoft.com/office/powerpoint/2010/main" val="3146162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ee the source image">
            <a:extLst>
              <a:ext uri="{FF2B5EF4-FFF2-40B4-BE49-F238E27FC236}">
                <a16:creationId xmlns:a16="http://schemas.microsoft.com/office/drawing/2014/main" id="{3157A349-E0CA-7B59-E6E2-2807AD93018E}"/>
              </a:ext>
            </a:extLst>
          </p:cNvPr>
          <p:cNvPicPr>
            <a:picLocks noChangeAspect="1" noChangeArrowheads="1"/>
          </p:cNvPicPr>
          <p:nvPr/>
        </p:nvPicPr>
        <p:blipFill>
          <a:blip r:embed="rId2">
            <a:alphaModFix amt="48000"/>
            <a:extLst>
              <a:ext uri="{BEBA8EAE-BF5A-486C-A8C5-ECC9F3942E4B}">
                <a14:imgProps xmlns:a14="http://schemas.microsoft.com/office/drawing/2010/main">
                  <a14:imgLayer r:embed="rId3">
                    <a14:imgEffect>
                      <a14:artisticGlowDiffused/>
                    </a14:imgEffect>
                    <a14:imgEffect>
                      <a14:colorTemperature colorTemp="6152"/>
                    </a14:imgEffect>
                    <a14:imgEffect>
                      <a14:saturation sat="175000"/>
                    </a14:imgEffect>
                  </a14:imgLayer>
                </a14:imgProps>
              </a:ext>
              <a:ext uri="{28A0092B-C50C-407E-A947-70E740481C1C}">
                <a14:useLocalDpi xmlns:a14="http://schemas.microsoft.com/office/drawing/2010/main" val="0"/>
              </a:ext>
            </a:extLst>
          </a:blip>
          <a:srcRect/>
          <a:stretch>
            <a:fillRect/>
          </a:stretch>
        </p:blipFill>
        <p:spPr bwMode="auto">
          <a:xfrm>
            <a:off x="7163517" y="4665415"/>
            <a:ext cx="4563477" cy="20098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D19683-1BAA-B591-72D4-13DFCE454A6E}"/>
              </a:ext>
            </a:extLst>
          </p:cNvPr>
          <p:cNvSpPr/>
          <p:nvPr/>
        </p:nvSpPr>
        <p:spPr>
          <a:xfrm>
            <a:off x="4347555" y="1611399"/>
            <a:ext cx="2133599" cy="70899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Predicate Abstraction (1997)</a:t>
            </a:r>
            <a:endParaRPr lang="en-US"/>
          </a:p>
        </p:txBody>
      </p:sp>
      <p:sp>
        <p:nvSpPr>
          <p:cNvPr id="10" name="Rectangle 9">
            <a:extLst>
              <a:ext uri="{FF2B5EF4-FFF2-40B4-BE49-F238E27FC236}">
                <a16:creationId xmlns:a16="http://schemas.microsoft.com/office/drawing/2014/main" id="{B554F745-C81B-D6D0-F881-98DA899838F1}"/>
              </a:ext>
            </a:extLst>
          </p:cNvPr>
          <p:cNvSpPr/>
          <p:nvPr/>
        </p:nvSpPr>
        <p:spPr>
          <a:xfrm>
            <a:off x="4347555" y="4237943"/>
            <a:ext cx="2105408" cy="694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Yogi (2009)</a:t>
            </a:r>
          </a:p>
        </p:txBody>
      </p:sp>
      <p:sp>
        <p:nvSpPr>
          <p:cNvPr id="12" name="Rectangle 11">
            <a:extLst>
              <a:ext uri="{FF2B5EF4-FFF2-40B4-BE49-F238E27FC236}">
                <a16:creationId xmlns:a16="http://schemas.microsoft.com/office/drawing/2014/main" id="{EE91314D-0037-3CF0-78C1-3B92AA341435}"/>
              </a:ext>
            </a:extLst>
          </p:cNvPr>
          <p:cNvSpPr/>
          <p:nvPr/>
        </p:nvSpPr>
        <p:spPr>
          <a:xfrm>
            <a:off x="8383741" y="2545149"/>
            <a:ext cx="2117219" cy="70899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Proof Rules as Horn Clauses (2012)</a:t>
            </a:r>
          </a:p>
        </p:txBody>
      </p:sp>
      <p:cxnSp>
        <p:nvCxnSpPr>
          <p:cNvPr id="16" name="Straight Arrow Connector 15">
            <a:extLst>
              <a:ext uri="{FF2B5EF4-FFF2-40B4-BE49-F238E27FC236}">
                <a16:creationId xmlns:a16="http://schemas.microsoft.com/office/drawing/2014/main" id="{E2D1B5CE-B9FA-82E5-ED30-840F2429E87E}"/>
              </a:ext>
            </a:extLst>
          </p:cNvPr>
          <p:cNvCxnSpPr>
            <a:cxnSpLocks/>
            <a:stCxn id="4" idx="2"/>
            <a:endCxn id="3" idx="0"/>
          </p:cNvCxnSpPr>
          <p:nvPr/>
        </p:nvCxnSpPr>
        <p:spPr>
          <a:xfrm flipH="1">
            <a:off x="5400259" y="2320390"/>
            <a:ext cx="14096" cy="637227"/>
          </a:xfrm>
          <a:prstGeom prst="straightConnector1">
            <a:avLst/>
          </a:prstGeom>
          <a:ln w="12700">
            <a:solidFill>
              <a:schemeClr val="accent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2A4E13-3262-BD7A-0146-FB76E0A13442}"/>
              </a:ext>
            </a:extLst>
          </p:cNvPr>
          <p:cNvCxnSpPr>
            <a:cxnSpLocks/>
            <a:stCxn id="3" idx="2"/>
            <a:endCxn id="10" idx="0"/>
          </p:cNvCxnSpPr>
          <p:nvPr/>
        </p:nvCxnSpPr>
        <p:spPr>
          <a:xfrm>
            <a:off x="5400259" y="3652331"/>
            <a:ext cx="0" cy="585612"/>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2C00C90-F975-6C81-D0EE-C66A4F612676}"/>
              </a:ext>
            </a:extLst>
          </p:cNvPr>
          <p:cNvSpPr/>
          <p:nvPr/>
        </p:nvSpPr>
        <p:spPr>
          <a:xfrm>
            <a:off x="4347555" y="2957617"/>
            <a:ext cx="2105408" cy="694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SLAM (2001)</a:t>
            </a:r>
            <a:endParaRPr lang="en-US"/>
          </a:p>
        </p:txBody>
      </p:sp>
      <p:sp>
        <p:nvSpPr>
          <p:cNvPr id="7" name="Rectangle 6">
            <a:extLst>
              <a:ext uri="{FF2B5EF4-FFF2-40B4-BE49-F238E27FC236}">
                <a16:creationId xmlns:a16="http://schemas.microsoft.com/office/drawing/2014/main" id="{E7722DB7-C49E-6144-6C2E-6A9976F90658}"/>
              </a:ext>
            </a:extLst>
          </p:cNvPr>
          <p:cNvSpPr/>
          <p:nvPr/>
        </p:nvSpPr>
        <p:spPr>
          <a:xfrm>
            <a:off x="7210172" y="4711810"/>
            <a:ext cx="1966865" cy="708991"/>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SPACER (2014)</a:t>
            </a:r>
          </a:p>
        </p:txBody>
      </p:sp>
      <p:sp>
        <p:nvSpPr>
          <p:cNvPr id="14" name="Rectangle 13">
            <a:extLst>
              <a:ext uri="{FF2B5EF4-FFF2-40B4-BE49-F238E27FC236}">
                <a16:creationId xmlns:a16="http://schemas.microsoft.com/office/drawing/2014/main" id="{F1084AD6-7B7F-11A2-FF66-B7D49B4A6A67}"/>
              </a:ext>
            </a:extLst>
          </p:cNvPr>
          <p:cNvSpPr/>
          <p:nvPr/>
        </p:nvSpPr>
        <p:spPr>
          <a:xfrm>
            <a:off x="7163517" y="3756753"/>
            <a:ext cx="1934301"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Z3 PDR (2012)</a:t>
            </a:r>
          </a:p>
        </p:txBody>
      </p:sp>
      <p:sp>
        <p:nvSpPr>
          <p:cNvPr id="17" name="Rectangle 16">
            <a:extLst>
              <a:ext uri="{FF2B5EF4-FFF2-40B4-BE49-F238E27FC236}">
                <a16:creationId xmlns:a16="http://schemas.microsoft.com/office/drawing/2014/main" id="{5FD8A2E1-92A8-FE61-94FD-7F8CA918CA0D}"/>
              </a:ext>
            </a:extLst>
          </p:cNvPr>
          <p:cNvSpPr/>
          <p:nvPr/>
        </p:nvSpPr>
        <p:spPr>
          <a:xfrm>
            <a:off x="9495662" y="3753259"/>
            <a:ext cx="1966865" cy="708991"/>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Duality (2012)</a:t>
            </a:r>
          </a:p>
        </p:txBody>
      </p:sp>
      <p:sp>
        <p:nvSpPr>
          <p:cNvPr id="20" name="Rectangle 19">
            <a:extLst>
              <a:ext uri="{FF2B5EF4-FFF2-40B4-BE49-F238E27FC236}">
                <a16:creationId xmlns:a16="http://schemas.microsoft.com/office/drawing/2014/main" id="{96F813DD-E2AF-27CB-C864-92447540E2A0}"/>
              </a:ext>
            </a:extLst>
          </p:cNvPr>
          <p:cNvSpPr/>
          <p:nvPr/>
        </p:nvSpPr>
        <p:spPr>
          <a:xfrm>
            <a:off x="1089238" y="5497789"/>
            <a:ext cx="2104319" cy="715194"/>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SMACK (2014)</a:t>
            </a:r>
          </a:p>
        </p:txBody>
      </p:sp>
      <p:sp>
        <p:nvSpPr>
          <p:cNvPr id="23" name="Rectangle 22">
            <a:extLst>
              <a:ext uri="{FF2B5EF4-FFF2-40B4-BE49-F238E27FC236}">
                <a16:creationId xmlns:a16="http://schemas.microsoft.com/office/drawing/2014/main" id="{FE8F0453-73BB-12FF-1237-FCC52023AE92}"/>
              </a:ext>
            </a:extLst>
          </p:cNvPr>
          <p:cNvSpPr/>
          <p:nvPr/>
        </p:nvSpPr>
        <p:spPr>
          <a:xfrm>
            <a:off x="9736009" y="1586598"/>
            <a:ext cx="2133599" cy="70899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Interpolation (2000)</a:t>
            </a:r>
            <a:endParaRPr lang="en-US"/>
          </a:p>
        </p:txBody>
      </p:sp>
      <p:sp>
        <p:nvSpPr>
          <p:cNvPr id="25" name="Rectangle 24">
            <a:extLst>
              <a:ext uri="{FF2B5EF4-FFF2-40B4-BE49-F238E27FC236}">
                <a16:creationId xmlns:a16="http://schemas.microsoft.com/office/drawing/2014/main" id="{BDE61943-B249-5FD8-0D44-01F07C11E870}"/>
              </a:ext>
            </a:extLst>
          </p:cNvPr>
          <p:cNvSpPr/>
          <p:nvPr/>
        </p:nvSpPr>
        <p:spPr>
          <a:xfrm>
            <a:off x="6996783" y="1620612"/>
            <a:ext cx="2133599" cy="70899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IC3 (2010)</a:t>
            </a:r>
            <a:endParaRPr lang="en-US"/>
          </a:p>
        </p:txBody>
      </p:sp>
      <p:sp>
        <p:nvSpPr>
          <p:cNvPr id="6" name="Rectangle 5">
            <a:extLst>
              <a:ext uri="{FF2B5EF4-FFF2-40B4-BE49-F238E27FC236}">
                <a16:creationId xmlns:a16="http://schemas.microsoft.com/office/drawing/2014/main" id="{0CBA7358-CE15-D40D-43A3-9F4F4012F37F}"/>
              </a:ext>
            </a:extLst>
          </p:cNvPr>
          <p:cNvSpPr/>
          <p:nvPr/>
        </p:nvSpPr>
        <p:spPr>
          <a:xfrm>
            <a:off x="4347555" y="5518269"/>
            <a:ext cx="2105408" cy="69471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Corral (2014)</a:t>
            </a:r>
          </a:p>
        </p:txBody>
      </p:sp>
      <p:cxnSp>
        <p:nvCxnSpPr>
          <p:cNvPr id="9" name="Straight Arrow Connector 8">
            <a:extLst>
              <a:ext uri="{FF2B5EF4-FFF2-40B4-BE49-F238E27FC236}">
                <a16:creationId xmlns:a16="http://schemas.microsoft.com/office/drawing/2014/main" id="{98439259-EFE3-B06D-2859-8EF083B9230C}"/>
              </a:ext>
            </a:extLst>
          </p:cNvPr>
          <p:cNvCxnSpPr>
            <a:cxnSpLocks/>
            <a:endCxn id="6" idx="0"/>
          </p:cNvCxnSpPr>
          <p:nvPr/>
        </p:nvCxnSpPr>
        <p:spPr>
          <a:xfrm>
            <a:off x="5400259" y="4932657"/>
            <a:ext cx="0" cy="585612"/>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55A69585-F9D4-B5EE-8A08-4E4FDA93809F}"/>
              </a:ext>
            </a:extLst>
          </p:cNvPr>
          <p:cNvSpPr>
            <a:spLocks noGrp="1"/>
          </p:cNvSpPr>
          <p:nvPr>
            <p:ph type="title"/>
          </p:nvPr>
        </p:nvSpPr>
        <p:spPr>
          <a:xfrm>
            <a:off x="736599" y="292974"/>
            <a:ext cx="10515600" cy="1325563"/>
          </a:xfrm>
        </p:spPr>
        <p:txBody>
          <a:bodyPr/>
          <a:lstStyle/>
          <a:p>
            <a:r>
              <a:rPr lang="en-US"/>
              <a:t>Symbolic Model Checking</a:t>
            </a:r>
          </a:p>
        </p:txBody>
      </p:sp>
      <p:pic>
        <p:nvPicPr>
          <p:cNvPr id="2050" name="Picture 2" descr="seahorn">
            <a:extLst>
              <a:ext uri="{FF2B5EF4-FFF2-40B4-BE49-F238E27FC236}">
                <a16:creationId xmlns:a16="http://schemas.microsoft.com/office/drawing/2014/main" id="{BD86501E-3426-F490-03BE-286D76D74F8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00960" y="4711810"/>
            <a:ext cx="1177973" cy="120303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AC81722F-1FFB-2C49-60D2-4679F28AB779}"/>
              </a:ext>
            </a:extLst>
          </p:cNvPr>
          <p:cNvCxnSpPr>
            <a:cxnSpLocks/>
            <a:stCxn id="14" idx="2"/>
            <a:endCxn id="7" idx="0"/>
          </p:cNvCxnSpPr>
          <p:nvPr/>
        </p:nvCxnSpPr>
        <p:spPr>
          <a:xfrm>
            <a:off x="8130668" y="4465744"/>
            <a:ext cx="62937" cy="246066"/>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020890B-F559-F5AA-F828-45B8B7506563}"/>
              </a:ext>
            </a:extLst>
          </p:cNvPr>
          <p:cNvCxnSpPr>
            <a:cxnSpLocks/>
            <a:stCxn id="23" idx="2"/>
            <a:endCxn id="17" idx="0"/>
          </p:cNvCxnSpPr>
          <p:nvPr/>
        </p:nvCxnSpPr>
        <p:spPr>
          <a:xfrm flipH="1">
            <a:off x="10479095" y="2295589"/>
            <a:ext cx="323714" cy="1457670"/>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5908861-8ECD-E543-501B-D476F8A26214}"/>
              </a:ext>
            </a:extLst>
          </p:cNvPr>
          <p:cNvCxnSpPr>
            <a:cxnSpLocks/>
            <a:stCxn id="12" idx="2"/>
            <a:endCxn id="14" idx="0"/>
          </p:cNvCxnSpPr>
          <p:nvPr/>
        </p:nvCxnSpPr>
        <p:spPr>
          <a:xfrm flipH="1">
            <a:off x="8130668" y="3254140"/>
            <a:ext cx="1311683" cy="502613"/>
          </a:xfrm>
          <a:prstGeom prst="straightConnector1">
            <a:avLst/>
          </a:prstGeom>
          <a:ln w="12700">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7733230-9651-3A3A-D867-4B370873AD68}"/>
              </a:ext>
            </a:extLst>
          </p:cNvPr>
          <p:cNvCxnSpPr>
            <a:cxnSpLocks/>
            <a:endCxn id="14" idx="0"/>
          </p:cNvCxnSpPr>
          <p:nvPr/>
        </p:nvCxnSpPr>
        <p:spPr>
          <a:xfrm>
            <a:off x="8089330" y="2326063"/>
            <a:ext cx="41338" cy="1430690"/>
          </a:xfrm>
          <a:prstGeom prst="straightConnector1">
            <a:avLst/>
          </a:prstGeom>
          <a:ln w="12700">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3F5162F-0D30-B775-18C2-B5E004C15D18}"/>
              </a:ext>
            </a:extLst>
          </p:cNvPr>
          <p:cNvCxnSpPr>
            <a:cxnSpLocks/>
            <a:stCxn id="12" idx="2"/>
            <a:endCxn id="17" idx="0"/>
          </p:cNvCxnSpPr>
          <p:nvPr/>
        </p:nvCxnSpPr>
        <p:spPr>
          <a:xfrm>
            <a:off x="9442351" y="3254140"/>
            <a:ext cx="1036744" cy="499119"/>
          </a:xfrm>
          <a:prstGeom prst="straightConnector1">
            <a:avLst/>
          </a:prstGeom>
          <a:ln w="12700">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A6778C1-2B4D-7C8B-9657-919A42E1BBF1}"/>
              </a:ext>
            </a:extLst>
          </p:cNvPr>
          <p:cNvCxnSpPr>
            <a:cxnSpLocks/>
            <a:stCxn id="23" idx="2"/>
            <a:endCxn id="12" idx="0"/>
          </p:cNvCxnSpPr>
          <p:nvPr/>
        </p:nvCxnSpPr>
        <p:spPr>
          <a:xfrm flipH="1">
            <a:off x="9442351" y="2295589"/>
            <a:ext cx="1360458" cy="249560"/>
          </a:xfrm>
          <a:prstGeom prst="straightConnector1">
            <a:avLst/>
          </a:prstGeom>
          <a:ln w="12700">
            <a:prstDash val="lgDash"/>
            <a:tailEnd type="stealth" w="lg" len="lg"/>
          </a:ln>
        </p:spPr>
        <p:style>
          <a:lnRef idx="1">
            <a:schemeClr val="accent1"/>
          </a:lnRef>
          <a:fillRef idx="0">
            <a:schemeClr val="accent1"/>
          </a:fillRef>
          <a:effectRef idx="0">
            <a:schemeClr val="accent1"/>
          </a:effectRef>
          <a:fontRef idx="minor">
            <a:schemeClr val="tx1"/>
          </a:fontRef>
        </p:style>
      </p:cxnSp>
      <p:sp>
        <p:nvSpPr>
          <p:cNvPr id="54" name="Speech Bubble: Rectangle 53">
            <a:extLst>
              <a:ext uri="{FF2B5EF4-FFF2-40B4-BE49-F238E27FC236}">
                <a16:creationId xmlns:a16="http://schemas.microsoft.com/office/drawing/2014/main" id="{AE2FEBA2-6A86-2385-9259-B3C1F486A1BD}"/>
              </a:ext>
            </a:extLst>
          </p:cNvPr>
          <p:cNvSpPr/>
          <p:nvPr/>
        </p:nvSpPr>
        <p:spPr>
          <a:xfrm>
            <a:off x="736599" y="1975107"/>
            <a:ext cx="2969769" cy="618285"/>
          </a:xfrm>
          <a:prstGeom prst="wedgeRectCallout">
            <a:avLst>
              <a:gd name="adj1" fmla="val 71539"/>
              <a:gd name="adj2" fmla="val 159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Static Driver Verifier</a:t>
            </a:r>
          </a:p>
        </p:txBody>
      </p:sp>
      <p:sp>
        <p:nvSpPr>
          <p:cNvPr id="56" name="Speech Bubble: Rectangle 55">
            <a:extLst>
              <a:ext uri="{FF2B5EF4-FFF2-40B4-BE49-F238E27FC236}">
                <a16:creationId xmlns:a16="http://schemas.microsoft.com/office/drawing/2014/main" id="{8D20B31F-D9AA-80DE-DB8B-16EB0DFB299F}"/>
              </a:ext>
            </a:extLst>
          </p:cNvPr>
          <p:cNvSpPr/>
          <p:nvPr/>
        </p:nvSpPr>
        <p:spPr>
          <a:xfrm>
            <a:off x="783181" y="3468834"/>
            <a:ext cx="2969769" cy="618285"/>
          </a:xfrm>
          <a:prstGeom prst="wedgeRectCallout">
            <a:avLst>
              <a:gd name="adj1" fmla="val 167337"/>
              <a:gd name="adj2" fmla="val 153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Solidity, MathWorks,..</a:t>
            </a:r>
          </a:p>
        </p:txBody>
      </p:sp>
      <p:cxnSp>
        <p:nvCxnSpPr>
          <p:cNvPr id="58" name="Straight Arrow Connector 57">
            <a:extLst>
              <a:ext uri="{FF2B5EF4-FFF2-40B4-BE49-F238E27FC236}">
                <a16:creationId xmlns:a16="http://schemas.microsoft.com/office/drawing/2014/main" id="{96706238-9D60-5EFF-FACD-4EF92D6A5D90}"/>
              </a:ext>
            </a:extLst>
          </p:cNvPr>
          <p:cNvCxnSpPr>
            <a:stCxn id="20" idx="3"/>
            <a:endCxn id="6" idx="1"/>
          </p:cNvCxnSpPr>
          <p:nvPr/>
        </p:nvCxnSpPr>
        <p:spPr>
          <a:xfrm>
            <a:off x="3193557" y="5855386"/>
            <a:ext cx="1153998" cy="10240"/>
          </a:xfrm>
          <a:prstGeom prst="straightConnector1">
            <a:avLst/>
          </a:prstGeom>
          <a:ln w="15875">
            <a:prstDash val="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870BA6B-E01A-B771-48EC-30A11B93E109}"/>
              </a:ext>
            </a:extLst>
          </p:cNvPr>
          <p:cNvSpPr/>
          <p:nvPr/>
        </p:nvSpPr>
        <p:spPr>
          <a:xfrm>
            <a:off x="7198407" y="5445869"/>
            <a:ext cx="2471518" cy="62173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Global Guidance (2020)</a:t>
            </a:r>
            <a:endParaRPr lang="en-US"/>
          </a:p>
        </p:txBody>
      </p:sp>
      <p:sp>
        <p:nvSpPr>
          <p:cNvPr id="11" name="Rectangle 10">
            <a:extLst>
              <a:ext uri="{FF2B5EF4-FFF2-40B4-BE49-F238E27FC236}">
                <a16:creationId xmlns:a16="http://schemas.microsoft.com/office/drawing/2014/main" id="{A80512E5-E5C2-901E-9B7D-CD72C9E7C488}"/>
              </a:ext>
            </a:extLst>
          </p:cNvPr>
          <p:cNvSpPr/>
          <p:nvPr/>
        </p:nvSpPr>
        <p:spPr>
          <a:xfrm>
            <a:off x="9442351" y="6123085"/>
            <a:ext cx="2164180" cy="49324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Algebraic DT (2021)</a:t>
            </a:r>
            <a:endParaRPr lang="en-US"/>
          </a:p>
        </p:txBody>
      </p:sp>
      <p:sp>
        <p:nvSpPr>
          <p:cNvPr id="15" name="Rectangle 14">
            <a:extLst>
              <a:ext uri="{FF2B5EF4-FFF2-40B4-BE49-F238E27FC236}">
                <a16:creationId xmlns:a16="http://schemas.microsoft.com/office/drawing/2014/main" id="{9A57B7A8-BD73-A289-3767-026462B0AC18}"/>
              </a:ext>
            </a:extLst>
          </p:cNvPr>
          <p:cNvSpPr/>
          <p:nvPr/>
        </p:nvSpPr>
        <p:spPr>
          <a:xfrm>
            <a:off x="7236763" y="6126579"/>
            <a:ext cx="1825850" cy="48975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Uninterpreted </a:t>
            </a:r>
          </a:p>
          <a:p>
            <a:pPr algn="ctr"/>
            <a:r>
              <a:rPr lang="en-US">
                <a:solidFill>
                  <a:schemeClr val="tx1"/>
                </a:solidFill>
              </a:rPr>
              <a:t>Functions (2022)</a:t>
            </a:r>
            <a:endParaRPr lang="en-US"/>
          </a:p>
        </p:txBody>
      </p:sp>
      <p:pic>
        <p:nvPicPr>
          <p:cNvPr id="21" name="Picture 20">
            <a:extLst>
              <a:ext uri="{FF2B5EF4-FFF2-40B4-BE49-F238E27FC236}">
                <a16:creationId xmlns:a16="http://schemas.microsoft.com/office/drawing/2014/main" id="{1B8BA60C-8A80-8AD9-8D81-5353E8E52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pic>
        <p:nvPicPr>
          <p:cNvPr id="1026" name="Picture 2" descr="Image result for Crab Arie">
            <a:extLst>
              <a:ext uri="{FF2B5EF4-FFF2-40B4-BE49-F238E27FC236}">
                <a16:creationId xmlns:a16="http://schemas.microsoft.com/office/drawing/2014/main" id="{9917108E-5C3A-EDCB-495B-4F407F297DBF}"/>
              </a:ext>
            </a:extLst>
          </p:cNvPr>
          <p:cNvPicPr>
            <a:picLocks noChangeAspect="1" noChangeArrowheads="1"/>
          </p:cNvPicPr>
          <p:nvPr/>
        </p:nvPicPr>
        <p:blipFill>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9691536" y="4656159"/>
            <a:ext cx="949416" cy="7430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AD353D-7FDC-8825-27D2-CB4FF048867E}"/>
              </a:ext>
            </a:extLst>
          </p:cNvPr>
          <p:cNvSpPr/>
          <p:nvPr/>
        </p:nvSpPr>
        <p:spPr>
          <a:xfrm>
            <a:off x="9760801" y="5454657"/>
            <a:ext cx="882507" cy="62173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Crab (2017)</a:t>
            </a:r>
            <a:endParaRPr lang="en-US"/>
          </a:p>
        </p:txBody>
      </p:sp>
      <p:sp>
        <p:nvSpPr>
          <p:cNvPr id="8" name="Speech Bubble: Rectangle 7">
            <a:extLst>
              <a:ext uri="{FF2B5EF4-FFF2-40B4-BE49-F238E27FC236}">
                <a16:creationId xmlns:a16="http://schemas.microsoft.com/office/drawing/2014/main" id="{72A67101-4EDF-E24A-62C7-86CCB79DF8C8}"/>
              </a:ext>
            </a:extLst>
          </p:cNvPr>
          <p:cNvSpPr/>
          <p:nvPr/>
        </p:nvSpPr>
        <p:spPr>
          <a:xfrm>
            <a:off x="771057" y="4827584"/>
            <a:ext cx="2969769" cy="618285"/>
          </a:xfrm>
          <a:prstGeom prst="wedgeRectCallout">
            <a:avLst>
              <a:gd name="adj1" fmla="val 252168"/>
              <a:gd name="adj2" fmla="val -57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Crab AI in AFO eBPF filter</a:t>
            </a:r>
          </a:p>
        </p:txBody>
      </p:sp>
    </p:spTree>
    <p:extLst>
      <p:ext uri="{BB962C8B-B14F-4D97-AF65-F5344CB8AC3E}">
        <p14:creationId xmlns:p14="http://schemas.microsoft.com/office/powerpoint/2010/main" val="4033139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1611" t="30739" r="15473" b="26080"/>
          <a:stretch/>
        </p:blipFill>
        <p:spPr>
          <a:xfrm>
            <a:off x="2590800" y="1472092"/>
            <a:ext cx="8763000" cy="338296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4335" y="4004255"/>
            <a:ext cx="1198065" cy="2133600"/>
          </a:xfrm>
          <a:prstGeom prst="rect">
            <a:avLst/>
          </a:prstGeom>
        </p:spPr>
      </p:pic>
      <p:sp>
        <p:nvSpPr>
          <p:cNvPr id="5" name="TextBox 4"/>
          <p:cNvSpPr txBox="1"/>
          <p:nvPr/>
        </p:nvSpPr>
        <p:spPr>
          <a:xfrm>
            <a:off x="10725750" y="6137855"/>
            <a:ext cx="1477264" cy="646331"/>
          </a:xfrm>
          <a:prstGeom prst="rect">
            <a:avLst/>
          </a:prstGeom>
          <a:noFill/>
        </p:spPr>
        <p:txBody>
          <a:bodyPr wrap="none" rtlCol="0">
            <a:spAutoFit/>
          </a:bodyPr>
          <a:lstStyle/>
          <a:p>
            <a:r>
              <a:rPr lang="en-US"/>
              <a:t>Arie Gurfinkel</a:t>
            </a:r>
          </a:p>
          <a:p>
            <a:r>
              <a:rPr lang="en-US"/>
              <a:t>U. Waterloo</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A3CF1E1-1E30-D1A6-68FB-E834CBE3031B}"/>
                  </a:ext>
                </a:extLst>
              </p:cNvPr>
              <p:cNvSpPr txBox="1">
                <a:spLocks/>
              </p:cNvSpPr>
              <p:nvPr/>
            </p:nvSpPr>
            <p:spPr bwMode="auto">
              <a:xfrm>
                <a:off x="446314" y="4855053"/>
                <a:ext cx="8001000" cy="190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r>
                      <a:rPr lang="en-US" sz="2400" b="1" i="1">
                        <a:latin typeface="Cambria Math"/>
                      </a:rPr>
                      <m:t>∀</m:t>
                    </m:r>
                    <m:r>
                      <a:rPr lang="en-US" sz="2400" b="1" i="1">
                        <a:latin typeface="Cambria Math"/>
                      </a:rPr>
                      <m:t>𝑿</m:t>
                    </m:r>
                    <m:r>
                      <a:rPr lang="en-US" sz="2400" b="1" i="1">
                        <a:latin typeface="Cambria Math"/>
                      </a:rPr>
                      <m:t>. </m:t>
                    </m:r>
                  </m:oMath>
                </a14:m>
                <a:r>
                  <a:rPr lang="en-US" sz="2400" b="1"/>
                  <a:t> </a:t>
                </a:r>
                <a14:m>
                  <m:oMath xmlns:m="http://schemas.openxmlformats.org/officeDocument/2006/math">
                    <m:r>
                      <a:rPr lang="en-US" sz="2400" b="1" i="1" dirty="0">
                        <a:latin typeface="Cambria Math"/>
                      </a:rPr>
                      <m:t>𝑿</m:t>
                    </m:r>
                    <m:r>
                      <a:rPr lang="en-US" sz="2400" b="1" i="1" dirty="0">
                        <a:latin typeface="Cambria Math"/>
                      </a:rPr>
                      <m:t> </m:t>
                    </m:r>
                    <m:r>
                      <a:rPr lang="en-US" sz="2400" i="1" dirty="0">
                        <a:latin typeface="Cambria Math"/>
                      </a:rPr>
                      <m:t>&gt; </m:t>
                    </m:r>
                    <m:r>
                      <a:rPr lang="en-US" sz="2400" b="1" i="1" dirty="0">
                        <a:latin typeface="Cambria Math"/>
                      </a:rPr>
                      <m:t>𝟏𝟎𝟎</m:t>
                    </m:r>
                    <m:r>
                      <a:rPr lang="en-US" sz="2400" b="1" i="1" dirty="0">
                        <a:latin typeface="Cambria Math"/>
                      </a:rPr>
                      <m:t> </m:t>
                    </m:r>
                  </m:oMath>
                </a14:m>
                <a:r>
                  <a:rPr lang="en-US" sz="2400" b="1">
                    <a:sym typeface="Symbol"/>
                  </a:rPr>
                  <a:t> </a:t>
                </a:r>
                <a:r>
                  <a:rPr lang="en-US" sz="2400" b="1">
                    <a:solidFill>
                      <a:srgbClr val="FF0000"/>
                    </a:solidFill>
                    <a:sym typeface="Symbol"/>
                  </a:rPr>
                  <a:t>mc</a:t>
                </a:r>
                <a:r>
                  <a:rPr lang="en-US" sz="2400" b="1"/>
                  <a:t>(</a:t>
                </a:r>
                <a14:m>
                  <m:oMath xmlns:m="http://schemas.openxmlformats.org/officeDocument/2006/math">
                    <m:r>
                      <a:rPr lang="en-US" sz="2400" b="1" i="1" dirty="0">
                        <a:latin typeface="Cambria Math"/>
                      </a:rPr>
                      <m:t>𝑿</m:t>
                    </m:r>
                    <m:r>
                      <a:rPr lang="en-US" sz="2400" b="1" i="1" dirty="0">
                        <a:latin typeface="Cambria Math"/>
                      </a:rPr>
                      <m:t>,</m:t>
                    </m:r>
                    <m:r>
                      <a:rPr lang="en-US" sz="2400" b="1" i="1" dirty="0">
                        <a:latin typeface="Cambria Math"/>
                      </a:rPr>
                      <m:t>𝑿</m:t>
                    </m:r>
                    <m:r>
                      <a:rPr lang="en-US" sz="2400" b="1" i="1" dirty="0">
                        <a:latin typeface="Cambria Math"/>
                      </a:rPr>
                      <m:t>−</m:t>
                    </m:r>
                    <m:r>
                      <a:rPr lang="en-US" sz="2400" b="1" i="1" dirty="0">
                        <a:latin typeface="Cambria Math"/>
                      </a:rPr>
                      <m:t>𝟏𝟎</m:t>
                    </m:r>
                  </m:oMath>
                </a14:m>
                <a:r>
                  <a:rPr lang="en-US" sz="2400" b="1"/>
                  <a:t>)</a:t>
                </a:r>
              </a:p>
              <a:p>
                <a:pPr marL="0" indent="0">
                  <a:buNone/>
                </a:pPr>
                <a:r>
                  <a:rPr lang="en-US" sz="2400" b="1"/>
                  <a:t>  </a:t>
                </a:r>
                <a14:m>
                  <m:oMath xmlns:m="http://schemas.openxmlformats.org/officeDocument/2006/math">
                    <m:r>
                      <a:rPr lang="en-US" sz="2400" b="1" i="1">
                        <a:latin typeface="Cambria Math"/>
                      </a:rPr>
                      <m:t>∀</m:t>
                    </m:r>
                    <m:r>
                      <a:rPr lang="en-US" sz="2400" b="1" i="1">
                        <a:latin typeface="Cambria Math"/>
                      </a:rPr>
                      <m:t>𝑿</m:t>
                    </m:r>
                    <m:r>
                      <a:rPr lang="en-US" sz="2400" b="1" i="1">
                        <a:latin typeface="Cambria Math"/>
                      </a:rPr>
                      <m:t>,</m:t>
                    </m:r>
                    <m:r>
                      <a:rPr lang="en-US" sz="2400" b="1" i="1">
                        <a:latin typeface="Cambria Math"/>
                      </a:rPr>
                      <m:t>𝒀</m:t>
                    </m:r>
                    <m:r>
                      <a:rPr lang="en-US" sz="2400" b="1" i="1">
                        <a:latin typeface="Cambria Math"/>
                      </a:rPr>
                      <m:t>,</m:t>
                    </m:r>
                    <m:r>
                      <a:rPr lang="en-US" sz="2400" b="1" i="1">
                        <a:latin typeface="Cambria Math"/>
                      </a:rPr>
                      <m:t>𝑹</m:t>
                    </m:r>
                    <m:r>
                      <a:rPr lang="en-US" sz="2400" b="1" i="1">
                        <a:latin typeface="Cambria Math"/>
                      </a:rPr>
                      <m:t>.  </m:t>
                    </m:r>
                  </m:oMath>
                </a14:m>
                <a:r>
                  <a:rPr lang="en-US" sz="2400" b="1"/>
                  <a:t> </a:t>
                </a:r>
                <a14:m>
                  <m:oMath xmlns:m="http://schemas.openxmlformats.org/officeDocument/2006/math">
                    <m:r>
                      <a:rPr lang="en-US" sz="2400" b="1" i="1" dirty="0">
                        <a:latin typeface="Cambria Math"/>
                      </a:rPr>
                      <m:t>𝑿</m:t>
                    </m:r>
                    <m:r>
                      <a:rPr lang="en-US" sz="2400" b="1" i="1" dirty="0">
                        <a:latin typeface="Cambria Math"/>
                      </a:rPr>
                      <m:t>≤ </m:t>
                    </m:r>
                    <m:r>
                      <a:rPr lang="en-US" sz="2400" b="1" i="1" dirty="0">
                        <a:latin typeface="Cambria Math"/>
                        <a:sym typeface="Symbol"/>
                      </a:rPr>
                      <m:t>𝟏𝟎𝟎</m:t>
                    </m:r>
                    <m:r>
                      <a:rPr lang="en-US" sz="2400" b="1" i="1" dirty="0">
                        <a:latin typeface="Cambria Math"/>
                        <a:sym typeface="Symbol"/>
                      </a:rPr>
                      <m:t> </m:t>
                    </m:r>
                  </m:oMath>
                </a14:m>
                <a:r>
                  <a:rPr lang="en-US" sz="2400" b="1">
                    <a:sym typeface="Symbol"/>
                  </a:rPr>
                  <a:t> </a:t>
                </a:r>
                <a:r>
                  <a:rPr lang="en-US" sz="2400" b="1">
                    <a:solidFill>
                      <a:srgbClr val="FF0000"/>
                    </a:solidFill>
                    <a:sym typeface="Symbol"/>
                  </a:rPr>
                  <a:t>mc</a:t>
                </a:r>
                <a:r>
                  <a:rPr lang="en-US" sz="2400" b="1">
                    <a:sym typeface="Symbol"/>
                  </a:rPr>
                  <a:t>(</a:t>
                </a:r>
                <a14:m>
                  <m:oMath xmlns:m="http://schemas.openxmlformats.org/officeDocument/2006/math">
                    <m:r>
                      <a:rPr lang="en-US" sz="2400" b="1" i="1" dirty="0">
                        <a:latin typeface="Cambria Math"/>
                        <a:sym typeface="Symbol"/>
                      </a:rPr>
                      <m:t>𝑿</m:t>
                    </m:r>
                    <m:r>
                      <a:rPr lang="en-US" sz="2400" b="1" i="1" dirty="0">
                        <a:latin typeface="Cambria Math"/>
                        <a:sym typeface="Symbol"/>
                      </a:rPr>
                      <m:t>+</m:t>
                    </m:r>
                    <m:r>
                      <a:rPr lang="en-US" sz="2400" b="1" i="1" dirty="0">
                        <a:latin typeface="Cambria Math"/>
                        <a:sym typeface="Symbol"/>
                      </a:rPr>
                      <m:t>𝟏𝟏</m:t>
                    </m:r>
                    <m:r>
                      <a:rPr lang="en-US" sz="2400" b="1" i="1" dirty="0">
                        <a:latin typeface="Cambria Math"/>
                        <a:sym typeface="Symbol"/>
                      </a:rPr>
                      <m:t>,</m:t>
                    </m:r>
                    <m:r>
                      <a:rPr lang="en-US" sz="2400" b="1" i="1" dirty="0">
                        <a:latin typeface="Cambria Math"/>
                        <a:sym typeface="Symbol"/>
                      </a:rPr>
                      <m:t>𝒀</m:t>
                    </m:r>
                  </m:oMath>
                </a14:m>
                <a:r>
                  <a:rPr lang="en-US" sz="2400" b="1">
                    <a:sym typeface="Symbol"/>
                  </a:rPr>
                  <a:t>)  </a:t>
                </a:r>
                <a:r>
                  <a:rPr lang="en-US" sz="2400" b="1">
                    <a:solidFill>
                      <a:srgbClr val="FF0000"/>
                    </a:solidFill>
                    <a:sym typeface="Symbol"/>
                  </a:rPr>
                  <a:t>mc</a:t>
                </a:r>
                <a:r>
                  <a:rPr lang="en-US" sz="2400" b="1">
                    <a:sym typeface="Symbol"/>
                  </a:rPr>
                  <a:t>(</a:t>
                </a:r>
                <a14:m>
                  <m:oMath xmlns:m="http://schemas.openxmlformats.org/officeDocument/2006/math">
                    <m:r>
                      <a:rPr lang="en-US" sz="2400" b="1" i="1" dirty="0">
                        <a:latin typeface="Cambria Math"/>
                        <a:sym typeface="Symbol"/>
                      </a:rPr>
                      <m:t>𝒀</m:t>
                    </m:r>
                    <m:r>
                      <a:rPr lang="en-US" sz="2400" b="1" i="1" dirty="0">
                        <a:latin typeface="Cambria Math"/>
                        <a:sym typeface="Symbol"/>
                      </a:rPr>
                      <m:t>,</m:t>
                    </m:r>
                    <m:r>
                      <a:rPr lang="en-US" sz="2400" b="1" i="1" dirty="0">
                        <a:latin typeface="Cambria Math"/>
                        <a:sym typeface="Symbol"/>
                      </a:rPr>
                      <m:t>𝑹</m:t>
                    </m:r>
                  </m:oMath>
                </a14:m>
                <a:r>
                  <a:rPr lang="en-US" sz="2400" b="1">
                    <a:sym typeface="Symbol"/>
                  </a:rPr>
                  <a:t>) </a:t>
                </a:r>
                <a:r>
                  <a:rPr lang="en-US" sz="2400" b="1">
                    <a:solidFill>
                      <a:srgbClr val="FF0000"/>
                    </a:solidFill>
                  </a:rPr>
                  <a:t> </a:t>
                </a:r>
                <a:r>
                  <a:rPr lang="en-US" sz="2400" b="1">
                    <a:solidFill>
                      <a:srgbClr val="FF0000"/>
                    </a:solidFill>
                    <a:sym typeface="Symbol"/>
                  </a:rPr>
                  <a:t>mc</a:t>
                </a:r>
                <a:r>
                  <a:rPr lang="en-US" sz="2400" b="1"/>
                  <a:t>(</a:t>
                </a:r>
                <a14:m>
                  <m:oMath xmlns:m="http://schemas.openxmlformats.org/officeDocument/2006/math">
                    <m:r>
                      <a:rPr lang="en-US" sz="2400" b="1" i="1" dirty="0">
                        <a:latin typeface="Cambria Math"/>
                      </a:rPr>
                      <m:t>𝑿</m:t>
                    </m:r>
                    <m:r>
                      <a:rPr lang="en-US" sz="2400" b="1" i="1" dirty="0">
                        <a:latin typeface="Cambria Math"/>
                      </a:rPr>
                      <m:t>,</m:t>
                    </m:r>
                    <m:r>
                      <a:rPr lang="en-US" sz="2400" b="1" i="1" dirty="0">
                        <a:latin typeface="Cambria Math"/>
                      </a:rPr>
                      <m:t>𝑹</m:t>
                    </m:r>
                  </m:oMath>
                </a14:m>
                <a:r>
                  <a:rPr lang="en-US" sz="2400" b="1"/>
                  <a:t>) </a:t>
                </a:r>
                <a:endParaRPr lang="en-US" sz="2400" b="1">
                  <a:sym typeface="Symbol"/>
                </a:endParaRPr>
              </a:p>
              <a:p>
                <a:pPr marL="0" indent="0">
                  <a:buNone/>
                </a:pPr>
                <a:r>
                  <a:rPr lang="en-US" sz="2400" b="1">
                    <a:solidFill>
                      <a:srgbClr val="FF0000"/>
                    </a:solidFill>
                    <a:sym typeface="Symbol"/>
                  </a:rPr>
                  <a:t>  </a:t>
                </a:r>
                <a:r>
                  <a:rPr lang="en-US" sz="2400" b="1"/>
                  <a:t> </a:t>
                </a:r>
                <a14:m>
                  <m:oMath xmlns:m="http://schemas.openxmlformats.org/officeDocument/2006/math">
                    <m:r>
                      <a:rPr lang="en-US" sz="2400" b="1">
                        <a:latin typeface="Cambria Math"/>
                      </a:rPr>
                      <m:t>   </m:t>
                    </m:r>
                    <m:r>
                      <a:rPr lang="en-US" sz="2400" b="1" i="1">
                        <a:latin typeface="Cambria Math"/>
                      </a:rPr>
                      <m:t>∀</m:t>
                    </m:r>
                    <m:r>
                      <a:rPr lang="en-US" sz="2400" b="1" i="1">
                        <a:latin typeface="Cambria Math"/>
                      </a:rPr>
                      <m:t>𝑿</m:t>
                    </m:r>
                    <m:r>
                      <a:rPr lang="en-US" sz="2400" b="1" i="1">
                        <a:latin typeface="Cambria Math"/>
                      </a:rPr>
                      <m:t>,</m:t>
                    </m:r>
                    <m:r>
                      <a:rPr lang="en-US" sz="2400" b="1" i="1">
                        <a:latin typeface="Cambria Math"/>
                      </a:rPr>
                      <m:t>𝑹</m:t>
                    </m:r>
                    <m:r>
                      <a:rPr lang="en-US" sz="2400" b="1" i="1">
                        <a:latin typeface="Cambria Math"/>
                      </a:rPr>
                      <m:t>. </m:t>
                    </m:r>
                  </m:oMath>
                </a14:m>
                <a:r>
                  <a:rPr lang="en-US" sz="2400" b="1">
                    <a:solidFill>
                      <a:srgbClr val="FF0000"/>
                    </a:solidFill>
                    <a:sym typeface="Symbol"/>
                  </a:rPr>
                  <a:t> mc</a:t>
                </a:r>
                <a:r>
                  <a:rPr lang="en-US" sz="2400" b="1">
                    <a:sym typeface="Symbol"/>
                  </a:rPr>
                  <a:t>(</a:t>
                </a:r>
                <a14:m>
                  <m:oMath xmlns:m="http://schemas.openxmlformats.org/officeDocument/2006/math">
                    <m:r>
                      <a:rPr lang="en-US" sz="2400" b="1" i="1" dirty="0">
                        <a:latin typeface="Cambria Math"/>
                        <a:sym typeface="Symbol"/>
                      </a:rPr>
                      <m:t>𝑿</m:t>
                    </m:r>
                    <m:r>
                      <a:rPr lang="en-US" sz="2400" b="1" i="1" dirty="0">
                        <a:latin typeface="Cambria Math"/>
                        <a:sym typeface="Symbol"/>
                      </a:rPr>
                      <m:t>,</m:t>
                    </m:r>
                    <m:r>
                      <a:rPr lang="en-US" sz="2400" b="1" i="1" dirty="0">
                        <a:latin typeface="Cambria Math"/>
                        <a:sym typeface="Symbol"/>
                      </a:rPr>
                      <m:t>𝑹</m:t>
                    </m:r>
                  </m:oMath>
                </a14:m>
                <a:r>
                  <a:rPr lang="en-US" sz="2400" b="1">
                    <a:sym typeface="Symbol"/>
                  </a:rPr>
                  <a:t>) </a:t>
                </a:r>
                <a14:m>
                  <m:oMath xmlns:m="http://schemas.openxmlformats.org/officeDocument/2006/math">
                    <m:r>
                      <a:rPr lang="en-US" sz="2400" b="1" i="1" dirty="0">
                        <a:latin typeface="Cambria Math" panose="02040503050406030204" pitchFamily="18" charset="0"/>
                        <a:sym typeface="Symbol"/>
                      </a:rPr>
                      <m:t>∧</m:t>
                    </m:r>
                    <m:r>
                      <a:rPr lang="en-US" sz="2400" b="1" i="1" dirty="0">
                        <a:latin typeface="Cambria Math" panose="02040503050406030204" pitchFamily="18" charset="0"/>
                        <a:sym typeface="Symbol"/>
                      </a:rPr>
                      <m:t>𝑿</m:t>
                    </m:r>
                    <m:r>
                      <a:rPr lang="en-US" sz="2400" b="1" i="1" dirty="0">
                        <a:latin typeface="Cambria Math" panose="02040503050406030204" pitchFamily="18" charset="0"/>
                        <a:sym typeface="Symbol"/>
                      </a:rPr>
                      <m:t>≤</m:t>
                    </m:r>
                    <m:r>
                      <a:rPr lang="en-US" sz="2400" b="1" i="1" dirty="0">
                        <a:latin typeface="Cambria Math" panose="02040503050406030204" pitchFamily="18" charset="0"/>
                        <a:sym typeface="Symbol"/>
                      </a:rPr>
                      <m:t>𝟏𝟎𝟏</m:t>
                    </m:r>
                    <m:r>
                      <a:rPr lang="en-US" sz="2400" b="1" i="1" dirty="0">
                        <a:latin typeface="Cambria Math" panose="02040503050406030204" pitchFamily="18" charset="0"/>
                        <a:sym typeface="Symbol"/>
                      </a:rPr>
                      <m:t>→</m:t>
                    </m:r>
                    <m:r>
                      <a:rPr lang="en-US" sz="2400" b="1" i="1" dirty="0">
                        <a:latin typeface="Cambria Math"/>
                        <a:sym typeface="Symbol"/>
                      </a:rPr>
                      <m:t>𝑹</m:t>
                    </m:r>
                    <m:r>
                      <a:rPr lang="en-US" sz="2400" i="1" dirty="0">
                        <a:latin typeface="Cambria Math" panose="02040503050406030204" pitchFamily="18" charset="0"/>
                        <a:sym typeface="Symbol"/>
                      </a:rPr>
                      <m:t>=</m:t>
                    </m:r>
                    <m:r>
                      <a:rPr lang="en-US" sz="2400" b="1" i="1" dirty="0">
                        <a:latin typeface="Cambria Math"/>
                        <a:sym typeface="Symbol"/>
                      </a:rPr>
                      <m:t> </m:t>
                    </m:r>
                    <m:r>
                      <a:rPr lang="en-US" sz="2400" b="1" i="1" dirty="0">
                        <a:latin typeface="Cambria Math"/>
                        <a:sym typeface="Symbol"/>
                      </a:rPr>
                      <m:t>𝟗𝟏</m:t>
                    </m:r>
                  </m:oMath>
                </a14:m>
                <a:endParaRPr lang="en-US" sz="2800" b="1">
                  <a:sym typeface="Symbol"/>
                </a:endParaRPr>
              </a:p>
              <a:p>
                <a:pPr marL="0" indent="0">
                  <a:buNone/>
                </a:pPr>
                <a:r>
                  <a:rPr lang="en-US" sz="2800" b="1" i="1">
                    <a:hlinkClick r:id="rId4" action="ppaction://hlinkfile"/>
                  </a:rPr>
                  <a:t>Solver finds solution for </a:t>
                </a:r>
                <a:r>
                  <a:rPr lang="en-US" sz="2800" b="1">
                    <a:solidFill>
                      <a:srgbClr val="FF0000"/>
                    </a:solidFill>
                    <a:sym typeface="Symbol"/>
                    <a:hlinkClick r:id="rId4" action="ppaction://hlinkfile"/>
                  </a:rPr>
                  <a:t>mc</a:t>
                </a:r>
                <a:r>
                  <a:rPr lang="en-US" sz="2800" b="1">
                    <a:solidFill>
                      <a:srgbClr val="FF0000"/>
                    </a:solidFill>
                    <a:sym typeface="Symbol"/>
                  </a:rPr>
                  <a:t> (McCarthy 91 function)</a:t>
                </a:r>
                <a:endParaRPr lang="en-US" sz="2800" b="1" i="1"/>
              </a:p>
            </p:txBody>
          </p:sp>
        </mc:Choice>
        <mc:Fallback xmlns="">
          <p:sp>
            <p:nvSpPr>
              <p:cNvPr id="6" name="Content Placeholder 2">
                <a:extLst>
                  <a:ext uri="{FF2B5EF4-FFF2-40B4-BE49-F238E27FC236}">
                    <a16:creationId xmlns:a16="http://schemas.microsoft.com/office/drawing/2014/main" id="{4A3CF1E1-1E30-D1A6-68FB-E834CBE3031B}"/>
                  </a:ext>
                </a:extLst>
              </p:cNvPr>
              <p:cNvSpPr txBox="1">
                <a:spLocks noRot="1" noChangeAspect="1" noMove="1" noResize="1" noEditPoints="1" noAdjustHandles="1" noChangeArrowheads="1" noChangeShapeType="1" noTextEdit="1"/>
              </p:cNvSpPr>
              <p:nvPr/>
            </p:nvSpPr>
            <p:spPr bwMode="auto">
              <a:xfrm>
                <a:off x="446314" y="4855053"/>
                <a:ext cx="8001000" cy="1905000"/>
              </a:xfrm>
              <a:prstGeom prst="rect">
                <a:avLst/>
              </a:prstGeom>
              <a:blipFill>
                <a:blip r:embed="rId5"/>
                <a:stretch>
                  <a:fillRect l="-1523" t="-3195" r="-152" b="-6070"/>
                </a:stretch>
              </a:blipFill>
              <a:ln w="9525">
                <a:noFill/>
                <a:miter lim="800000"/>
                <a:headEnd/>
                <a:tailEnd/>
              </a:ln>
            </p:spPr>
            <p:txBody>
              <a:bodyPr/>
              <a:lstStyle/>
              <a:p>
                <a:r>
                  <a:rPr lang="en-US">
                    <a:noFill/>
                  </a:rPr>
                  <a:t> </a:t>
                </a:r>
              </a:p>
            </p:txBody>
          </p:sp>
        </mc:Fallback>
      </mc:AlternateContent>
      <p:sp>
        <p:nvSpPr>
          <p:cNvPr id="9" name="Title 1">
            <a:extLst>
              <a:ext uri="{FF2B5EF4-FFF2-40B4-BE49-F238E27FC236}">
                <a16:creationId xmlns:a16="http://schemas.microsoft.com/office/drawing/2014/main" id="{717F3A1A-D695-D466-14A6-4B91A4EC04C9}"/>
              </a:ext>
            </a:extLst>
          </p:cNvPr>
          <p:cNvSpPr>
            <a:spLocks noGrp="1"/>
          </p:cNvSpPr>
          <p:nvPr>
            <p:ph type="title"/>
          </p:nvPr>
        </p:nvSpPr>
        <p:spPr>
          <a:xfrm>
            <a:off x="838200" y="189290"/>
            <a:ext cx="10515600" cy="1325563"/>
          </a:xfrm>
        </p:spPr>
        <p:txBody>
          <a:bodyPr/>
          <a:lstStyle/>
          <a:p>
            <a:r>
              <a:rPr lang="en-US"/>
              <a:t>Constrained Horn Clauses</a:t>
            </a:r>
          </a:p>
        </p:txBody>
      </p:sp>
      <p:pic>
        <p:nvPicPr>
          <p:cNvPr id="10" name="Picture 9">
            <a:extLst>
              <a:ext uri="{FF2B5EF4-FFF2-40B4-BE49-F238E27FC236}">
                <a16:creationId xmlns:a16="http://schemas.microsoft.com/office/drawing/2014/main" id="{B688BD81-84F4-1972-8AD6-32676CCECE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Tree>
    <p:extLst>
      <p:ext uri="{BB962C8B-B14F-4D97-AF65-F5344CB8AC3E}">
        <p14:creationId xmlns:p14="http://schemas.microsoft.com/office/powerpoint/2010/main" val="98845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09.4863"/>
  <p:tag name="LATEXADDIN" val="\documentclass{article}&#10;\usepackage{amsmath}&#10;\pagestyle{empty}&#10;\begin{document}&#10;&#10;$a_7$&#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6.4867"/>
  <p:tag name="LATEXADDIN" val="\documentclass{article}&#10;\usepackage{amsmath}&#10;\pagestyle{empty}&#10;\begin{document}&#10;&#10;$a_8$&#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6.4867"/>
  <p:tag name="LATEXADDIN" val="\documentclass{article}&#10;\usepackage{amsmath}&#10;\pagestyle{empty}&#10;\begin{document}&#10;&#10;$a_9$&#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55.9805"/>
  <p:tag name="LATEXADDIN" val="\documentclass{article}&#10;\usepackage{amsmath}&#10;\pagestyle{empty}&#10;\begin{document}&#10;&#10;$a_{10}$&#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52.2309"/>
  <p:tag name="LATEXADDIN" val="\documentclass{article}&#10;\usepackage{amsmath}&#10;\pagestyle{empty}&#10;\begin{document}&#10;&#10;$a_{11}$&#10;&#10;&#10;\end{document}"/>
  <p:tag name="IGUANATEXSIZE" val="20"/>
  <p:tag name="IGUANATEXCURSOR" val="87"/>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55.2306"/>
  <p:tag name="LATEXADDIN" val="\documentclass{article}&#10;\usepackage{amsmath}&#10;\pagestyle{empty}&#10;\begin{document}&#10;&#10;$a_{12}$&#10;&#10;&#10;\end{document}"/>
  <p:tag name="IGUANATEXSIZE" val="20"/>
  <p:tag name="IGUANATEXCURSOR" val="87"/>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TIMING" val="|6.3|8.2|6.6|7.5|17.8"/>
</p:tagLst>
</file>

<file path=ppt/tags/tag17.xml><?xml version="1.0" encoding="utf-8"?>
<p:tagLst xmlns:a="http://schemas.openxmlformats.org/drawingml/2006/main" xmlns:r="http://schemas.openxmlformats.org/officeDocument/2006/relationships" xmlns:p="http://schemas.openxmlformats.org/presentationml/2006/main">
  <p:tag name="TIMING" val="|6.3|8.2|6.6|7.5|17.8"/>
</p:tagLst>
</file>

<file path=ppt/tags/tag18.xml><?xml version="1.0" encoding="utf-8"?>
<p:tagLst xmlns:a="http://schemas.openxmlformats.org/drawingml/2006/main" xmlns:r="http://schemas.openxmlformats.org/officeDocument/2006/relationships" xmlns:p="http://schemas.openxmlformats.org/presentationml/2006/main">
  <p:tag name="TIMING" val="|46.4"/>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2.7372"/>
  <p:tag name="LATEXADDIN" val="\documentclass{article}&#10;\usepackage{amsmath}&#10;\pagestyle{empty}&#10;\begin{document}&#10;&#10;$a_1$&#10;&#10;&#10;\end{document}"/>
  <p:tag name="IGUANATEXSIZE" val="20"/>
  <p:tag name="IGUANATEXCURSOR" val="86"/>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5.7368"/>
  <p:tag name="LATEXADDIN" val="\documentclass{article}&#10;\usepackage{amsmath}&#10;\pagestyle{empty}&#10;\begin{document}&#10;&#10;$a_2$&#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6.4867"/>
  <p:tag name="LATEXADDIN" val="\documentclass{article}&#10;\usepackage{amsmath}&#10;\pagestyle{empty}&#10;\begin{document}&#10;&#10;$a_3$&#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7.9865"/>
  <p:tag name="LATEXADDIN" val="\documentclass{article}&#10;\usepackage{amsmath}&#10;\pagestyle{empty}&#10;\begin{document}&#10;&#10;$a_4$&#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5.7368"/>
  <p:tag name="LATEXADDIN" val="\documentclass{article}&#10;\usepackage{amsmath}&#10;\pagestyle{empty}&#10;\begin{document}&#10;&#10;$a_5$&#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06.4867"/>
  <p:tag name="LATEXADDIN" val="\documentclass{article}&#10;\usepackage{amsmath}&#10;\pagestyle{empty}&#10;\begin{document}&#10;&#10;$a_6$&#10;&#10;&#10;\end{document}"/>
  <p:tag name="IGUANATEXSIZE" val="20"/>
  <p:tag name="IGUANATEXCURSOR" val="85"/>
  <p:tag name="TRANSPARENCY" val="True"/>
  <p:tag name="FILENAME" val=""/>
  <p:tag name="LATEXENGINEID" val="0"/>
  <p:tag name="TEMPFOLDER" val="E:\source\repos\iguanatex_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TotalTime>
  <Words>3446</Words>
  <Application>Microsoft Office PowerPoint</Application>
  <PresentationFormat>Widescreen</PresentationFormat>
  <Paragraphs>1008</Paragraphs>
  <Slides>52</Slides>
  <Notes>28</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52</vt:i4>
      </vt:variant>
    </vt:vector>
  </HeadingPairs>
  <TitlesOfParts>
    <vt:vector size="67" baseType="lpstr">
      <vt:lpstr>STCaiyun</vt:lpstr>
      <vt:lpstr>Arial</vt:lpstr>
      <vt:lpstr>Arial Black</vt:lpstr>
      <vt:lpstr>Calibri</vt:lpstr>
      <vt:lpstr>Calibri Light</vt:lpstr>
      <vt:lpstr>Cambria Math</vt:lpstr>
      <vt:lpstr>Consolas</vt:lpstr>
      <vt:lpstr>Menlo</vt:lpstr>
      <vt:lpstr>Segoe</vt:lpstr>
      <vt:lpstr>Segoe UI</vt:lpstr>
      <vt:lpstr>Segoe UI Light</vt:lpstr>
      <vt:lpstr>Segoe UI Semibold</vt:lpstr>
      <vt:lpstr>Tw Cen MT</vt:lpstr>
      <vt:lpstr>Wingdings</vt:lpstr>
      <vt:lpstr>Office Theme</vt:lpstr>
      <vt:lpstr>Formal Methods at Microsoft</vt:lpstr>
      <vt:lpstr>Formal Methods tools      from Design to Diagnoses</vt:lpstr>
      <vt:lpstr>A tool-oriented view</vt:lpstr>
      <vt:lpstr>PowerPoint Presentation</vt:lpstr>
      <vt:lpstr>PowerPoint Presentation</vt:lpstr>
      <vt:lpstr>PowerPoint Presentation</vt:lpstr>
      <vt:lpstr>PowerPoint Presentation</vt:lpstr>
      <vt:lpstr>Symbolic Model Checking</vt:lpstr>
      <vt:lpstr>Constrained Horn Clauses</vt:lpstr>
      <vt:lpstr>Model Based Testing and Model Programs </vt:lpstr>
      <vt:lpstr>PowerPoint Presentation</vt:lpstr>
      <vt:lpstr>Bosque - for Financial Compliance (OSFIR)</vt:lpstr>
      <vt:lpstr>Bosque – The Future of the Cloud is APIs</vt:lpstr>
      <vt:lpstr>PowerPoint Presentation</vt:lpstr>
      <vt:lpstr>PowerPoint Presentation</vt:lpstr>
      <vt:lpstr>PowerPoint Presentation</vt:lpstr>
      <vt:lpstr>EverParse</vt:lpstr>
      <vt:lpstr>EverParse - Hyper-V vSwitch since 2019</vt:lpstr>
      <vt:lpstr>Vale - Fast verified crypto (via verified assembly) </vt:lpstr>
      <vt:lpstr>EverCrypt</vt:lpstr>
      <vt:lpstr>Verified systems at SOSP, OSDI</vt:lpstr>
      <vt:lpstr>Languages for verifying systems code</vt:lpstr>
      <vt:lpstr>Languages for verifying systems code</vt:lpstr>
      <vt:lpstr>Languages for verifying/safe systems code</vt:lpstr>
      <vt:lpstr>Tomography of Computation</vt:lpstr>
      <vt:lpstr>Concurrency Testing</vt:lpstr>
      <vt:lpstr>Controlled Concurrency Testing</vt:lpstr>
      <vt:lpstr>https://microsoft.github.io/coyote</vt:lpstr>
      <vt:lpstr>Coyote @</vt:lpstr>
      <vt:lpstr>Coyote @</vt:lpstr>
      <vt:lpstr>Torch: Discover Synchronization “Torchpoints”</vt:lpstr>
      <vt:lpstr>Torch: concurrency and fault-handling bugs</vt:lpstr>
      <vt:lpstr>Fuzzing @</vt:lpstr>
      <vt:lpstr>RESTler: REST API Fuzzing</vt:lpstr>
      <vt:lpstr>RESTler: beyond fuzz</vt:lpstr>
      <vt:lpstr>HyperFuzzer – Fuzzing the Hypervisor </vt:lpstr>
      <vt:lpstr>HyperFuzzer – Nimble white + Grey box fuzzing</vt:lpstr>
      <vt:lpstr>PowerPoint Presentation</vt:lpstr>
      <vt:lpstr>What is a correct-by-construction network?</vt:lpstr>
      <vt:lpstr>The Ideal of Verified Networks</vt:lpstr>
      <vt:lpstr>Network Verification - a timeline</vt:lpstr>
      <vt:lpstr>PowerPoint Presentation</vt:lpstr>
      <vt:lpstr>PowerPoint Presentation</vt:lpstr>
      <vt:lpstr>Network Verification – Scope and Targets</vt:lpstr>
      <vt:lpstr>Enablers –Automated Reasoning Engines</vt:lpstr>
      <vt:lpstr>NCVS: Network Change Verification System</vt:lpstr>
      <vt:lpstr>PowerPoint Presentation</vt:lpstr>
      <vt:lpstr>PowerPoint Presentation</vt:lpstr>
      <vt:lpstr>PowerPoint Presentation</vt:lpstr>
      <vt:lpstr>PowerPoint Presentation</vt:lpstr>
      <vt:lpstr>Confluences</vt:lpstr>
      <vt:lpstr>Summary: Logic, Tomography and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1</cp:revision>
  <dcterms:created xsi:type="dcterms:W3CDTF">2020-08-26T00:59:18Z</dcterms:created>
  <dcterms:modified xsi:type="dcterms:W3CDTF">2023-05-22T10:44:13Z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